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68" r:id="rId5"/>
    <p:sldId id="2147309209" r:id="rId6"/>
    <p:sldId id="2147309210" r:id="rId7"/>
    <p:sldId id="2147309213" r:id="rId8"/>
    <p:sldId id="2147309215" r:id="rId9"/>
    <p:sldId id="2147309216" r:id="rId10"/>
    <p:sldId id="2147309217" r:id="rId11"/>
    <p:sldId id="2147309214" r:id="rId12"/>
    <p:sldId id="2147309219" r:id="rId13"/>
    <p:sldId id="2147309220" r:id="rId14"/>
    <p:sldId id="2147309221" r:id="rId15"/>
    <p:sldId id="269" r:id="rId16"/>
    <p:sldId id="2147309223" r:id="rId17"/>
    <p:sldId id="270" r:id="rId18"/>
    <p:sldId id="2147309205" r:id="rId19"/>
    <p:sldId id="2147309212" r:id="rId20"/>
    <p:sldId id="2147309224" r:id="rId21"/>
    <p:sldId id="2147309227" r:id="rId22"/>
    <p:sldId id="2147309226" r:id="rId23"/>
    <p:sldId id="2147309228" r:id="rId24"/>
    <p:sldId id="2147309232" r:id="rId25"/>
    <p:sldId id="2147309231" r:id="rId26"/>
    <p:sldId id="2147309230" r:id="rId27"/>
    <p:sldId id="2147309229" r:id="rId28"/>
    <p:sldId id="2147309234" r:id="rId29"/>
    <p:sldId id="2147309235" r:id="rId30"/>
    <p:sldId id="2147309236" r:id="rId31"/>
    <p:sldId id="2147309237" r:id="rId32"/>
    <p:sldId id="2324" r:id="rId33"/>
    <p:sldId id="2147309239" r:id="rId34"/>
    <p:sldId id="2326" r:id="rId35"/>
    <p:sldId id="2147309241" r:id="rId36"/>
    <p:sldId id="2328" r:id="rId37"/>
    <p:sldId id="2329" r:id="rId38"/>
    <p:sldId id="2147309242" r:id="rId39"/>
    <p:sldId id="2147309243" r:id="rId40"/>
    <p:sldId id="2147309240" r:id="rId41"/>
    <p:sldId id="2147309225" r:id="rId42"/>
    <p:sldId id="214730921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73B38C-855B-963F-C927-0C0D5E9A7D93}" name="Steffl, Heather D." initials="SHD" userId="S::hsteffl@nd.gov::e95f0cca-310f-4bef-8d4d-976a8eb3e3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3B61EB-3A52-4D7F-9170-6AAF62F47D9A}" v="105" dt="2024-04-25T21:05:04.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9277" autoAdjust="0"/>
  </p:normalViewPr>
  <p:slideViewPr>
    <p:cSldViewPr snapToGrid="0">
      <p:cViewPr varScale="1">
        <p:scale>
          <a:sx n="66" d="100"/>
          <a:sy n="66" d="100"/>
        </p:scale>
        <p:origin x="123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F80DF-1347-493D-B0C7-887319DEAB1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FA955E4-FC46-430A-AD28-1497FF9E4159}">
      <dgm:prSet/>
      <dgm:spPr/>
      <dgm:t>
        <a:bodyPr/>
        <a:lstStyle/>
        <a:p>
          <a:r>
            <a:rPr lang="en-US"/>
            <a:t>Tick or Deer Fly Bites</a:t>
          </a:r>
        </a:p>
      </dgm:t>
    </dgm:pt>
    <dgm:pt modelId="{47B5866F-6080-4B9A-A84C-8A12D5802111}" type="parTrans" cxnId="{EB0327D5-79E5-4DF2-97C4-31349B91231A}">
      <dgm:prSet/>
      <dgm:spPr/>
      <dgm:t>
        <a:bodyPr/>
        <a:lstStyle/>
        <a:p>
          <a:endParaRPr lang="en-US"/>
        </a:p>
      </dgm:t>
    </dgm:pt>
    <dgm:pt modelId="{C98546F3-E7E7-4E18-BFBA-B31DD213A30E}" type="sibTrans" cxnId="{EB0327D5-79E5-4DF2-97C4-31349B91231A}">
      <dgm:prSet/>
      <dgm:spPr/>
      <dgm:t>
        <a:bodyPr/>
        <a:lstStyle/>
        <a:p>
          <a:endParaRPr lang="en-US"/>
        </a:p>
      </dgm:t>
    </dgm:pt>
    <dgm:pt modelId="{82A8946B-9DF4-4F1B-BA0C-F71679097DFF}">
      <dgm:prSet/>
      <dgm:spPr/>
      <dgm:t>
        <a:bodyPr/>
        <a:lstStyle/>
        <a:p>
          <a:r>
            <a:rPr lang="en-US"/>
            <a:t>Infections due to tick and deer fly bites usually take the form of ulceroglandular or glandular tularemia (80% of cases)</a:t>
          </a:r>
        </a:p>
      </dgm:t>
    </dgm:pt>
    <dgm:pt modelId="{9B4CB2C5-B9F1-4DCF-946E-3AE3787E6F8A}" type="parTrans" cxnId="{D1D2C328-F17D-475A-9C24-F7CDC9715C0E}">
      <dgm:prSet/>
      <dgm:spPr/>
      <dgm:t>
        <a:bodyPr/>
        <a:lstStyle/>
        <a:p>
          <a:endParaRPr lang="en-US"/>
        </a:p>
      </dgm:t>
    </dgm:pt>
    <dgm:pt modelId="{65E23790-7102-4FF0-BE97-FE280E66B241}" type="sibTrans" cxnId="{D1D2C328-F17D-475A-9C24-F7CDC9715C0E}">
      <dgm:prSet/>
      <dgm:spPr/>
      <dgm:t>
        <a:bodyPr/>
        <a:lstStyle/>
        <a:p>
          <a:endParaRPr lang="en-US"/>
        </a:p>
      </dgm:t>
    </dgm:pt>
    <dgm:pt modelId="{B357BD0B-33FA-45A2-BD2B-195D680101D6}">
      <dgm:prSet/>
      <dgm:spPr/>
      <dgm:t>
        <a:bodyPr/>
        <a:lstStyle/>
        <a:p>
          <a:r>
            <a:rPr lang="en-US" dirty="0" err="1"/>
            <a:t>Ulceroglandular</a:t>
          </a:r>
          <a:r>
            <a:rPr lang="en-US" dirty="0"/>
            <a:t>=cutaneous ulcer with regional lymphadenopathy</a:t>
          </a:r>
        </a:p>
      </dgm:t>
    </dgm:pt>
    <dgm:pt modelId="{CABBB14F-5BC6-4781-9162-4D2C21AC361C}" type="parTrans" cxnId="{C8EFAE2D-42B0-4174-B7F9-822107E06FE4}">
      <dgm:prSet/>
      <dgm:spPr/>
      <dgm:t>
        <a:bodyPr/>
        <a:lstStyle/>
        <a:p>
          <a:endParaRPr lang="en-US"/>
        </a:p>
      </dgm:t>
    </dgm:pt>
    <dgm:pt modelId="{FA1FACC2-9D80-4E93-A565-38B45AE9F865}" type="sibTrans" cxnId="{C8EFAE2D-42B0-4174-B7F9-822107E06FE4}">
      <dgm:prSet/>
      <dgm:spPr/>
      <dgm:t>
        <a:bodyPr/>
        <a:lstStyle/>
        <a:p>
          <a:endParaRPr lang="en-US"/>
        </a:p>
      </dgm:t>
    </dgm:pt>
    <dgm:pt modelId="{99379CEB-147C-4990-A19B-EF0FA2DDB300}">
      <dgm:prSet/>
      <dgm:spPr/>
      <dgm:t>
        <a:bodyPr/>
        <a:lstStyle/>
        <a:p>
          <a:r>
            <a:rPr lang="en-US"/>
            <a:t>Handling infected animals</a:t>
          </a:r>
        </a:p>
      </dgm:t>
    </dgm:pt>
    <dgm:pt modelId="{172BB97C-7870-48F1-B555-7F34D4FC58AB}" type="parTrans" cxnId="{16A12532-9D28-48CE-B025-6078D7E61A24}">
      <dgm:prSet/>
      <dgm:spPr/>
      <dgm:t>
        <a:bodyPr/>
        <a:lstStyle/>
        <a:p>
          <a:endParaRPr lang="en-US"/>
        </a:p>
      </dgm:t>
    </dgm:pt>
    <dgm:pt modelId="{F91151AF-9EB6-4A71-B420-79F06E4E0733}" type="sibTrans" cxnId="{16A12532-9D28-48CE-B025-6078D7E61A24}">
      <dgm:prSet/>
      <dgm:spPr/>
      <dgm:t>
        <a:bodyPr/>
        <a:lstStyle/>
        <a:p>
          <a:endParaRPr lang="en-US"/>
        </a:p>
      </dgm:t>
    </dgm:pt>
    <dgm:pt modelId="{6EEFDAFD-D38B-4A36-874D-8F19661030B3}">
      <dgm:prSet/>
      <dgm:spPr/>
      <dgm:t>
        <a:bodyPr/>
        <a:lstStyle/>
        <a:p>
          <a:r>
            <a:rPr lang="en-US"/>
            <a:t>Hunting or skinning infected rabbits, muskrats, prairie dogs and other rodents</a:t>
          </a:r>
        </a:p>
      </dgm:t>
    </dgm:pt>
    <dgm:pt modelId="{CAC85C5B-9376-4450-A097-CB356CACF6C5}" type="parTrans" cxnId="{C5353614-C6F1-49C5-88F5-FEA40460A77F}">
      <dgm:prSet/>
      <dgm:spPr/>
      <dgm:t>
        <a:bodyPr/>
        <a:lstStyle/>
        <a:p>
          <a:endParaRPr lang="en-US"/>
        </a:p>
      </dgm:t>
    </dgm:pt>
    <dgm:pt modelId="{4B6EE845-F1AD-49F9-B846-A595B0193491}" type="sibTrans" cxnId="{C5353614-C6F1-49C5-88F5-FEA40460A77F}">
      <dgm:prSet/>
      <dgm:spPr/>
      <dgm:t>
        <a:bodyPr/>
        <a:lstStyle/>
        <a:p>
          <a:endParaRPr lang="en-US"/>
        </a:p>
      </dgm:t>
    </dgm:pt>
    <dgm:pt modelId="{8D7D0355-7F2E-41DD-9B0C-C16CA53C2F75}">
      <dgm:prSet/>
      <dgm:spPr/>
      <dgm:t>
        <a:bodyPr/>
        <a:lstStyle/>
        <a:p>
          <a:r>
            <a:rPr lang="en-US"/>
            <a:t>Domestic cats are very susceptible</a:t>
          </a:r>
        </a:p>
      </dgm:t>
    </dgm:pt>
    <dgm:pt modelId="{147F92EA-80EE-42E9-BBFC-2037FDBF5A5A}" type="parTrans" cxnId="{75A3802A-FD2A-4D99-AECE-224F4FF1EAA0}">
      <dgm:prSet/>
      <dgm:spPr/>
      <dgm:t>
        <a:bodyPr/>
        <a:lstStyle/>
        <a:p>
          <a:endParaRPr lang="en-US"/>
        </a:p>
      </dgm:t>
    </dgm:pt>
    <dgm:pt modelId="{016C938E-BB3E-4BA7-9472-6E573A6BD868}" type="sibTrans" cxnId="{75A3802A-FD2A-4D99-AECE-224F4FF1EAA0}">
      <dgm:prSet/>
      <dgm:spPr/>
      <dgm:t>
        <a:bodyPr/>
        <a:lstStyle/>
        <a:p>
          <a:endParaRPr lang="en-US"/>
        </a:p>
      </dgm:t>
    </dgm:pt>
    <dgm:pt modelId="{F5BC44D3-0965-45DA-A5E6-5BF5C743111A}">
      <dgm:prSet/>
      <dgm:spPr/>
      <dgm:t>
        <a:bodyPr/>
        <a:lstStyle/>
        <a:p>
          <a:r>
            <a:rPr lang="en-US"/>
            <a:t>Other exposures</a:t>
          </a:r>
        </a:p>
      </dgm:t>
    </dgm:pt>
    <dgm:pt modelId="{E89539F9-7F1E-4A67-A06F-6BE5E26BB893}" type="parTrans" cxnId="{C3F36BF9-D2F5-4D6C-81A0-50E5BB98B61A}">
      <dgm:prSet/>
      <dgm:spPr/>
      <dgm:t>
        <a:bodyPr/>
        <a:lstStyle/>
        <a:p>
          <a:endParaRPr lang="en-US"/>
        </a:p>
      </dgm:t>
    </dgm:pt>
    <dgm:pt modelId="{20841116-40D4-4820-9FC9-9A49498DC62C}" type="sibTrans" cxnId="{C3F36BF9-D2F5-4D6C-81A0-50E5BB98B61A}">
      <dgm:prSet/>
      <dgm:spPr/>
      <dgm:t>
        <a:bodyPr/>
        <a:lstStyle/>
        <a:p>
          <a:endParaRPr lang="en-US"/>
        </a:p>
      </dgm:t>
    </dgm:pt>
    <dgm:pt modelId="{20D5CE71-90A0-4075-ABC6-3E4E511EA90E}">
      <dgm:prSet/>
      <dgm:spPr/>
      <dgm:t>
        <a:bodyPr/>
        <a:lstStyle/>
        <a:p>
          <a:r>
            <a:rPr lang="en-US"/>
            <a:t>Inhaling dust or aerosols leading to pneumonic tularemia (rare)</a:t>
          </a:r>
        </a:p>
      </dgm:t>
    </dgm:pt>
    <dgm:pt modelId="{27182A93-CF0D-4496-A286-E5C23751BD97}" type="parTrans" cxnId="{7759937E-6A24-4A3A-81DA-3E0521E128B5}">
      <dgm:prSet/>
      <dgm:spPr/>
      <dgm:t>
        <a:bodyPr/>
        <a:lstStyle/>
        <a:p>
          <a:endParaRPr lang="en-US"/>
        </a:p>
      </dgm:t>
    </dgm:pt>
    <dgm:pt modelId="{157EC619-B65F-4989-AB73-FAA139024647}" type="sibTrans" cxnId="{7759937E-6A24-4A3A-81DA-3E0521E128B5}">
      <dgm:prSet/>
      <dgm:spPr/>
      <dgm:t>
        <a:bodyPr/>
        <a:lstStyle/>
        <a:p>
          <a:endParaRPr lang="en-US"/>
        </a:p>
      </dgm:t>
    </dgm:pt>
    <dgm:pt modelId="{F0DE2464-14C6-4023-8AB3-542FC565807A}">
      <dgm:prSet/>
      <dgm:spPr/>
      <dgm:t>
        <a:bodyPr/>
        <a:lstStyle/>
        <a:p>
          <a:r>
            <a:rPr lang="en-US"/>
            <a:t>Farming or landscaping activities</a:t>
          </a:r>
        </a:p>
      </dgm:t>
    </dgm:pt>
    <dgm:pt modelId="{6C4E76F0-9596-4CD2-9738-2725529F6B97}" type="parTrans" cxnId="{0AEEB257-BF6D-4151-A37C-34BFB9DC1129}">
      <dgm:prSet/>
      <dgm:spPr/>
      <dgm:t>
        <a:bodyPr/>
        <a:lstStyle/>
        <a:p>
          <a:endParaRPr lang="en-US"/>
        </a:p>
      </dgm:t>
    </dgm:pt>
    <dgm:pt modelId="{717F3075-3A6B-4AD0-8BFC-18A61C1DD4EA}" type="sibTrans" cxnId="{0AEEB257-BF6D-4151-A37C-34BFB9DC1129}">
      <dgm:prSet/>
      <dgm:spPr/>
      <dgm:t>
        <a:bodyPr/>
        <a:lstStyle/>
        <a:p>
          <a:endParaRPr lang="en-US"/>
        </a:p>
      </dgm:t>
    </dgm:pt>
    <dgm:pt modelId="{20FE1441-CDDB-447D-9483-4E6B8A79B817}">
      <dgm:prSet/>
      <dgm:spPr/>
      <dgm:t>
        <a:bodyPr/>
        <a:lstStyle/>
        <a:p>
          <a:r>
            <a:rPr lang="en-US"/>
            <a:t>“Lawnmower disease”</a:t>
          </a:r>
        </a:p>
      </dgm:t>
    </dgm:pt>
    <dgm:pt modelId="{F016DCA0-1769-43F0-94AB-1FBE67030EDF}" type="parTrans" cxnId="{A78FAA5A-AD72-4411-A953-61476D8F4C60}">
      <dgm:prSet/>
      <dgm:spPr/>
      <dgm:t>
        <a:bodyPr/>
        <a:lstStyle/>
        <a:p>
          <a:endParaRPr lang="en-US"/>
        </a:p>
      </dgm:t>
    </dgm:pt>
    <dgm:pt modelId="{2D01E377-65CE-4C8F-B09F-6F1B630567B5}" type="sibTrans" cxnId="{A78FAA5A-AD72-4411-A953-61476D8F4C60}">
      <dgm:prSet/>
      <dgm:spPr/>
      <dgm:t>
        <a:bodyPr/>
        <a:lstStyle/>
        <a:p>
          <a:endParaRPr lang="en-US"/>
        </a:p>
      </dgm:t>
    </dgm:pt>
    <dgm:pt modelId="{B31D5936-58A6-4D7B-8B3A-C440F66371D2}">
      <dgm:prSet/>
      <dgm:spPr/>
      <dgm:t>
        <a:bodyPr/>
        <a:lstStyle/>
        <a:p>
          <a:r>
            <a:rPr lang="en-US"/>
            <a:t>Person to person has not been reported</a:t>
          </a:r>
        </a:p>
      </dgm:t>
    </dgm:pt>
    <dgm:pt modelId="{035F863F-34EB-4C16-B053-F75A536CD7E7}" type="parTrans" cxnId="{D9BAF7DB-288D-4F33-9C46-7EE7EE13C718}">
      <dgm:prSet/>
      <dgm:spPr/>
      <dgm:t>
        <a:bodyPr/>
        <a:lstStyle/>
        <a:p>
          <a:endParaRPr lang="en-US"/>
        </a:p>
      </dgm:t>
    </dgm:pt>
    <dgm:pt modelId="{D4ED9EF7-735F-42CE-B051-64991AEEEF1A}" type="sibTrans" cxnId="{D9BAF7DB-288D-4F33-9C46-7EE7EE13C718}">
      <dgm:prSet/>
      <dgm:spPr/>
      <dgm:t>
        <a:bodyPr/>
        <a:lstStyle/>
        <a:p>
          <a:endParaRPr lang="en-US"/>
        </a:p>
      </dgm:t>
    </dgm:pt>
    <dgm:pt modelId="{A6B30210-9B8F-4F81-9B04-655C51D8A0DC}" type="pres">
      <dgm:prSet presAssocID="{3AFF80DF-1347-493D-B0C7-887319DEAB1F}" presName="linear" presStyleCnt="0">
        <dgm:presLayoutVars>
          <dgm:animLvl val="lvl"/>
          <dgm:resizeHandles val="exact"/>
        </dgm:presLayoutVars>
      </dgm:prSet>
      <dgm:spPr/>
    </dgm:pt>
    <dgm:pt modelId="{61BE1B62-FB94-48A3-A66E-1CD4B0D3D328}" type="pres">
      <dgm:prSet presAssocID="{2FA955E4-FC46-430A-AD28-1497FF9E4159}" presName="parentText" presStyleLbl="node1" presStyleIdx="0" presStyleCnt="4">
        <dgm:presLayoutVars>
          <dgm:chMax val="0"/>
          <dgm:bulletEnabled val="1"/>
        </dgm:presLayoutVars>
      </dgm:prSet>
      <dgm:spPr/>
    </dgm:pt>
    <dgm:pt modelId="{DA348CCB-343B-487D-8E22-1F161FB94EAC}" type="pres">
      <dgm:prSet presAssocID="{2FA955E4-FC46-430A-AD28-1497FF9E4159}" presName="childText" presStyleLbl="revTx" presStyleIdx="0" presStyleCnt="3">
        <dgm:presLayoutVars>
          <dgm:bulletEnabled val="1"/>
        </dgm:presLayoutVars>
      </dgm:prSet>
      <dgm:spPr/>
    </dgm:pt>
    <dgm:pt modelId="{65F20D54-39B0-48A3-AC0F-7F3F9A72255F}" type="pres">
      <dgm:prSet presAssocID="{99379CEB-147C-4990-A19B-EF0FA2DDB300}" presName="parentText" presStyleLbl="node1" presStyleIdx="1" presStyleCnt="4">
        <dgm:presLayoutVars>
          <dgm:chMax val="0"/>
          <dgm:bulletEnabled val="1"/>
        </dgm:presLayoutVars>
      </dgm:prSet>
      <dgm:spPr/>
    </dgm:pt>
    <dgm:pt modelId="{C9F6E564-3161-4388-ACCE-49DA2991A8B6}" type="pres">
      <dgm:prSet presAssocID="{99379CEB-147C-4990-A19B-EF0FA2DDB300}" presName="childText" presStyleLbl="revTx" presStyleIdx="1" presStyleCnt="3">
        <dgm:presLayoutVars>
          <dgm:bulletEnabled val="1"/>
        </dgm:presLayoutVars>
      </dgm:prSet>
      <dgm:spPr/>
    </dgm:pt>
    <dgm:pt modelId="{18006642-4A0A-411B-B56B-8835D088D8C6}" type="pres">
      <dgm:prSet presAssocID="{F5BC44D3-0965-45DA-A5E6-5BF5C743111A}" presName="parentText" presStyleLbl="node1" presStyleIdx="2" presStyleCnt="4">
        <dgm:presLayoutVars>
          <dgm:chMax val="0"/>
          <dgm:bulletEnabled val="1"/>
        </dgm:presLayoutVars>
      </dgm:prSet>
      <dgm:spPr/>
    </dgm:pt>
    <dgm:pt modelId="{C75CBAD1-154C-46CE-8AE0-EF76417D7C2B}" type="pres">
      <dgm:prSet presAssocID="{F5BC44D3-0965-45DA-A5E6-5BF5C743111A}" presName="childText" presStyleLbl="revTx" presStyleIdx="2" presStyleCnt="3">
        <dgm:presLayoutVars>
          <dgm:bulletEnabled val="1"/>
        </dgm:presLayoutVars>
      </dgm:prSet>
      <dgm:spPr/>
    </dgm:pt>
    <dgm:pt modelId="{8742BA20-C161-4B2A-AC43-ED91727722D1}" type="pres">
      <dgm:prSet presAssocID="{B31D5936-58A6-4D7B-8B3A-C440F66371D2}" presName="parentText" presStyleLbl="node1" presStyleIdx="3" presStyleCnt="4">
        <dgm:presLayoutVars>
          <dgm:chMax val="0"/>
          <dgm:bulletEnabled val="1"/>
        </dgm:presLayoutVars>
      </dgm:prSet>
      <dgm:spPr/>
    </dgm:pt>
  </dgm:ptLst>
  <dgm:cxnLst>
    <dgm:cxn modelId="{DBA31606-C667-48DB-BE23-999BC47FF169}" type="presOf" srcId="{B31D5936-58A6-4D7B-8B3A-C440F66371D2}" destId="{8742BA20-C161-4B2A-AC43-ED91727722D1}" srcOrd="0" destOrd="0" presId="urn:microsoft.com/office/officeart/2005/8/layout/vList2"/>
    <dgm:cxn modelId="{EBE54008-2874-42C0-A63B-9F6C4D1C2276}" type="presOf" srcId="{6EEFDAFD-D38B-4A36-874D-8F19661030B3}" destId="{C9F6E564-3161-4388-ACCE-49DA2991A8B6}" srcOrd="0" destOrd="0" presId="urn:microsoft.com/office/officeart/2005/8/layout/vList2"/>
    <dgm:cxn modelId="{C5353614-C6F1-49C5-88F5-FEA40460A77F}" srcId="{99379CEB-147C-4990-A19B-EF0FA2DDB300}" destId="{6EEFDAFD-D38B-4A36-874D-8F19661030B3}" srcOrd="0" destOrd="0" parTransId="{CAC85C5B-9376-4450-A097-CB356CACF6C5}" sibTransId="{4B6EE845-F1AD-49F9-B846-A595B0193491}"/>
    <dgm:cxn modelId="{32436D16-99F2-464D-AC37-2FD716318F61}" type="presOf" srcId="{20FE1441-CDDB-447D-9483-4E6B8A79B817}" destId="{C75CBAD1-154C-46CE-8AE0-EF76417D7C2B}" srcOrd="0" destOrd="2" presId="urn:microsoft.com/office/officeart/2005/8/layout/vList2"/>
    <dgm:cxn modelId="{0EC6FC1B-3185-419A-8B61-FE5B1D91FC65}" type="presOf" srcId="{B357BD0B-33FA-45A2-BD2B-195D680101D6}" destId="{DA348CCB-343B-487D-8E22-1F161FB94EAC}" srcOrd="0" destOrd="1" presId="urn:microsoft.com/office/officeart/2005/8/layout/vList2"/>
    <dgm:cxn modelId="{FB157B1C-4327-4366-A490-5B15E97507A6}" type="presOf" srcId="{82A8946B-9DF4-4F1B-BA0C-F71679097DFF}" destId="{DA348CCB-343B-487D-8E22-1F161FB94EAC}" srcOrd="0" destOrd="0" presId="urn:microsoft.com/office/officeart/2005/8/layout/vList2"/>
    <dgm:cxn modelId="{D1D2C328-F17D-475A-9C24-F7CDC9715C0E}" srcId="{2FA955E4-FC46-430A-AD28-1497FF9E4159}" destId="{82A8946B-9DF4-4F1B-BA0C-F71679097DFF}" srcOrd="0" destOrd="0" parTransId="{9B4CB2C5-B9F1-4DCF-946E-3AE3787E6F8A}" sibTransId="{65E23790-7102-4FF0-BE97-FE280E66B241}"/>
    <dgm:cxn modelId="{75A3802A-FD2A-4D99-AECE-224F4FF1EAA0}" srcId="{99379CEB-147C-4990-A19B-EF0FA2DDB300}" destId="{8D7D0355-7F2E-41DD-9B0C-C16CA53C2F75}" srcOrd="1" destOrd="0" parTransId="{147F92EA-80EE-42E9-BBFC-2037FDBF5A5A}" sibTransId="{016C938E-BB3E-4BA7-9472-6E573A6BD868}"/>
    <dgm:cxn modelId="{C8EFAE2D-42B0-4174-B7F9-822107E06FE4}" srcId="{2FA955E4-FC46-430A-AD28-1497FF9E4159}" destId="{B357BD0B-33FA-45A2-BD2B-195D680101D6}" srcOrd="1" destOrd="0" parTransId="{CABBB14F-5BC6-4781-9162-4D2C21AC361C}" sibTransId="{FA1FACC2-9D80-4E93-A565-38B45AE9F865}"/>
    <dgm:cxn modelId="{16A12532-9D28-48CE-B025-6078D7E61A24}" srcId="{3AFF80DF-1347-493D-B0C7-887319DEAB1F}" destId="{99379CEB-147C-4990-A19B-EF0FA2DDB300}" srcOrd="1" destOrd="0" parTransId="{172BB97C-7870-48F1-B555-7F34D4FC58AB}" sibTransId="{F91151AF-9EB6-4A71-B420-79F06E4E0733}"/>
    <dgm:cxn modelId="{C8F48A63-200C-4D19-AD10-0DF687CD9F46}" type="presOf" srcId="{20D5CE71-90A0-4075-ABC6-3E4E511EA90E}" destId="{C75CBAD1-154C-46CE-8AE0-EF76417D7C2B}" srcOrd="0" destOrd="0" presId="urn:microsoft.com/office/officeart/2005/8/layout/vList2"/>
    <dgm:cxn modelId="{0AEEB257-BF6D-4151-A37C-34BFB9DC1129}" srcId="{20D5CE71-90A0-4075-ABC6-3E4E511EA90E}" destId="{F0DE2464-14C6-4023-8AB3-542FC565807A}" srcOrd="0" destOrd="0" parTransId="{6C4E76F0-9596-4CD2-9738-2725529F6B97}" sibTransId="{717F3075-3A6B-4AD0-8BFC-18A61C1DD4EA}"/>
    <dgm:cxn modelId="{9D816878-B7C0-4DE2-BD49-BC2E7CAFB10C}" type="presOf" srcId="{99379CEB-147C-4990-A19B-EF0FA2DDB300}" destId="{65F20D54-39B0-48A3-AC0F-7F3F9A72255F}" srcOrd="0" destOrd="0" presId="urn:microsoft.com/office/officeart/2005/8/layout/vList2"/>
    <dgm:cxn modelId="{A78FAA5A-AD72-4411-A953-61476D8F4C60}" srcId="{20D5CE71-90A0-4075-ABC6-3E4E511EA90E}" destId="{20FE1441-CDDB-447D-9483-4E6B8A79B817}" srcOrd="1" destOrd="0" parTransId="{F016DCA0-1769-43F0-94AB-1FBE67030EDF}" sibTransId="{2D01E377-65CE-4C8F-B09F-6F1B630567B5}"/>
    <dgm:cxn modelId="{7759937E-6A24-4A3A-81DA-3E0521E128B5}" srcId="{F5BC44D3-0965-45DA-A5E6-5BF5C743111A}" destId="{20D5CE71-90A0-4075-ABC6-3E4E511EA90E}" srcOrd="0" destOrd="0" parTransId="{27182A93-CF0D-4496-A286-E5C23751BD97}" sibTransId="{157EC619-B65F-4989-AB73-FAA139024647}"/>
    <dgm:cxn modelId="{11FD4984-8F7F-4E47-BD02-2F9738B32857}" type="presOf" srcId="{F0DE2464-14C6-4023-8AB3-542FC565807A}" destId="{C75CBAD1-154C-46CE-8AE0-EF76417D7C2B}" srcOrd="0" destOrd="1" presId="urn:microsoft.com/office/officeart/2005/8/layout/vList2"/>
    <dgm:cxn modelId="{7611ABA0-97AA-44BB-A00A-3DDAA2B16B94}" type="presOf" srcId="{3AFF80DF-1347-493D-B0C7-887319DEAB1F}" destId="{A6B30210-9B8F-4F81-9B04-655C51D8A0DC}" srcOrd="0" destOrd="0" presId="urn:microsoft.com/office/officeart/2005/8/layout/vList2"/>
    <dgm:cxn modelId="{76747CB2-30D3-4F24-A5B7-D407573AD241}" type="presOf" srcId="{8D7D0355-7F2E-41DD-9B0C-C16CA53C2F75}" destId="{C9F6E564-3161-4388-ACCE-49DA2991A8B6}" srcOrd="0" destOrd="1" presId="urn:microsoft.com/office/officeart/2005/8/layout/vList2"/>
    <dgm:cxn modelId="{763C49CE-D1A5-4914-BF98-BE12D5FC1014}" type="presOf" srcId="{2FA955E4-FC46-430A-AD28-1497FF9E4159}" destId="{61BE1B62-FB94-48A3-A66E-1CD4B0D3D328}" srcOrd="0" destOrd="0" presId="urn:microsoft.com/office/officeart/2005/8/layout/vList2"/>
    <dgm:cxn modelId="{EB0327D5-79E5-4DF2-97C4-31349B91231A}" srcId="{3AFF80DF-1347-493D-B0C7-887319DEAB1F}" destId="{2FA955E4-FC46-430A-AD28-1497FF9E4159}" srcOrd="0" destOrd="0" parTransId="{47B5866F-6080-4B9A-A84C-8A12D5802111}" sibTransId="{C98546F3-E7E7-4E18-BFBA-B31DD213A30E}"/>
    <dgm:cxn modelId="{D9BAF7DB-288D-4F33-9C46-7EE7EE13C718}" srcId="{3AFF80DF-1347-493D-B0C7-887319DEAB1F}" destId="{B31D5936-58A6-4D7B-8B3A-C440F66371D2}" srcOrd="3" destOrd="0" parTransId="{035F863F-34EB-4C16-B053-F75A536CD7E7}" sibTransId="{D4ED9EF7-735F-42CE-B051-64991AEEEF1A}"/>
    <dgm:cxn modelId="{0946C7EA-5190-4B8A-9EA3-B39409EB8E03}" type="presOf" srcId="{F5BC44D3-0965-45DA-A5E6-5BF5C743111A}" destId="{18006642-4A0A-411B-B56B-8835D088D8C6}" srcOrd="0" destOrd="0" presId="urn:microsoft.com/office/officeart/2005/8/layout/vList2"/>
    <dgm:cxn modelId="{C3F36BF9-D2F5-4D6C-81A0-50E5BB98B61A}" srcId="{3AFF80DF-1347-493D-B0C7-887319DEAB1F}" destId="{F5BC44D3-0965-45DA-A5E6-5BF5C743111A}" srcOrd="2" destOrd="0" parTransId="{E89539F9-7F1E-4A67-A06F-6BE5E26BB893}" sibTransId="{20841116-40D4-4820-9FC9-9A49498DC62C}"/>
    <dgm:cxn modelId="{1ADACD6C-D0F8-49A7-BE1E-39E97B004C09}" type="presParOf" srcId="{A6B30210-9B8F-4F81-9B04-655C51D8A0DC}" destId="{61BE1B62-FB94-48A3-A66E-1CD4B0D3D328}" srcOrd="0" destOrd="0" presId="urn:microsoft.com/office/officeart/2005/8/layout/vList2"/>
    <dgm:cxn modelId="{D4D207D3-A448-4B0A-8C52-0D214DE80F05}" type="presParOf" srcId="{A6B30210-9B8F-4F81-9B04-655C51D8A0DC}" destId="{DA348CCB-343B-487D-8E22-1F161FB94EAC}" srcOrd="1" destOrd="0" presId="urn:microsoft.com/office/officeart/2005/8/layout/vList2"/>
    <dgm:cxn modelId="{DAE919D3-2A0F-4F59-9FBB-AA318C3F7F54}" type="presParOf" srcId="{A6B30210-9B8F-4F81-9B04-655C51D8A0DC}" destId="{65F20D54-39B0-48A3-AC0F-7F3F9A72255F}" srcOrd="2" destOrd="0" presId="urn:microsoft.com/office/officeart/2005/8/layout/vList2"/>
    <dgm:cxn modelId="{9EBD53D4-4D35-4E37-BB98-FECD5BAE2D96}" type="presParOf" srcId="{A6B30210-9B8F-4F81-9B04-655C51D8A0DC}" destId="{C9F6E564-3161-4388-ACCE-49DA2991A8B6}" srcOrd="3" destOrd="0" presId="urn:microsoft.com/office/officeart/2005/8/layout/vList2"/>
    <dgm:cxn modelId="{5686ADBD-5B41-41C0-8760-479810DE0FF0}" type="presParOf" srcId="{A6B30210-9B8F-4F81-9B04-655C51D8A0DC}" destId="{18006642-4A0A-411B-B56B-8835D088D8C6}" srcOrd="4" destOrd="0" presId="urn:microsoft.com/office/officeart/2005/8/layout/vList2"/>
    <dgm:cxn modelId="{1167FF9C-C81A-4787-BE56-FCBB9F1B95AD}" type="presParOf" srcId="{A6B30210-9B8F-4F81-9B04-655C51D8A0DC}" destId="{C75CBAD1-154C-46CE-8AE0-EF76417D7C2B}" srcOrd="5" destOrd="0" presId="urn:microsoft.com/office/officeart/2005/8/layout/vList2"/>
    <dgm:cxn modelId="{01D74EA0-96B2-4967-8863-296560B2B1C3}" type="presParOf" srcId="{A6B30210-9B8F-4F81-9B04-655C51D8A0DC}" destId="{8742BA20-C161-4B2A-AC43-ED91727722D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DFF9D-04F8-4259-B112-FB913B1ECFEE}"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2820D65-1D9E-45CC-8E7C-717BC0579665}">
      <dgm:prSet/>
      <dgm:spPr/>
      <dgm:t>
        <a:bodyPr/>
        <a:lstStyle/>
        <a:p>
          <a:r>
            <a:rPr lang="en-US" b="0" i="0" dirty="0" err="1"/>
            <a:t>Ulceroglandular</a:t>
          </a:r>
          <a:r>
            <a:rPr lang="en-US" b="0" i="0" dirty="0"/>
            <a:t> (80% of cases)</a:t>
          </a:r>
          <a:endParaRPr lang="en-US" dirty="0"/>
        </a:p>
      </dgm:t>
    </dgm:pt>
    <dgm:pt modelId="{8CC41571-0A7C-4BA9-BE64-1953F6604F5A}" type="parTrans" cxnId="{B1135E0D-519E-4A89-BE00-C15B6513675B}">
      <dgm:prSet/>
      <dgm:spPr/>
      <dgm:t>
        <a:bodyPr/>
        <a:lstStyle/>
        <a:p>
          <a:endParaRPr lang="en-US"/>
        </a:p>
      </dgm:t>
    </dgm:pt>
    <dgm:pt modelId="{A990C7C5-A488-4FF1-B0AA-81329597133E}" type="sibTrans" cxnId="{B1135E0D-519E-4A89-BE00-C15B6513675B}">
      <dgm:prSet/>
      <dgm:spPr/>
      <dgm:t>
        <a:bodyPr/>
        <a:lstStyle/>
        <a:p>
          <a:endParaRPr lang="en-US"/>
        </a:p>
      </dgm:t>
    </dgm:pt>
    <dgm:pt modelId="{6202B95D-3D96-41B4-BFE6-2726149A4015}">
      <dgm:prSet/>
      <dgm:spPr/>
      <dgm:t>
        <a:bodyPr/>
        <a:lstStyle/>
        <a:p>
          <a:r>
            <a:rPr lang="en-US" b="0" i="0"/>
            <a:t>Non-healing ulcers on extremities, lymphadenopathy</a:t>
          </a:r>
          <a:endParaRPr lang="en-US"/>
        </a:p>
      </dgm:t>
    </dgm:pt>
    <dgm:pt modelId="{066814F7-B2FB-47E5-965E-20219BE972CE}" type="parTrans" cxnId="{2CD5557B-9966-4FA4-A194-9E0F5434D1D4}">
      <dgm:prSet/>
      <dgm:spPr/>
      <dgm:t>
        <a:bodyPr/>
        <a:lstStyle/>
        <a:p>
          <a:endParaRPr lang="en-US"/>
        </a:p>
      </dgm:t>
    </dgm:pt>
    <dgm:pt modelId="{8C8AD768-DE56-4FB3-B73A-79B301E11F45}" type="sibTrans" cxnId="{2CD5557B-9966-4FA4-A194-9E0F5434D1D4}">
      <dgm:prSet/>
      <dgm:spPr/>
      <dgm:t>
        <a:bodyPr/>
        <a:lstStyle/>
        <a:p>
          <a:endParaRPr lang="en-US"/>
        </a:p>
      </dgm:t>
    </dgm:pt>
    <dgm:pt modelId="{90DFD7E5-FA08-4A9D-9B6B-2AEFC9098E4D}">
      <dgm:prSet/>
      <dgm:spPr/>
      <dgm:t>
        <a:bodyPr/>
        <a:lstStyle/>
        <a:p>
          <a:r>
            <a:rPr lang="en-US" b="0" i="0"/>
            <a:t>Glandular</a:t>
          </a:r>
          <a:endParaRPr lang="en-US"/>
        </a:p>
      </dgm:t>
    </dgm:pt>
    <dgm:pt modelId="{EA861F71-1D78-4091-B6A1-39469C0D35E6}" type="parTrans" cxnId="{B00557A6-B86B-4072-BC00-41F75FE70E89}">
      <dgm:prSet/>
      <dgm:spPr/>
      <dgm:t>
        <a:bodyPr/>
        <a:lstStyle/>
        <a:p>
          <a:endParaRPr lang="en-US"/>
        </a:p>
      </dgm:t>
    </dgm:pt>
    <dgm:pt modelId="{D6B2E5B9-FE5A-442D-B6FA-3DBB9ADAD5FC}" type="sibTrans" cxnId="{B00557A6-B86B-4072-BC00-41F75FE70E89}">
      <dgm:prSet/>
      <dgm:spPr/>
      <dgm:t>
        <a:bodyPr/>
        <a:lstStyle/>
        <a:p>
          <a:endParaRPr lang="en-US"/>
        </a:p>
      </dgm:t>
    </dgm:pt>
    <dgm:pt modelId="{0E7250BF-A98A-4082-A022-02C9099B2C1C}">
      <dgm:prSet/>
      <dgm:spPr/>
      <dgm:t>
        <a:bodyPr/>
        <a:lstStyle/>
        <a:p>
          <a:r>
            <a:rPr lang="en-US" b="0" i="0"/>
            <a:t>Like ulceroglandular form, but no ulcer</a:t>
          </a:r>
          <a:endParaRPr lang="en-US"/>
        </a:p>
      </dgm:t>
    </dgm:pt>
    <dgm:pt modelId="{A6B616AF-0FF9-4C32-B06A-AF2E3AABE24F}" type="parTrans" cxnId="{D3384BDC-FFAF-4BA6-AA44-AEEBD81D1413}">
      <dgm:prSet/>
      <dgm:spPr/>
      <dgm:t>
        <a:bodyPr/>
        <a:lstStyle/>
        <a:p>
          <a:endParaRPr lang="en-US"/>
        </a:p>
      </dgm:t>
    </dgm:pt>
    <dgm:pt modelId="{606873CE-2363-4779-9FF3-F27AC8AF33F5}" type="sibTrans" cxnId="{D3384BDC-FFAF-4BA6-AA44-AEEBD81D1413}">
      <dgm:prSet/>
      <dgm:spPr/>
      <dgm:t>
        <a:bodyPr/>
        <a:lstStyle/>
        <a:p>
          <a:endParaRPr lang="en-US"/>
        </a:p>
      </dgm:t>
    </dgm:pt>
    <dgm:pt modelId="{06D20FE6-69B7-4C10-BA37-C845C243632A}">
      <dgm:prSet/>
      <dgm:spPr/>
      <dgm:t>
        <a:bodyPr/>
        <a:lstStyle/>
        <a:p>
          <a:r>
            <a:rPr lang="en-US" b="0" i="0" dirty="0" err="1"/>
            <a:t>Oculoglandular</a:t>
          </a:r>
          <a:endParaRPr lang="en-US" dirty="0"/>
        </a:p>
      </dgm:t>
    </dgm:pt>
    <dgm:pt modelId="{6B83C634-48C4-47B8-9334-6A500FF4904E}" type="parTrans" cxnId="{E4E414B5-1A7A-427E-8B56-B08C1015AB21}">
      <dgm:prSet/>
      <dgm:spPr/>
      <dgm:t>
        <a:bodyPr/>
        <a:lstStyle/>
        <a:p>
          <a:endParaRPr lang="en-US"/>
        </a:p>
      </dgm:t>
    </dgm:pt>
    <dgm:pt modelId="{BD767A81-6B99-4DEC-A11B-C4C10F7E192B}" type="sibTrans" cxnId="{E4E414B5-1A7A-427E-8B56-B08C1015AB21}">
      <dgm:prSet/>
      <dgm:spPr/>
      <dgm:t>
        <a:bodyPr/>
        <a:lstStyle/>
        <a:p>
          <a:endParaRPr lang="en-US"/>
        </a:p>
      </dgm:t>
    </dgm:pt>
    <dgm:pt modelId="{7A842F8A-0AFD-4507-84A7-B896D76D8859}">
      <dgm:prSet/>
      <dgm:spPr/>
      <dgm:t>
        <a:bodyPr/>
        <a:lstStyle/>
        <a:p>
          <a:r>
            <a:rPr lang="en-US" b="0" i="0" dirty="0" err="1"/>
            <a:t>Painflu</a:t>
          </a:r>
          <a:r>
            <a:rPr lang="en-US" b="0" i="0" dirty="0"/>
            <a:t>, purulent conjunctivitis, lymphadenopathy</a:t>
          </a:r>
          <a:endParaRPr lang="en-US" dirty="0"/>
        </a:p>
      </dgm:t>
    </dgm:pt>
    <dgm:pt modelId="{EF9B6341-3F11-4991-82BE-E9211BB61C19}" type="parTrans" cxnId="{D7D6ED47-AA99-4358-AB59-50A6559B6E3D}">
      <dgm:prSet/>
      <dgm:spPr/>
      <dgm:t>
        <a:bodyPr/>
        <a:lstStyle/>
        <a:p>
          <a:endParaRPr lang="en-US"/>
        </a:p>
      </dgm:t>
    </dgm:pt>
    <dgm:pt modelId="{3480D24A-C2AC-4D63-B01E-E1E9889C71BC}" type="sibTrans" cxnId="{D7D6ED47-AA99-4358-AB59-50A6559B6E3D}">
      <dgm:prSet/>
      <dgm:spPr/>
      <dgm:t>
        <a:bodyPr/>
        <a:lstStyle/>
        <a:p>
          <a:endParaRPr lang="en-US"/>
        </a:p>
      </dgm:t>
    </dgm:pt>
    <dgm:pt modelId="{422E6E4B-7A41-4CB2-973C-C6578C00684B}">
      <dgm:prSet/>
      <dgm:spPr/>
      <dgm:t>
        <a:bodyPr/>
        <a:lstStyle/>
        <a:p>
          <a:r>
            <a:rPr lang="en-US" b="0" i="0" dirty="0"/>
            <a:t>Oropharyngeal</a:t>
          </a:r>
          <a:endParaRPr lang="en-US" dirty="0"/>
        </a:p>
      </dgm:t>
    </dgm:pt>
    <dgm:pt modelId="{6AB891C7-97A4-4853-B8F4-98AED30F7ABC}" type="parTrans" cxnId="{FBD5D2B5-91AC-4F70-80E2-8945B2E23E65}">
      <dgm:prSet/>
      <dgm:spPr/>
      <dgm:t>
        <a:bodyPr/>
        <a:lstStyle/>
        <a:p>
          <a:endParaRPr lang="en-US"/>
        </a:p>
      </dgm:t>
    </dgm:pt>
    <dgm:pt modelId="{8639AF00-BAAE-4BD6-8ADD-EDDDB955564E}" type="sibTrans" cxnId="{FBD5D2B5-91AC-4F70-80E2-8945B2E23E65}">
      <dgm:prSet/>
      <dgm:spPr/>
      <dgm:t>
        <a:bodyPr/>
        <a:lstStyle/>
        <a:p>
          <a:endParaRPr lang="en-US"/>
        </a:p>
      </dgm:t>
    </dgm:pt>
    <dgm:pt modelId="{924D3B57-B29C-4534-A502-F2E374BAB58B}">
      <dgm:prSet/>
      <dgm:spPr/>
      <dgm:t>
        <a:bodyPr/>
        <a:lstStyle/>
        <a:p>
          <a:r>
            <a:rPr lang="en-US" b="0" i="0"/>
            <a:t>Typhoidal</a:t>
          </a:r>
          <a:endParaRPr lang="en-US"/>
        </a:p>
      </dgm:t>
    </dgm:pt>
    <dgm:pt modelId="{909D3F6C-185B-41C6-A35C-B1F2CF7063E8}" type="parTrans" cxnId="{D8608645-CEE8-4ADE-8D31-7C43D9B66AF2}">
      <dgm:prSet/>
      <dgm:spPr/>
      <dgm:t>
        <a:bodyPr/>
        <a:lstStyle/>
        <a:p>
          <a:endParaRPr lang="en-US"/>
        </a:p>
      </dgm:t>
    </dgm:pt>
    <dgm:pt modelId="{A273357B-5EC1-45C2-8AFC-67A3F78C5AF5}" type="sibTrans" cxnId="{D8608645-CEE8-4ADE-8D31-7C43D9B66AF2}">
      <dgm:prSet/>
      <dgm:spPr/>
      <dgm:t>
        <a:bodyPr/>
        <a:lstStyle/>
        <a:p>
          <a:endParaRPr lang="en-US"/>
        </a:p>
      </dgm:t>
    </dgm:pt>
    <dgm:pt modelId="{2F6A3887-056D-4CD1-BD80-A5EA69F1F81E}">
      <dgm:prSet/>
      <dgm:spPr/>
      <dgm:t>
        <a:bodyPr/>
        <a:lstStyle/>
        <a:p>
          <a:r>
            <a:rPr lang="en-US" b="0" i="0"/>
            <a:t>Pneumonic</a:t>
          </a:r>
          <a:endParaRPr lang="en-US"/>
        </a:p>
      </dgm:t>
    </dgm:pt>
    <dgm:pt modelId="{6E936D06-BD05-4320-B7B8-1D7539F46F0B}" type="parTrans" cxnId="{4B72C22D-D8F9-41BF-B322-997A1130E1BB}">
      <dgm:prSet/>
      <dgm:spPr/>
      <dgm:t>
        <a:bodyPr/>
        <a:lstStyle/>
        <a:p>
          <a:endParaRPr lang="en-US"/>
        </a:p>
      </dgm:t>
    </dgm:pt>
    <dgm:pt modelId="{37304F17-61CC-49E7-8D91-499D72642A62}" type="sibTrans" cxnId="{4B72C22D-D8F9-41BF-B322-997A1130E1BB}">
      <dgm:prSet/>
      <dgm:spPr/>
      <dgm:t>
        <a:bodyPr/>
        <a:lstStyle/>
        <a:p>
          <a:endParaRPr lang="en-US"/>
        </a:p>
      </dgm:t>
    </dgm:pt>
    <dgm:pt modelId="{2170E89C-9FD9-4B51-A585-66D5CC623046}" type="pres">
      <dgm:prSet presAssocID="{FF4DFF9D-04F8-4259-B112-FB913B1ECFEE}" presName="linear" presStyleCnt="0">
        <dgm:presLayoutVars>
          <dgm:animLvl val="lvl"/>
          <dgm:resizeHandles val="exact"/>
        </dgm:presLayoutVars>
      </dgm:prSet>
      <dgm:spPr/>
    </dgm:pt>
    <dgm:pt modelId="{A2BF9F8C-876D-45C6-A420-480B2796E6D8}" type="pres">
      <dgm:prSet presAssocID="{92820D65-1D9E-45CC-8E7C-717BC0579665}" presName="parentText" presStyleLbl="node1" presStyleIdx="0" presStyleCnt="6">
        <dgm:presLayoutVars>
          <dgm:chMax val="0"/>
          <dgm:bulletEnabled val="1"/>
        </dgm:presLayoutVars>
      </dgm:prSet>
      <dgm:spPr/>
    </dgm:pt>
    <dgm:pt modelId="{D5E52547-670A-4662-85C4-15ED9FE9C77A}" type="pres">
      <dgm:prSet presAssocID="{92820D65-1D9E-45CC-8E7C-717BC0579665}" presName="childText" presStyleLbl="revTx" presStyleIdx="0" presStyleCnt="3">
        <dgm:presLayoutVars>
          <dgm:bulletEnabled val="1"/>
        </dgm:presLayoutVars>
      </dgm:prSet>
      <dgm:spPr/>
    </dgm:pt>
    <dgm:pt modelId="{2BF8D625-5262-46A1-9D74-1B6AEF39B749}" type="pres">
      <dgm:prSet presAssocID="{90DFD7E5-FA08-4A9D-9B6B-2AEFC9098E4D}" presName="parentText" presStyleLbl="node1" presStyleIdx="1" presStyleCnt="6">
        <dgm:presLayoutVars>
          <dgm:chMax val="0"/>
          <dgm:bulletEnabled val="1"/>
        </dgm:presLayoutVars>
      </dgm:prSet>
      <dgm:spPr/>
    </dgm:pt>
    <dgm:pt modelId="{0ADEBBB8-8E6B-4BC6-918F-D2F7AB3B88BF}" type="pres">
      <dgm:prSet presAssocID="{90DFD7E5-FA08-4A9D-9B6B-2AEFC9098E4D}" presName="childText" presStyleLbl="revTx" presStyleIdx="1" presStyleCnt="3">
        <dgm:presLayoutVars>
          <dgm:bulletEnabled val="1"/>
        </dgm:presLayoutVars>
      </dgm:prSet>
      <dgm:spPr/>
    </dgm:pt>
    <dgm:pt modelId="{A8BC4494-E42C-4F15-8EED-4F80B801F7E2}" type="pres">
      <dgm:prSet presAssocID="{06D20FE6-69B7-4C10-BA37-C845C243632A}" presName="parentText" presStyleLbl="node1" presStyleIdx="2" presStyleCnt="6">
        <dgm:presLayoutVars>
          <dgm:chMax val="0"/>
          <dgm:bulletEnabled val="1"/>
        </dgm:presLayoutVars>
      </dgm:prSet>
      <dgm:spPr/>
    </dgm:pt>
    <dgm:pt modelId="{8B1B6FC9-E531-438C-8580-5B837A90243A}" type="pres">
      <dgm:prSet presAssocID="{06D20FE6-69B7-4C10-BA37-C845C243632A}" presName="childText" presStyleLbl="revTx" presStyleIdx="2" presStyleCnt="3">
        <dgm:presLayoutVars>
          <dgm:bulletEnabled val="1"/>
        </dgm:presLayoutVars>
      </dgm:prSet>
      <dgm:spPr/>
    </dgm:pt>
    <dgm:pt modelId="{7CD285EF-0FC3-4DF1-9CE2-1AFC0F83C60D}" type="pres">
      <dgm:prSet presAssocID="{422E6E4B-7A41-4CB2-973C-C6578C00684B}" presName="parentText" presStyleLbl="node1" presStyleIdx="3" presStyleCnt="6">
        <dgm:presLayoutVars>
          <dgm:chMax val="0"/>
          <dgm:bulletEnabled val="1"/>
        </dgm:presLayoutVars>
      </dgm:prSet>
      <dgm:spPr/>
    </dgm:pt>
    <dgm:pt modelId="{F95512E7-CA8B-4C99-B9AB-F5679ED89D5B}" type="pres">
      <dgm:prSet presAssocID="{8639AF00-BAAE-4BD6-8ADD-EDDDB955564E}" presName="spacer" presStyleCnt="0"/>
      <dgm:spPr/>
    </dgm:pt>
    <dgm:pt modelId="{8F190623-89C7-47BB-BA9E-8BB84A78C5F4}" type="pres">
      <dgm:prSet presAssocID="{924D3B57-B29C-4534-A502-F2E374BAB58B}" presName="parentText" presStyleLbl="node1" presStyleIdx="4" presStyleCnt="6">
        <dgm:presLayoutVars>
          <dgm:chMax val="0"/>
          <dgm:bulletEnabled val="1"/>
        </dgm:presLayoutVars>
      </dgm:prSet>
      <dgm:spPr/>
    </dgm:pt>
    <dgm:pt modelId="{2697AB80-2097-411E-A081-D6F90B05EBE7}" type="pres">
      <dgm:prSet presAssocID="{A273357B-5EC1-45C2-8AFC-67A3F78C5AF5}" presName="spacer" presStyleCnt="0"/>
      <dgm:spPr/>
    </dgm:pt>
    <dgm:pt modelId="{A9914A7E-46F6-4747-993A-57B4ED29ECBA}" type="pres">
      <dgm:prSet presAssocID="{2F6A3887-056D-4CD1-BD80-A5EA69F1F81E}" presName="parentText" presStyleLbl="node1" presStyleIdx="5" presStyleCnt="6">
        <dgm:presLayoutVars>
          <dgm:chMax val="0"/>
          <dgm:bulletEnabled val="1"/>
        </dgm:presLayoutVars>
      </dgm:prSet>
      <dgm:spPr/>
    </dgm:pt>
  </dgm:ptLst>
  <dgm:cxnLst>
    <dgm:cxn modelId="{960FAD02-F75A-4E51-9A7C-C78A099CC60D}" type="presOf" srcId="{422E6E4B-7A41-4CB2-973C-C6578C00684B}" destId="{7CD285EF-0FC3-4DF1-9CE2-1AFC0F83C60D}" srcOrd="0" destOrd="0" presId="urn:microsoft.com/office/officeart/2005/8/layout/vList2"/>
    <dgm:cxn modelId="{B1135E0D-519E-4A89-BE00-C15B6513675B}" srcId="{FF4DFF9D-04F8-4259-B112-FB913B1ECFEE}" destId="{92820D65-1D9E-45CC-8E7C-717BC0579665}" srcOrd="0" destOrd="0" parTransId="{8CC41571-0A7C-4BA9-BE64-1953F6604F5A}" sibTransId="{A990C7C5-A488-4FF1-B0AA-81329597133E}"/>
    <dgm:cxn modelId="{4B72C22D-D8F9-41BF-B322-997A1130E1BB}" srcId="{FF4DFF9D-04F8-4259-B112-FB913B1ECFEE}" destId="{2F6A3887-056D-4CD1-BD80-A5EA69F1F81E}" srcOrd="5" destOrd="0" parTransId="{6E936D06-BD05-4320-B7B8-1D7539F46F0B}" sibTransId="{37304F17-61CC-49E7-8D91-499D72642A62}"/>
    <dgm:cxn modelId="{D79C552E-1AEC-46C7-AA5D-55487770D021}" type="presOf" srcId="{0E7250BF-A98A-4082-A022-02C9099B2C1C}" destId="{0ADEBBB8-8E6B-4BC6-918F-D2F7AB3B88BF}" srcOrd="0" destOrd="0" presId="urn:microsoft.com/office/officeart/2005/8/layout/vList2"/>
    <dgm:cxn modelId="{2116F75D-40A0-4844-8774-57CCF7209D93}" type="presOf" srcId="{6202B95D-3D96-41B4-BFE6-2726149A4015}" destId="{D5E52547-670A-4662-85C4-15ED9FE9C77A}" srcOrd="0" destOrd="0" presId="urn:microsoft.com/office/officeart/2005/8/layout/vList2"/>
    <dgm:cxn modelId="{D8608645-CEE8-4ADE-8D31-7C43D9B66AF2}" srcId="{FF4DFF9D-04F8-4259-B112-FB913B1ECFEE}" destId="{924D3B57-B29C-4534-A502-F2E374BAB58B}" srcOrd="4" destOrd="0" parTransId="{909D3F6C-185B-41C6-A35C-B1F2CF7063E8}" sibTransId="{A273357B-5EC1-45C2-8AFC-67A3F78C5AF5}"/>
    <dgm:cxn modelId="{D7D6ED47-AA99-4358-AB59-50A6559B6E3D}" srcId="{06D20FE6-69B7-4C10-BA37-C845C243632A}" destId="{7A842F8A-0AFD-4507-84A7-B896D76D8859}" srcOrd="0" destOrd="0" parTransId="{EF9B6341-3F11-4991-82BE-E9211BB61C19}" sibTransId="{3480D24A-C2AC-4D63-B01E-E1E9889C71BC}"/>
    <dgm:cxn modelId="{2CD5557B-9966-4FA4-A194-9E0F5434D1D4}" srcId="{92820D65-1D9E-45CC-8E7C-717BC0579665}" destId="{6202B95D-3D96-41B4-BFE6-2726149A4015}" srcOrd="0" destOrd="0" parTransId="{066814F7-B2FB-47E5-965E-20219BE972CE}" sibTransId="{8C8AD768-DE56-4FB3-B73A-79B301E11F45}"/>
    <dgm:cxn modelId="{E8610F8D-2973-4B71-A692-55B642A4391F}" type="presOf" srcId="{FF4DFF9D-04F8-4259-B112-FB913B1ECFEE}" destId="{2170E89C-9FD9-4B51-A585-66D5CC623046}" srcOrd="0" destOrd="0" presId="urn:microsoft.com/office/officeart/2005/8/layout/vList2"/>
    <dgm:cxn modelId="{B00557A6-B86B-4072-BC00-41F75FE70E89}" srcId="{FF4DFF9D-04F8-4259-B112-FB913B1ECFEE}" destId="{90DFD7E5-FA08-4A9D-9B6B-2AEFC9098E4D}" srcOrd="1" destOrd="0" parTransId="{EA861F71-1D78-4091-B6A1-39469C0D35E6}" sibTransId="{D6B2E5B9-FE5A-442D-B6FA-3DBB9ADAD5FC}"/>
    <dgm:cxn modelId="{E4E414B5-1A7A-427E-8B56-B08C1015AB21}" srcId="{FF4DFF9D-04F8-4259-B112-FB913B1ECFEE}" destId="{06D20FE6-69B7-4C10-BA37-C845C243632A}" srcOrd="2" destOrd="0" parTransId="{6B83C634-48C4-47B8-9334-6A500FF4904E}" sibTransId="{BD767A81-6B99-4DEC-A11B-C4C10F7E192B}"/>
    <dgm:cxn modelId="{FBD5D2B5-91AC-4F70-80E2-8945B2E23E65}" srcId="{FF4DFF9D-04F8-4259-B112-FB913B1ECFEE}" destId="{422E6E4B-7A41-4CB2-973C-C6578C00684B}" srcOrd="3" destOrd="0" parTransId="{6AB891C7-97A4-4853-B8F4-98AED30F7ABC}" sibTransId="{8639AF00-BAAE-4BD6-8ADD-EDDDB955564E}"/>
    <dgm:cxn modelId="{7BD247B8-E427-4045-AE58-FBACAF85B8B1}" type="presOf" srcId="{92820D65-1D9E-45CC-8E7C-717BC0579665}" destId="{A2BF9F8C-876D-45C6-A420-480B2796E6D8}" srcOrd="0" destOrd="0" presId="urn:microsoft.com/office/officeart/2005/8/layout/vList2"/>
    <dgm:cxn modelId="{5BF3ABCB-77F4-4E61-A416-F58E7808480B}" type="presOf" srcId="{2F6A3887-056D-4CD1-BD80-A5EA69F1F81E}" destId="{A9914A7E-46F6-4747-993A-57B4ED29ECBA}" srcOrd="0" destOrd="0" presId="urn:microsoft.com/office/officeart/2005/8/layout/vList2"/>
    <dgm:cxn modelId="{B11F2AD3-FC3B-4EEB-AA43-4949A96E9DDC}" type="presOf" srcId="{90DFD7E5-FA08-4A9D-9B6B-2AEFC9098E4D}" destId="{2BF8D625-5262-46A1-9D74-1B6AEF39B749}" srcOrd="0" destOrd="0" presId="urn:microsoft.com/office/officeart/2005/8/layout/vList2"/>
    <dgm:cxn modelId="{D3384BDC-FFAF-4BA6-AA44-AEEBD81D1413}" srcId="{90DFD7E5-FA08-4A9D-9B6B-2AEFC9098E4D}" destId="{0E7250BF-A98A-4082-A022-02C9099B2C1C}" srcOrd="0" destOrd="0" parTransId="{A6B616AF-0FF9-4C32-B06A-AF2E3AABE24F}" sibTransId="{606873CE-2363-4779-9FF3-F27AC8AF33F5}"/>
    <dgm:cxn modelId="{B008BBDD-1766-4CED-92D5-C4576197D455}" type="presOf" srcId="{7A842F8A-0AFD-4507-84A7-B896D76D8859}" destId="{8B1B6FC9-E531-438C-8580-5B837A90243A}" srcOrd="0" destOrd="0" presId="urn:microsoft.com/office/officeart/2005/8/layout/vList2"/>
    <dgm:cxn modelId="{FFC9B0DE-7A45-4420-93BA-9B93F06110A7}" type="presOf" srcId="{06D20FE6-69B7-4C10-BA37-C845C243632A}" destId="{A8BC4494-E42C-4F15-8EED-4F80B801F7E2}" srcOrd="0" destOrd="0" presId="urn:microsoft.com/office/officeart/2005/8/layout/vList2"/>
    <dgm:cxn modelId="{F43DDDE4-36F3-4A19-91B7-A54C93C10752}" type="presOf" srcId="{924D3B57-B29C-4534-A502-F2E374BAB58B}" destId="{8F190623-89C7-47BB-BA9E-8BB84A78C5F4}" srcOrd="0" destOrd="0" presId="urn:microsoft.com/office/officeart/2005/8/layout/vList2"/>
    <dgm:cxn modelId="{2F3E9B42-72AE-4C9D-B9BB-4358F05CD08D}" type="presParOf" srcId="{2170E89C-9FD9-4B51-A585-66D5CC623046}" destId="{A2BF9F8C-876D-45C6-A420-480B2796E6D8}" srcOrd="0" destOrd="0" presId="urn:microsoft.com/office/officeart/2005/8/layout/vList2"/>
    <dgm:cxn modelId="{30A16124-E865-4590-9A61-7B4CE92331F1}" type="presParOf" srcId="{2170E89C-9FD9-4B51-A585-66D5CC623046}" destId="{D5E52547-670A-4662-85C4-15ED9FE9C77A}" srcOrd="1" destOrd="0" presId="urn:microsoft.com/office/officeart/2005/8/layout/vList2"/>
    <dgm:cxn modelId="{C69F072C-0CE0-4789-9EDC-FDFF3185F63E}" type="presParOf" srcId="{2170E89C-9FD9-4B51-A585-66D5CC623046}" destId="{2BF8D625-5262-46A1-9D74-1B6AEF39B749}" srcOrd="2" destOrd="0" presId="urn:microsoft.com/office/officeart/2005/8/layout/vList2"/>
    <dgm:cxn modelId="{A7E5EEF9-563C-475A-94DA-569CC8767162}" type="presParOf" srcId="{2170E89C-9FD9-4B51-A585-66D5CC623046}" destId="{0ADEBBB8-8E6B-4BC6-918F-D2F7AB3B88BF}" srcOrd="3" destOrd="0" presId="urn:microsoft.com/office/officeart/2005/8/layout/vList2"/>
    <dgm:cxn modelId="{E79A0275-B025-4FC6-841B-FFE03A407032}" type="presParOf" srcId="{2170E89C-9FD9-4B51-A585-66D5CC623046}" destId="{A8BC4494-E42C-4F15-8EED-4F80B801F7E2}" srcOrd="4" destOrd="0" presId="urn:microsoft.com/office/officeart/2005/8/layout/vList2"/>
    <dgm:cxn modelId="{B48F1981-4B27-41B5-AEC2-1B4486CF9449}" type="presParOf" srcId="{2170E89C-9FD9-4B51-A585-66D5CC623046}" destId="{8B1B6FC9-E531-438C-8580-5B837A90243A}" srcOrd="5" destOrd="0" presId="urn:microsoft.com/office/officeart/2005/8/layout/vList2"/>
    <dgm:cxn modelId="{11D5A0FB-4EC5-426A-8AF3-0752D4E5999A}" type="presParOf" srcId="{2170E89C-9FD9-4B51-A585-66D5CC623046}" destId="{7CD285EF-0FC3-4DF1-9CE2-1AFC0F83C60D}" srcOrd="6" destOrd="0" presId="urn:microsoft.com/office/officeart/2005/8/layout/vList2"/>
    <dgm:cxn modelId="{A7CB1CE8-3CC0-4837-8157-2E6445226515}" type="presParOf" srcId="{2170E89C-9FD9-4B51-A585-66D5CC623046}" destId="{F95512E7-CA8B-4C99-B9AB-F5679ED89D5B}" srcOrd="7" destOrd="0" presId="urn:microsoft.com/office/officeart/2005/8/layout/vList2"/>
    <dgm:cxn modelId="{92CC8931-FBF1-48DF-B120-FB941A4A2E99}" type="presParOf" srcId="{2170E89C-9FD9-4B51-A585-66D5CC623046}" destId="{8F190623-89C7-47BB-BA9E-8BB84A78C5F4}" srcOrd="8" destOrd="0" presId="urn:microsoft.com/office/officeart/2005/8/layout/vList2"/>
    <dgm:cxn modelId="{089483CF-7C04-417A-8ED1-83324CB09DCE}" type="presParOf" srcId="{2170E89C-9FD9-4B51-A585-66D5CC623046}" destId="{2697AB80-2097-411E-A081-D6F90B05EBE7}" srcOrd="9" destOrd="0" presId="urn:microsoft.com/office/officeart/2005/8/layout/vList2"/>
    <dgm:cxn modelId="{A60AD0D5-7059-41EB-80B6-59256CB92DAA}" type="presParOf" srcId="{2170E89C-9FD9-4B51-A585-66D5CC623046}" destId="{A9914A7E-46F6-4747-993A-57B4ED29ECB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30045A-21BE-4274-8480-824A50AAA530}"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7AC587D-3F31-408B-A0AD-ED67DDAC11F6}">
      <dgm:prSet/>
      <dgm:spPr/>
      <dgm:t>
        <a:bodyPr/>
        <a:lstStyle/>
        <a:p>
          <a:r>
            <a:rPr lang="en-US" b="0" i="0"/>
            <a:t>Pulmonary</a:t>
          </a:r>
          <a:endParaRPr lang="en-US"/>
        </a:p>
      </dgm:t>
    </dgm:pt>
    <dgm:pt modelId="{8F0C52FB-F327-4A16-8184-6F382D9EBDFB}" type="parTrans" cxnId="{6CA459D8-E35B-4195-A929-B15D6AD2A6D4}">
      <dgm:prSet/>
      <dgm:spPr/>
      <dgm:t>
        <a:bodyPr/>
        <a:lstStyle/>
        <a:p>
          <a:endParaRPr lang="en-US"/>
        </a:p>
      </dgm:t>
    </dgm:pt>
    <dgm:pt modelId="{5259D50C-931F-491A-8A2A-367BBB640A0F}" type="sibTrans" cxnId="{6CA459D8-E35B-4195-A929-B15D6AD2A6D4}">
      <dgm:prSet/>
      <dgm:spPr/>
      <dgm:t>
        <a:bodyPr/>
        <a:lstStyle/>
        <a:p>
          <a:endParaRPr lang="en-US"/>
        </a:p>
      </dgm:t>
    </dgm:pt>
    <dgm:pt modelId="{09F9F5B2-C777-44E1-B350-F99B1EBC81EB}">
      <dgm:prSet/>
      <dgm:spPr/>
      <dgm:t>
        <a:bodyPr/>
        <a:lstStyle/>
        <a:p>
          <a:r>
            <a:rPr lang="en-US" b="0" i="0"/>
            <a:t>Sputum, bronchial or tracheal washing </a:t>
          </a:r>
          <a:endParaRPr lang="en-US"/>
        </a:p>
      </dgm:t>
    </dgm:pt>
    <dgm:pt modelId="{212A9AA5-0F83-4BFD-809F-6842AB86DF3F}" type="parTrans" cxnId="{D82FECF1-5428-4820-9466-782C49026DA7}">
      <dgm:prSet/>
      <dgm:spPr/>
      <dgm:t>
        <a:bodyPr/>
        <a:lstStyle/>
        <a:p>
          <a:endParaRPr lang="en-US"/>
        </a:p>
      </dgm:t>
    </dgm:pt>
    <dgm:pt modelId="{AA248C52-0297-42E4-A792-B16A2E1DBF32}" type="sibTrans" cxnId="{D82FECF1-5428-4820-9466-782C49026DA7}">
      <dgm:prSet/>
      <dgm:spPr/>
      <dgm:t>
        <a:bodyPr/>
        <a:lstStyle/>
        <a:p>
          <a:endParaRPr lang="en-US"/>
        </a:p>
      </dgm:t>
    </dgm:pt>
    <dgm:pt modelId="{33B46A48-3221-470A-AE84-8A2CA05F1CD0}">
      <dgm:prSet/>
      <dgm:spPr/>
      <dgm:t>
        <a:bodyPr/>
        <a:lstStyle/>
        <a:p>
          <a:r>
            <a:rPr lang="en-US" b="0" i="0"/>
            <a:t>Glandular/</a:t>
          </a:r>
          <a:r>
            <a:rPr lang="en-US" b="0" i="0" dirty="0" err="1"/>
            <a:t>ulceroglandular</a:t>
          </a:r>
          <a:r>
            <a:rPr lang="en-US" b="0" i="0" dirty="0"/>
            <a:t> form</a:t>
          </a:r>
          <a:endParaRPr lang="en-US" dirty="0"/>
        </a:p>
      </dgm:t>
    </dgm:pt>
    <dgm:pt modelId="{B5815344-4386-4DE1-A5CD-29011E903D6D}" type="parTrans" cxnId="{BF937E15-75A2-486B-8AA0-0DC173F9A85B}">
      <dgm:prSet/>
      <dgm:spPr/>
      <dgm:t>
        <a:bodyPr/>
        <a:lstStyle/>
        <a:p>
          <a:endParaRPr lang="en-US"/>
        </a:p>
      </dgm:t>
    </dgm:pt>
    <dgm:pt modelId="{69999D5D-8FD2-4A91-8990-2D16B44B272F}" type="sibTrans" cxnId="{BF937E15-75A2-486B-8AA0-0DC173F9A85B}">
      <dgm:prSet/>
      <dgm:spPr/>
      <dgm:t>
        <a:bodyPr/>
        <a:lstStyle/>
        <a:p>
          <a:endParaRPr lang="en-US"/>
        </a:p>
      </dgm:t>
    </dgm:pt>
    <dgm:pt modelId="{CDAA63B6-5983-4E54-868C-CF3DABAEB403}">
      <dgm:prSet/>
      <dgm:spPr/>
      <dgm:t>
        <a:bodyPr/>
        <a:lstStyle/>
        <a:p>
          <a:r>
            <a:rPr lang="en-US" b="0" i="0"/>
            <a:t>Lymph node aspirate or biopsy</a:t>
          </a:r>
          <a:endParaRPr lang="en-US"/>
        </a:p>
      </dgm:t>
    </dgm:pt>
    <dgm:pt modelId="{096667F9-7210-4E87-9F7F-00D8B99B13AF}" type="parTrans" cxnId="{0C225E37-B4CF-4FD5-914E-D139E3F1F714}">
      <dgm:prSet/>
      <dgm:spPr/>
      <dgm:t>
        <a:bodyPr/>
        <a:lstStyle/>
        <a:p>
          <a:endParaRPr lang="en-US"/>
        </a:p>
      </dgm:t>
    </dgm:pt>
    <dgm:pt modelId="{61C79771-5CDC-45F2-A182-5E101044F049}" type="sibTrans" cxnId="{0C225E37-B4CF-4FD5-914E-D139E3F1F714}">
      <dgm:prSet/>
      <dgm:spPr/>
      <dgm:t>
        <a:bodyPr/>
        <a:lstStyle/>
        <a:p>
          <a:endParaRPr lang="en-US"/>
        </a:p>
      </dgm:t>
    </dgm:pt>
    <dgm:pt modelId="{CCC8DEEA-E4AE-453E-9B75-01732ACAD558}">
      <dgm:prSet/>
      <dgm:spPr/>
      <dgm:t>
        <a:bodyPr/>
        <a:lstStyle/>
        <a:p>
          <a:r>
            <a:rPr lang="en-US" b="0" i="0"/>
            <a:t>Ulcer aspirate, swan or scraping</a:t>
          </a:r>
          <a:endParaRPr lang="en-US"/>
        </a:p>
      </dgm:t>
    </dgm:pt>
    <dgm:pt modelId="{BF2CC917-3AFA-49F9-91C9-03C643DB4F1F}" type="parTrans" cxnId="{2B0B45AA-4993-4A41-8852-553D586E120C}">
      <dgm:prSet/>
      <dgm:spPr/>
      <dgm:t>
        <a:bodyPr/>
        <a:lstStyle/>
        <a:p>
          <a:endParaRPr lang="en-US"/>
        </a:p>
      </dgm:t>
    </dgm:pt>
    <dgm:pt modelId="{35BB40C1-583E-4AAF-924F-DD70E230E479}" type="sibTrans" cxnId="{2B0B45AA-4993-4A41-8852-553D586E120C}">
      <dgm:prSet/>
      <dgm:spPr/>
      <dgm:t>
        <a:bodyPr/>
        <a:lstStyle/>
        <a:p>
          <a:endParaRPr lang="en-US"/>
        </a:p>
      </dgm:t>
    </dgm:pt>
    <dgm:pt modelId="{53737A02-E4F2-45B4-A8E7-E1B1687333BF}">
      <dgm:prSet/>
      <dgm:spPr/>
      <dgm:t>
        <a:bodyPr/>
        <a:lstStyle/>
        <a:p>
          <a:r>
            <a:rPr lang="en-US" b="0" i="0"/>
            <a:t>Septicemia</a:t>
          </a:r>
          <a:endParaRPr lang="en-US"/>
        </a:p>
      </dgm:t>
    </dgm:pt>
    <dgm:pt modelId="{34D4DD51-0D48-48A3-80AF-5CCEDD607CF7}" type="parTrans" cxnId="{F0DA08AC-807E-46B0-A88E-7C05855A3D76}">
      <dgm:prSet/>
      <dgm:spPr/>
      <dgm:t>
        <a:bodyPr/>
        <a:lstStyle/>
        <a:p>
          <a:endParaRPr lang="en-US"/>
        </a:p>
      </dgm:t>
    </dgm:pt>
    <dgm:pt modelId="{3999B2FB-AA90-4665-9BF3-CB137EAE16B7}" type="sibTrans" cxnId="{F0DA08AC-807E-46B0-A88E-7C05855A3D76}">
      <dgm:prSet/>
      <dgm:spPr/>
      <dgm:t>
        <a:bodyPr/>
        <a:lstStyle/>
        <a:p>
          <a:endParaRPr lang="en-US"/>
        </a:p>
      </dgm:t>
    </dgm:pt>
    <dgm:pt modelId="{39D3747C-3A1E-4738-824E-737CD427476F}">
      <dgm:prSet/>
      <dgm:spPr/>
      <dgm:t>
        <a:bodyPr/>
        <a:lstStyle/>
        <a:p>
          <a:r>
            <a:rPr lang="en-US" b="0" i="0"/>
            <a:t>Blood Culture</a:t>
          </a:r>
          <a:endParaRPr lang="en-US"/>
        </a:p>
      </dgm:t>
    </dgm:pt>
    <dgm:pt modelId="{111294F1-65B6-41EC-8066-70F726268823}" type="parTrans" cxnId="{C8F621D9-24AB-436E-898F-BCCB2809A2B1}">
      <dgm:prSet/>
      <dgm:spPr/>
      <dgm:t>
        <a:bodyPr/>
        <a:lstStyle/>
        <a:p>
          <a:endParaRPr lang="en-US"/>
        </a:p>
      </dgm:t>
    </dgm:pt>
    <dgm:pt modelId="{D6A67E2F-7DE2-41D0-AA92-F86FA77E2E6A}" type="sibTrans" cxnId="{C8F621D9-24AB-436E-898F-BCCB2809A2B1}">
      <dgm:prSet/>
      <dgm:spPr/>
      <dgm:t>
        <a:bodyPr/>
        <a:lstStyle/>
        <a:p>
          <a:endParaRPr lang="en-US"/>
        </a:p>
      </dgm:t>
    </dgm:pt>
    <dgm:pt modelId="{51892CC2-EDD3-4330-B90C-4439F744664D}" type="pres">
      <dgm:prSet presAssocID="{2230045A-21BE-4274-8480-824A50AAA530}" presName="root" presStyleCnt="0">
        <dgm:presLayoutVars>
          <dgm:dir/>
          <dgm:resizeHandles val="exact"/>
        </dgm:presLayoutVars>
      </dgm:prSet>
      <dgm:spPr/>
    </dgm:pt>
    <dgm:pt modelId="{EB71B871-0DC0-467B-8196-8DCF31B2CBC3}" type="pres">
      <dgm:prSet presAssocID="{F7AC587D-3F31-408B-A0AD-ED67DDAC11F6}" presName="compNode" presStyleCnt="0"/>
      <dgm:spPr/>
    </dgm:pt>
    <dgm:pt modelId="{E0E59A1D-75C4-4411-AE78-C9A65CB4F571}" type="pres">
      <dgm:prSet presAssocID="{F7AC587D-3F31-408B-A0AD-ED67DDAC11F6}" presName="bgRect" presStyleLbl="bgShp" presStyleIdx="0" presStyleCnt="3"/>
      <dgm:spPr/>
    </dgm:pt>
    <dgm:pt modelId="{9CC5BC1C-8F53-49A2-BD58-A23871252802}" type="pres">
      <dgm:prSet presAssocID="{F7AC587D-3F31-408B-A0AD-ED67DDAC11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91669D4E-638F-402C-9F81-4B01E8D1491E}" type="pres">
      <dgm:prSet presAssocID="{F7AC587D-3F31-408B-A0AD-ED67DDAC11F6}" presName="spaceRect" presStyleCnt="0"/>
      <dgm:spPr/>
    </dgm:pt>
    <dgm:pt modelId="{AB5A71CC-DA62-48A1-A9E6-989CB2255A65}" type="pres">
      <dgm:prSet presAssocID="{F7AC587D-3F31-408B-A0AD-ED67DDAC11F6}" presName="parTx" presStyleLbl="revTx" presStyleIdx="0" presStyleCnt="6">
        <dgm:presLayoutVars>
          <dgm:chMax val="0"/>
          <dgm:chPref val="0"/>
        </dgm:presLayoutVars>
      </dgm:prSet>
      <dgm:spPr/>
    </dgm:pt>
    <dgm:pt modelId="{2F203267-64EC-4ADA-8845-C79EAE01C8AA}" type="pres">
      <dgm:prSet presAssocID="{F7AC587D-3F31-408B-A0AD-ED67DDAC11F6}" presName="desTx" presStyleLbl="revTx" presStyleIdx="1" presStyleCnt="6">
        <dgm:presLayoutVars/>
      </dgm:prSet>
      <dgm:spPr/>
    </dgm:pt>
    <dgm:pt modelId="{15A21A2E-D1D8-4874-A81A-680DB510D116}" type="pres">
      <dgm:prSet presAssocID="{5259D50C-931F-491A-8A2A-367BBB640A0F}" presName="sibTrans" presStyleCnt="0"/>
      <dgm:spPr/>
    </dgm:pt>
    <dgm:pt modelId="{18717E26-2285-4652-BE78-64DC1976CA57}" type="pres">
      <dgm:prSet presAssocID="{33B46A48-3221-470A-AE84-8A2CA05F1CD0}" presName="compNode" presStyleCnt="0"/>
      <dgm:spPr/>
    </dgm:pt>
    <dgm:pt modelId="{B04C4CB7-A453-4E9F-A67A-ED38691C585C}" type="pres">
      <dgm:prSet presAssocID="{33B46A48-3221-470A-AE84-8A2CA05F1CD0}" presName="bgRect" presStyleLbl="bgShp" presStyleIdx="1" presStyleCnt="3"/>
      <dgm:spPr/>
    </dgm:pt>
    <dgm:pt modelId="{9BB499E3-5264-4602-B6B6-082ED356B7F8}" type="pres">
      <dgm:prSet presAssocID="{33B46A48-3221-470A-AE84-8A2CA05F1C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72031D4E-D623-464F-AB6A-25929FC7C43B}" type="pres">
      <dgm:prSet presAssocID="{33B46A48-3221-470A-AE84-8A2CA05F1CD0}" presName="spaceRect" presStyleCnt="0"/>
      <dgm:spPr/>
    </dgm:pt>
    <dgm:pt modelId="{256FF3E3-B174-4726-BD3F-CB0D6E780109}" type="pres">
      <dgm:prSet presAssocID="{33B46A48-3221-470A-AE84-8A2CA05F1CD0}" presName="parTx" presStyleLbl="revTx" presStyleIdx="2" presStyleCnt="6">
        <dgm:presLayoutVars>
          <dgm:chMax val="0"/>
          <dgm:chPref val="0"/>
        </dgm:presLayoutVars>
      </dgm:prSet>
      <dgm:spPr/>
    </dgm:pt>
    <dgm:pt modelId="{FBBCA7E4-9F71-42E4-8A40-89EF6FF9B154}" type="pres">
      <dgm:prSet presAssocID="{33B46A48-3221-470A-AE84-8A2CA05F1CD0}" presName="desTx" presStyleLbl="revTx" presStyleIdx="3" presStyleCnt="6">
        <dgm:presLayoutVars/>
      </dgm:prSet>
      <dgm:spPr/>
    </dgm:pt>
    <dgm:pt modelId="{07D850A7-3087-4873-B9FA-2030B781463B}" type="pres">
      <dgm:prSet presAssocID="{69999D5D-8FD2-4A91-8990-2D16B44B272F}" presName="sibTrans" presStyleCnt="0"/>
      <dgm:spPr/>
    </dgm:pt>
    <dgm:pt modelId="{A65EF7AB-61A0-4CE4-9C8C-9A440D0847BB}" type="pres">
      <dgm:prSet presAssocID="{53737A02-E4F2-45B4-A8E7-E1B1687333BF}" presName="compNode" presStyleCnt="0"/>
      <dgm:spPr/>
    </dgm:pt>
    <dgm:pt modelId="{D7480D1F-E593-4234-8824-C289B0CA9FCC}" type="pres">
      <dgm:prSet presAssocID="{53737A02-E4F2-45B4-A8E7-E1B1687333BF}" presName="bgRect" presStyleLbl="bgShp" presStyleIdx="2" presStyleCnt="3"/>
      <dgm:spPr/>
    </dgm:pt>
    <dgm:pt modelId="{1AABCD87-564E-4E76-92AC-7E00A7D3E473}" type="pres">
      <dgm:prSet presAssocID="{53737A02-E4F2-45B4-A8E7-E1B1687333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V"/>
        </a:ext>
      </dgm:extLst>
    </dgm:pt>
    <dgm:pt modelId="{7CABFE26-EE4C-41D5-9001-6C6374F7BB59}" type="pres">
      <dgm:prSet presAssocID="{53737A02-E4F2-45B4-A8E7-E1B1687333BF}" presName="spaceRect" presStyleCnt="0"/>
      <dgm:spPr/>
    </dgm:pt>
    <dgm:pt modelId="{29D053DA-B5E2-415F-B3C2-1AADC9983686}" type="pres">
      <dgm:prSet presAssocID="{53737A02-E4F2-45B4-A8E7-E1B1687333BF}" presName="parTx" presStyleLbl="revTx" presStyleIdx="4" presStyleCnt="6">
        <dgm:presLayoutVars>
          <dgm:chMax val="0"/>
          <dgm:chPref val="0"/>
        </dgm:presLayoutVars>
      </dgm:prSet>
      <dgm:spPr/>
    </dgm:pt>
    <dgm:pt modelId="{1FC7FF31-A615-47B1-8696-4D508E59EA90}" type="pres">
      <dgm:prSet presAssocID="{53737A02-E4F2-45B4-A8E7-E1B1687333BF}" presName="desTx" presStyleLbl="revTx" presStyleIdx="5" presStyleCnt="6">
        <dgm:presLayoutVars/>
      </dgm:prSet>
      <dgm:spPr/>
    </dgm:pt>
  </dgm:ptLst>
  <dgm:cxnLst>
    <dgm:cxn modelId="{BF937E15-75A2-486B-8AA0-0DC173F9A85B}" srcId="{2230045A-21BE-4274-8480-824A50AAA530}" destId="{33B46A48-3221-470A-AE84-8A2CA05F1CD0}" srcOrd="1" destOrd="0" parTransId="{B5815344-4386-4DE1-A5CD-29011E903D6D}" sibTransId="{69999D5D-8FD2-4A91-8990-2D16B44B272F}"/>
    <dgm:cxn modelId="{53D8AD26-D0E9-4F37-A6A0-9783FB1E89A1}" type="presOf" srcId="{53737A02-E4F2-45B4-A8E7-E1B1687333BF}" destId="{29D053DA-B5E2-415F-B3C2-1AADC9983686}" srcOrd="0" destOrd="0" presId="urn:microsoft.com/office/officeart/2018/2/layout/IconVerticalSolidList"/>
    <dgm:cxn modelId="{0C225E37-B4CF-4FD5-914E-D139E3F1F714}" srcId="{33B46A48-3221-470A-AE84-8A2CA05F1CD0}" destId="{CDAA63B6-5983-4E54-868C-CF3DABAEB403}" srcOrd="0" destOrd="0" parTransId="{096667F9-7210-4E87-9F7F-00D8B99B13AF}" sibTransId="{61C79771-5CDC-45F2-A182-5E101044F049}"/>
    <dgm:cxn modelId="{3301716B-F1DE-4775-B8A9-B1A12B586D6B}" type="presOf" srcId="{33B46A48-3221-470A-AE84-8A2CA05F1CD0}" destId="{256FF3E3-B174-4726-BD3F-CB0D6E780109}" srcOrd="0" destOrd="0" presId="urn:microsoft.com/office/officeart/2018/2/layout/IconVerticalSolidList"/>
    <dgm:cxn modelId="{F8C4FF6C-C313-4965-A31A-6E2DE0D313DC}" type="presOf" srcId="{39D3747C-3A1E-4738-824E-737CD427476F}" destId="{1FC7FF31-A615-47B1-8696-4D508E59EA90}" srcOrd="0" destOrd="0" presId="urn:microsoft.com/office/officeart/2018/2/layout/IconVerticalSolidList"/>
    <dgm:cxn modelId="{A873F78A-757C-4442-90DD-2714BA4BD9E5}" type="presOf" srcId="{CCC8DEEA-E4AE-453E-9B75-01732ACAD558}" destId="{FBBCA7E4-9F71-42E4-8A40-89EF6FF9B154}" srcOrd="0" destOrd="1" presId="urn:microsoft.com/office/officeart/2018/2/layout/IconVerticalSolidList"/>
    <dgm:cxn modelId="{CCF9D38B-24A9-4077-8448-4DDCE969036A}" type="presOf" srcId="{2230045A-21BE-4274-8480-824A50AAA530}" destId="{51892CC2-EDD3-4330-B90C-4439F744664D}" srcOrd="0" destOrd="0" presId="urn:microsoft.com/office/officeart/2018/2/layout/IconVerticalSolidList"/>
    <dgm:cxn modelId="{2B0B45AA-4993-4A41-8852-553D586E120C}" srcId="{33B46A48-3221-470A-AE84-8A2CA05F1CD0}" destId="{CCC8DEEA-E4AE-453E-9B75-01732ACAD558}" srcOrd="1" destOrd="0" parTransId="{BF2CC917-3AFA-49F9-91C9-03C643DB4F1F}" sibTransId="{35BB40C1-583E-4AAF-924F-DD70E230E479}"/>
    <dgm:cxn modelId="{F0DA08AC-807E-46B0-A88E-7C05855A3D76}" srcId="{2230045A-21BE-4274-8480-824A50AAA530}" destId="{53737A02-E4F2-45B4-A8E7-E1B1687333BF}" srcOrd="2" destOrd="0" parTransId="{34D4DD51-0D48-48A3-80AF-5CCEDD607CF7}" sibTransId="{3999B2FB-AA90-4665-9BF3-CB137EAE16B7}"/>
    <dgm:cxn modelId="{4B6DC1AF-20FD-46E6-8BAD-69812144383E}" type="presOf" srcId="{CDAA63B6-5983-4E54-868C-CF3DABAEB403}" destId="{FBBCA7E4-9F71-42E4-8A40-89EF6FF9B154}" srcOrd="0" destOrd="0" presId="urn:microsoft.com/office/officeart/2018/2/layout/IconVerticalSolidList"/>
    <dgm:cxn modelId="{D0B1D5B8-96CB-43C3-A9E2-ACE3D5550A9C}" type="presOf" srcId="{F7AC587D-3F31-408B-A0AD-ED67DDAC11F6}" destId="{AB5A71CC-DA62-48A1-A9E6-989CB2255A65}" srcOrd="0" destOrd="0" presId="urn:microsoft.com/office/officeart/2018/2/layout/IconVerticalSolidList"/>
    <dgm:cxn modelId="{6CA459D8-E35B-4195-A929-B15D6AD2A6D4}" srcId="{2230045A-21BE-4274-8480-824A50AAA530}" destId="{F7AC587D-3F31-408B-A0AD-ED67DDAC11F6}" srcOrd="0" destOrd="0" parTransId="{8F0C52FB-F327-4A16-8184-6F382D9EBDFB}" sibTransId="{5259D50C-931F-491A-8A2A-367BBB640A0F}"/>
    <dgm:cxn modelId="{C8F621D9-24AB-436E-898F-BCCB2809A2B1}" srcId="{53737A02-E4F2-45B4-A8E7-E1B1687333BF}" destId="{39D3747C-3A1E-4738-824E-737CD427476F}" srcOrd="0" destOrd="0" parTransId="{111294F1-65B6-41EC-8066-70F726268823}" sibTransId="{D6A67E2F-7DE2-41D0-AA92-F86FA77E2E6A}"/>
    <dgm:cxn modelId="{90E838EB-AF1F-4D5F-8C26-8A05AF17C0A7}" type="presOf" srcId="{09F9F5B2-C777-44E1-B350-F99B1EBC81EB}" destId="{2F203267-64EC-4ADA-8845-C79EAE01C8AA}" srcOrd="0" destOrd="0" presId="urn:microsoft.com/office/officeart/2018/2/layout/IconVerticalSolidList"/>
    <dgm:cxn modelId="{D82FECF1-5428-4820-9466-782C49026DA7}" srcId="{F7AC587D-3F31-408B-A0AD-ED67DDAC11F6}" destId="{09F9F5B2-C777-44E1-B350-F99B1EBC81EB}" srcOrd="0" destOrd="0" parTransId="{212A9AA5-0F83-4BFD-809F-6842AB86DF3F}" sibTransId="{AA248C52-0297-42E4-A792-B16A2E1DBF32}"/>
    <dgm:cxn modelId="{B5F8D66F-5524-4096-AFCE-F39D782EF072}" type="presParOf" srcId="{51892CC2-EDD3-4330-B90C-4439F744664D}" destId="{EB71B871-0DC0-467B-8196-8DCF31B2CBC3}" srcOrd="0" destOrd="0" presId="urn:microsoft.com/office/officeart/2018/2/layout/IconVerticalSolidList"/>
    <dgm:cxn modelId="{2F8C3FCB-450A-4722-BDB2-B122C66BDFD2}" type="presParOf" srcId="{EB71B871-0DC0-467B-8196-8DCF31B2CBC3}" destId="{E0E59A1D-75C4-4411-AE78-C9A65CB4F571}" srcOrd="0" destOrd="0" presId="urn:microsoft.com/office/officeart/2018/2/layout/IconVerticalSolidList"/>
    <dgm:cxn modelId="{370AA951-C1F4-4315-98E5-84230D16B0F3}" type="presParOf" srcId="{EB71B871-0DC0-467B-8196-8DCF31B2CBC3}" destId="{9CC5BC1C-8F53-49A2-BD58-A23871252802}" srcOrd="1" destOrd="0" presId="urn:microsoft.com/office/officeart/2018/2/layout/IconVerticalSolidList"/>
    <dgm:cxn modelId="{24B3BE2D-8CFB-48F5-9292-220A039EF154}" type="presParOf" srcId="{EB71B871-0DC0-467B-8196-8DCF31B2CBC3}" destId="{91669D4E-638F-402C-9F81-4B01E8D1491E}" srcOrd="2" destOrd="0" presId="urn:microsoft.com/office/officeart/2018/2/layout/IconVerticalSolidList"/>
    <dgm:cxn modelId="{D17EC20C-CD58-4473-9836-DEB2F3BB7A45}" type="presParOf" srcId="{EB71B871-0DC0-467B-8196-8DCF31B2CBC3}" destId="{AB5A71CC-DA62-48A1-A9E6-989CB2255A65}" srcOrd="3" destOrd="0" presId="urn:microsoft.com/office/officeart/2018/2/layout/IconVerticalSolidList"/>
    <dgm:cxn modelId="{60CCE446-5A69-464E-BFE1-05C258BE9B35}" type="presParOf" srcId="{EB71B871-0DC0-467B-8196-8DCF31B2CBC3}" destId="{2F203267-64EC-4ADA-8845-C79EAE01C8AA}" srcOrd="4" destOrd="0" presId="urn:microsoft.com/office/officeart/2018/2/layout/IconVerticalSolidList"/>
    <dgm:cxn modelId="{CFFEA0F7-2CE2-492B-B97E-8AAE318D544D}" type="presParOf" srcId="{51892CC2-EDD3-4330-B90C-4439F744664D}" destId="{15A21A2E-D1D8-4874-A81A-680DB510D116}" srcOrd="1" destOrd="0" presId="urn:microsoft.com/office/officeart/2018/2/layout/IconVerticalSolidList"/>
    <dgm:cxn modelId="{3BEA7921-102A-4B95-90AD-C500BCB7657F}" type="presParOf" srcId="{51892CC2-EDD3-4330-B90C-4439F744664D}" destId="{18717E26-2285-4652-BE78-64DC1976CA57}" srcOrd="2" destOrd="0" presId="urn:microsoft.com/office/officeart/2018/2/layout/IconVerticalSolidList"/>
    <dgm:cxn modelId="{F71A5FEE-48BE-4699-8AC8-867033C11415}" type="presParOf" srcId="{18717E26-2285-4652-BE78-64DC1976CA57}" destId="{B04C4CB7-A453-4E9F-A67A-ED38691C585C}" srcOrd="0" destOrd="0" presId="urn:microsoft.com/office/officeart/2018/2/layout/IconVerticalSolidList"/>
    <dgm:cxn modelId="{81BC004E-28EC-43C3-86C9-68887605D3A7}" type="presParOf" srcId="{18717E26-2285-4652-BE78-64DC1976CA57}" destId="{9BB499E3-5264-4602-B6B6-082ED356B7F8}" srcOrd="1" destOrd="0" presId="urn:microsoft.com/office/officeart/2018/2/layout/IconVerticalSolidList"/>
    <dgm:cxn modelId="{5CC4D056-479C-4C43-A0F1-3976959BCB62}" type="presParOf" srcId="{18717E26-2285-4652-BE78-64DC1976CA57}" destId="{72031D4E-D623-464F-AB6A-25929FC7C43B}" srcOrd="2" destOrd="0" presId="urn:microsoft.com/office/officeart/2018/2/layout/IconVerticalSolidList"/>
    <dgm:cxn modelId="{3638D2FF-D6DF-49E3-BD00-369A7637A2B9}" type="presParOf" srcId="{18717E26-2285-4652-BE78-64DC1976CA57}" destId="{256FF3E3-B174-4726-BD3F-CB0D6E780109}" srcOrd="3" destOrd="0" presId="urn:microsoft.com/office/officeart/2018/2/layout/IconVerticalSolidList"/>
    <dgm:cxn modelId="{E196121C-9661-4F04-BC9D-1454F2B8DEC4}" type="presParOf" srcId="{18717E26-2285-4652-BE78-64DC1976CA57}" destId="{FBBCA7E4-9F71-42E4-8A40-89EF6FF9B154}" srcOrd="4" destOrd="0" presId="urn:microsoft.com/office/officeart/2018/2/layout/IconVerticalSolidList"/>
    <dgm:cxn modelId="{48971CE5-A878-47EC-9CDD-0C06EF398443}" type="presParOf" srcId="{51892CC2-EDD3-4330-B90C-4439F744664D}" destId="{07D850A7-3087-4873-B9FA-2030B781463B}" srcOrd="3" destOrd="0" presId="urn:microsoft.com/office/officeart/2018/2/layout/IconVerticalSolidList"/>
    <dgm:cxn modelId="{D4DD7DC4-B566-4963-8C60-C8B7D8FBBA95}" type="presParOf" srcId="{51892CC2-EDD3-4330-B90C-4439F744664D}" destId="{A65EF7AB-61A0-4CE4-9C8C-9A440D0847BB}" srcOrd="4" destOrd="0" presId="urn:microsoft.com/office/officeart/2018/2/layout/IconVerticalSolidList"/>
    <dgm:cxn modelId="{31523B00-F194-4FCA-A1B4-ECF6D353DB1D}" type="presParOf" srcId="{A65EF7AB-61A0-4CE4-9C8C-9A440D0847BB}" destId="{D7480D1F-E593-4234-8824-C289B0CA9FCC}" srcOrd="0" destOrd="0" presId="urn:microsoft.com/office/officeart/2018/2/layout/IconVerticalSolidList"/>
    <dgm:cxn modelId="{09062821-0E86-480D-B3F8-A158631C25D9}" type="presParOf" srcId="{A65EF7AB-61A0-4CE4-9C8C-9A440D0847BB}" destId="{1AABCD87-564E-4E76-92AC-7E00A7D3E473}" srcOrd="1" destOrd="0" presId="urn:microsoft.com/office/officeart/2018/2/layout/IconVerticalSolidList"/>
    <dgm:cxn modelId="{2F7CAF03-0976-4826-A91A-D45C0B44CA52}" type="presParOf" srcId="{A65EF7AB-61A0-4CE4-9C8C-9A440D0847BB}" destId="{7CABFE26-EE4C-41D5-9001-6C6374F7BB59}" srcOrd="2" destOrd="0" presId="urn:microsoft.com/office/officeart/2018/2/layout/IconVerticalSolidList"/>
    <dgm:cxn modelId="{1A70005F-F0EA-4A64-99B9-706C38111DB0}" type="presParOf" srcId="{A65EF7AB-61A0-4CE4-9C8C-9A440D0847BB}" destId="{29D053DA-B5E2-415F-B3C2-1AADC9983686}" srcOrd="3" destOrd="0" presId="urn:microsoft.com/office/officeart/2018/2/layout/IconVerticalSolidList"/>
    <dgm:cxn modelId="{15CE28E2-B8D6-404E-B2AA-E1360BC3BA5C}" type="presParOf" srcId="{A65EF7AB-61A0-4CE4-9C8C-9A440D0847BB}" destId="{1FC7FF31-A615-47B1-8696-4D508E59EA90}"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32FFB1-6DD7-43E5-ABF8-788D407B4FA7}"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3053262C-160C-4C72-9C2A-352A3D5AA15A}">
      <dgm:prSet/>
      <dgm:spPr/>
      <dgm:t>
        <a:bodyPr/>
        <a:lstStyle/>
        <a:p>
          <a:r>
            <a:rPr lang="en-US" b="0" i="0"/>
            <a:t>Not recommended for identification of </a:t>
          </a:r>
          <a:r>
            <a:rPr lang="en-US" b="0" i="1"/>
            <a:t>F. </a:t>
          </a:r>
          <a:r>
            <a:rPr lang="en-US" b="0" i="1" dirty="0"/>
            <a:t>tularensis</a:t>
          </a:r>
          <a:endParaRPr lang="en-US" dirty="0"/>
        </a:p>
      </dgm:t>
    </dgm:pt>
    <dgm:pt modelId="{0B35448F-4021-49AC-927F-B5207B4F7504}" type="parTrans" cxnId="{4A5C2F70-C70B-47FC-AB8E-4F4A66346B0F}">
      <dgm:prSet/>
      <dgm:spPr/>
      <dgm:t>
        <a:bodyPr/>
        <a:lstStyle/>
        <a:p>
          <a:endParaRPr lang="en-US"/>
        </a:p>
      </dgm:t>
    </dgm:pt>
    <dgm:pt modelId="{654FB5B3-627D-48C2-BCE6-4623C8E24C04}" type="sibTrans" cxnId="{4A5C2F70-C70B-47FC-AB8E-4F4A66346B0F}">
      <dgm:prSet/>
      <dgm:spPr/>
      <dgm:t>
        <a:bodyPr/>
        <a:lstStyle/>
        <a:p>
          <a:endParaRPr lang="en-US"/>
        </a:p>
      </dgm:t>
    </dgm:pt>
    <dgm:pt modelId="{66DB1244-E541-4A0A-AC61-B6D3BDE91AA4}">
      <dgm:prSet/>
      <dgm:spPr/>
      <dgm:t>
        <a:bodyPr/>
        <a:lstStyle/>
        <a:p>
          <a:r>
            <a:rPr lang="en-US" b="0" i="0"/>
            <a:t>Biosafety issues</a:t>
          </a:r>
          <a:endParaRPr lang="en-US"/>
        </a:p>
      </dgm:t>
    </dgm:pt>
    <dgm:pt modelId="{146663B4-7186-44DC-9BB3-42BDEC4079B1}" type="parTrans" cxnId="{B5C7FC30-EC76-4FEE-9C70-564AAA8A6460}">
      <dgm:prSet/>
      <dgm:spPr/>
      <dgm:t>
        <a:bodyPr/>
        <a:lstStyle/>
        <a:p>
          <a:endParaRPr lang="en-US"/>
        </a:p>
      </dgm:t>
    </dgm:pt>
    <dgm:pt modelId="{A3D578DD-9683-4A64-A25B-933125AA66BA}" type="sibTrans" cxnId="{B5C7FC30-EC76-4FEE-9C70-564AAA8A6460}">
      <dgm:prSet/>
      <dgm:spPr/>
      <dgm:t>
        <a:bodyPr/>
        <a:lstStyle/>
        <a:p>
          <a:endParaRPr lang="en-US"/>
        </a:p>
      </dgm:t>
    </dgm:pt>
    <dgm:pt modelId="{8BFE99F6-506B-4EE2-ACD7-4048570C64FF}">
      <dgm:prSet/>
      <dgm:spPr/>
      <dgm:t>
        <a:bodyPr/>
        <a:lstStyle/>
        <a:p>
          <a:r>
            <a:rPr lang="en-US" b="0" i="1"/>
            <a:t>F. tularensis </a:t>
          </a:r>
          <a:r>
            <a:rPr lang="en-US" b="0" i="0"/>
            <a:t>is often misidentified </a:t>
          </a:r>
          <a:endParaRPr lang="en-US"/>
        </a:p>
      </dgm:t>
    </dgm:pt>
    <dgm:pt modelId="{7184923E-3653-4D05-B796-6FACEFBF6E20}" type="parTrans" cxnId="{1A6B6B54-A48D-4D4C-A7D7-5BB8F9BC2280}">
      <dgm:prSet/>
      <dgm:spPr/>
      <dgm:t>
        <a:bodyPr/>
        <a:lstStyle/>
        <a:p>
          <a:endParaRPr lang="en-US"/>
        </a:p>
      </dgm:t>
    </dgm:pt>
    <dgm:pt modelId="{1B98B548-8262-4CAA-B3AC-F4A9D408C8F5}" type="sibTrans" cxnId="{1A6B6B54-A48D-4D4C-A7D7-5BB8F9BC2280}">
      <dgm:prSet/>
      <dgm:spPr/>
      <dgm:t>
        <a:bodyPr/>
        <a:lstStyle/>
        <a:p>
          <a:endParaRPr lang="en-US"/>
        </a:p>
      </dgm:t>
    </dgm:pt>
    <dgm:pt modelId="{073AB92B-A75F-441C-83C1-50F554F28300}">
      <dgm:prSet/>
      <dgm:spPr/>
      <dgm:t>
        <a:bodyPr/>
        <a:lstStyle/>
        <a:p>
          <a:r>
            <a:rPr lang="en-US" b="0" i="1"/>
            <a:t>Haemophilis, Aggregatibacter</a:t>
          </a:r>
          <a:endParaRPr lang="en-US"/>
        </a:p>
      </dgm:t>
    </dgm:pt>
    <dgm:pt modelId="{077BB29A-3E84-47B4-A8B6-C95E490AA2A4}" type="parTrans" cxnId="{9EE1C718-F557-46BE-9C88-50FE365C362D}">
      <dgm:prSet/>
      <dgm:spPr/>
      <dgm:t>
        <a:bodyPr/>
        <a:lstStyle/>
        <a:p>
          <a:endParaRPr lang="en-US"/>
        </a:p>
      </dgm:t>
    </dgm:pt>
    <dgm:pt modelId="{7E776216-94A7-4582-84D0-ED51EE2A52C6}" type="sibTrans" cxnId="{9EE1C718-F557-46BE-9C88-50FE365C362D}">
      <dgm:prSet/>
      <dgm:spPr/>
      <dgm:t>
        <a:bodyPr/>
        <a:lstStyle/>
        <a:p>
          <a:endParaRPr lang="en-US"/>
        </a:p>
      </dgm:t>
    </dgm:pt>
    <dgm:pt modelId="{F8C25441-BD03-41F8-AA5D-C627D465E9CF}">
      <dgm:prSet/>
      <dgm:spPr/>
      <dgm:t>
        <a:bodyPr/>
        <a:lstStyle/>
        <a:p>
          <a:r>
            <a:rPr lang="en-US" b="0" i="1"/>
            <a:t>F. tularensis </a:t>
          </a:r>
          <a:r>
            <a:rPr lang="en-US" b="0" i="0"/>
            <a:t>is slow growing and biochemically inactive</a:t>
          </a:r>
          <a:endParaRPr lang="en-US"/>
        </a:p>
      </dgm:t>
    </dgm:pt>
    <dgm:pt modelId="{81238F20-A64B-417C-B494-E8A319D163E3}" type="parTrans" cxnId="{A6CDC688-1979-4726-A8D7-4C1C42FE8586}">
      <dgm:prSet/>
      <dgm:spPr/>
      <dgm:t>
        <a:bodyPr/>
        <a:lstStyle/>
        <a:p>
          <a:endParaRPr lang="en-US"/>
        </a:p>
      </dgm:t>
    </dgm:pt>
    <dgm:pt modelId="{78B59315-5772-438E-AB99-61BB7501600D}" type="sibTrans" cxnId="{A6CDC688-1979-4726-A8D7-4C1C42FE8586}">
      <dgm:prSet/>
      <dgm:spPr/>
      <dgm:t>
        <a:bodyPr/>
        <a:lstStyle/>
        <a:p>
          <a:endParaRPr lang="en-US"/>
        </a:p>
      </dgm:t>
    </dgm:pt>
    <dgm:pt modelId="{5AEBE32D-9DA2-4A25-A243-B3237F2D416C}">
      <dgm:prSet/>
      <dgm:spPr/>
      <dgm:t>
        <a:bodyPr/>
        <a:lstStyle/>
        <a:p>
          <a:r>
            <a:rPr lang="en-US" b="0" i="0"/>
            <a:t>The number of </a:t>
          </a:r>
          <a:r>
            <a:rPr lang="en-US" b="0" i="1"/>
            <a:t>F. tularensis </a:t>
          </a:r>
          <a:r>
            <a:rPr lang="en-US" b="0" i="0"/>
            <a:t>strains used to generate databases is typically very limited</a:t>
          </a:r>
          <a:endParaRPr lang="en-US"/>
        </a:p>
      </dgm:t>
    </dgm:pt>
    <dgm:pt modelId="{AAA7C5E8-F22C-42EE-BC7B-68E955F0A8B9}" type="parTrans" cxnId="{FC10BB25-F6E1-4CD8-91BC-DC9DB0179FFB}">
      <dgm:prSet/>
      <dgm:spPr/>
      <dgm:t>
        <a:bodyPr/>
        <a:lstStyle/>
        <a:p>
          <a:endParaRPr lang="en-US"/>
        </a:p>
      </dgm:t>
    </dgm:pt>
    <dgm:pt modelId="{2D37942A-2196-450C-9C91-03390C2F82B6}" type="sibTrans" cxnId="{FC10BB25-F6E1-4CD8-91BC-DC9DB0179FFB}">
      <dgm:prSet/>
      <dgm:spPr/>
      <dgm:t>
        <a:bodyPr/>
        <a:lstStyle/>
        <a:p>
          <a:endParaRPr lang="en-US"/>
        </a:p>
      </dgm:t>
    </dgm:pt>
    <dgm:pt modelId="{4D28E38D-19CA-48E3-9036-5599F8298046}" type="pres">
      <dgm:prSet presAssocID="{3D32FFB1-6DD7-43E5-ABF8-788D407B4FA7}" presName="outerComposite" presStyleCnt="0">
        <dgm:presLayoutVars>
          <dgm:chMax val="5"/>
          <dgm:dir/>
          <dgm:resizeHandles val="exact"/>
        </dgm:presLayoutVars>
      </dgm:prSet>
      <dgm:spPr/>
    </dgm:pt>
    <dgm:pt modelId="{D622EBCA-1D3F-4B7B-BC42-E3A0C42F78F7}" type="pres">
      <dgm:prSet presAssocID="{3D32FFB1-6DD7-43E5-ABF8-788D407B4FA7}" presName="dummyMaxCanvas" presStyleCnt="0">
        <dgm:presLayoutVars/>
      </dgm:prSet>
      <dgm:spPr/>
    </dgm:pt>
    <dgm:pt modelId="{28B8C739-F16B-4BD9-BD4A-3082C6259B50}" type="pres">
      <dgm:prSet presAssocID="{3D32FFB1-6DD7-43E5-ABF8-788D407B4FA7}" presName="FiveNodes_1" presStyleLbl="node1" presStyleIdx="0" presStyleCnt="5">
        <dgm:presLayoutVars>
          <dgm:bulletEnabled val="1"/>
        </dgm:presLayoutVars>
      </dgm:prSet>
      <dgm:spPr/>
    </dgm:pt>
    <dgm:pt modelId="{5EF5FF65-1A4A-4564-92D9-9A1C6F49141A}" type="pres">
      <dgm:prSet presAssocID="{3D32FFB1-6DD7-43E5-ABF8-788D407B4FA7}" presName="FiveNodes_2" presStyleLbl="node1" presStyleIdx="1" presStyleCnt="5">
        <dgm:presLayoutVars>
          <dgm:bulletEnabled val="1"/>
        </dgm:presLayoutVars>
      </dgm:prSet>
      <dgm:spPr/>
    </dgm:pt>
    <dgm:pt modelId="{2AFB97BF-D3CC-4C81-8A89-FC3DD0D1F898}" type="pres">
      <dgm:prSet presAssocID="{3D32FFB1-6DD7-43E5-ABF8-788D407B4FA7}" presName="FiveNodes_3" presStyleLbl="node1" presStyleIdx="2" presStyleCnt="5">
        <dgm:presLayoutVars>
          <dgm:bulletEnabled val="1"/>
        </dgm:presLayoutVars>
      </dgm:prSet>
      <dgm:spPr/>
    </dgm:pt>
    <dgm:pt modelId="{5CC77B05-857D-496B-BAD8-251998A3B858}" type="pres">
      <dgm:prSet presAssocID="{3D32FFB1-6DD7-43E5-ABF8-788D407B4FA7}" presName="FiveNodes_4" presStyleLbl="node1" presStyleIdx="3" presStyleCnt="5">
        <dgm:presLayoutVars>
          <dgm:bulletEnabled val="1"/>
        </dgm:presLayoutVars>
      </dgm:prSet>
      <dgm:spPr/>
    </dgm:pt>
    <dgm:pt modelId="{EB7AE8AE-4FC4-4E58-BE46-63EB4922A60A}" type="pres">
      <dgm:prSet presAssocID="{3D32FFB1-6DD7-43E5-ABF8-788D407B4FA7}" presName="FiveNodes_5" presStyleLbl="node1" presStyleIdx="4" presStyleCnt="5">
        <dgm:presLayoutVars>
          <dgm:bulletEnabled val="1"/>
        </dgm:presLayoutVars>
      </dgm:prSet>
      <dgm:spPr/>
    </dgm:pt>
    <dgm:pt modelId="{39B37ADA-D112-421A-9670-2BF3A2FF7CA9}" type="pres">
      <dgm:prSet presAssocID="{3D32FFB1-6DD7-43E5-ABF8-788D407B4FA7}" presName="FiveConn_1-2" presStyleLbl="fgAccFollowNode1" presStyleIdx="0" presStyleCnt="4">
        <dgm:presLayoutVars>
          <dgm:bulletEnabled val="1"/>
        </dgm:presLayoutVars>
      </dgm:prSet>
      <dgm:spPr/>
    </dgm:pt>
    <dgm:pt modelId="{05F4A410-7555-4F26-B405-50F9B3988D7D}" type="pres">
      <dgm:prSet presAssocID="{3D32FFB1-6DD7-43E5-ABF8-788D407B4FA7}" presName="FiveConn_2-3" presStyleLbl="fgAccFollowNode1" presStyleIdx="1" presStyleCnt="4">
        <dgm:presLayoutVars>
          <dgm:bulletEnabled val="1"/>
        </dgm:presLayoutVars>
      </dgm:prSet>
      <dgm:spPr/>
    </dgm:pt>
    <dgm:pt modelId="{BF4EFBAF-1EE4-4ED2-9332-05B1FC48107F}" type="pres">
      <dgm:prSet presAssocID="{3D32FFB1-6DD7-43E5-ABF8-788D407B4FA7}" presName="FiveConn_3-4" presStyleLbl="fgAccFollowNode1" presStyleIdx="2" presStyleCnt="4">
        <dgm:presLayoutVars>
          <dgm:bulletEnabled val="1"/>
        </dgm:presLayoutVars>
      </dgm:prSet>
      <dgm:spPr/>
    </dgm:pt>
    <dgm:pt modelId="{FFB639AD-A432-4B4F-B5DA-690AA2157FB9}" type="pres">
      <dgm:prSet presAssocID="{3D32FFB1-6DD7-43E5-ABF8-788D407B4FA7}" presName="FiveConn_4-5" presStyleLbl="fgAccFollowNode1" presStyleIdx="3" presStyleCnt="4">
        <dgm:presLayoutVars>
          <dgm:bulletEnabled val="1"/>
        </dgm:presLayoutVars>
      </dgm:prSet>
      <dgm:spPr/>
    </dgm:pt>
    <dgm:pt modelId="{2B50E60A-09A6-4A80-B275-25BD217741FD}" type="pres">
      <dgm:prSet presAssocID="{3D32FFB1-6DD7-43E5-ABF8-788D407B4FA7}" presName="FiveNodes_1_text" presStyleLbl="node1" presStyleIdx="4" presStyleCnt="5">
        <dgm:presLayoutVars>
          <dgm:bulletEnabled val="1"/>
        </dgm:presLayoutVars>
      </dgm:prSet>
      <dgm:spPr/>
    </dgm:pt>
    <dgm:pt modelId="{BB930DAB-2F41-4473-A9F2-05B8F6A70F3B}" type="pres">
      <dgm:prSet presAssocID="{3D32FFB1-6DD7-43E5-ABF8-788D407B4FA7}" presName="FiveNodes_2_text" presStyleLbl="node1" presStyleIdx="4" presStyleCnt="5">
        <dgm:presLayoutVars>
          <dgm:bulletEnabled val="1"/>
        </dgm:presLayoutVars>
      </dgm:prSet>
      <dgm:spPr/>
    </dgm:pt>
    <dgm:pt modelId="{FBDB5A1A-9FD5-4E03-A4F3-CBE771BAB7D6}" type="pres">
      <dgm:prSet presAssocID="{3D32FFB1-6DD7-43E5-ABF8-788D407B4FA7}" presName="FiveNodes_3_text" presStyleLbl="node1" presStyleIdx="4" presStyleCnt="5">
        <dgm:presLayoutVars>
          <dgm:bulletEnabled val="1"/>
        </dgm:presLayoutVars>
      </dgm:prSet>
      <dgm:spPr/>
    </dgm:pt>
    <dgm:pt modelId="{4547BD45-3E7F-44D1-9837-AD8D773B0D57}" type="pres">
      <dgm:prSet presAssocID="{3D32FFB1-6DD7-43E5-ABF8-788D407B4FA7}" presName="FiveNodes_4_text" presStyleLbl="node1" presStyleIdx="4" presStyleCnt="5">
        <dgm:presLayoutVars>
          <dgm:bulletEnabled val="1"/>
        </dgm:presLayoutVars>
      </dgm:prSet>
      <dgm:spPr/>
    </dgm:pt>
    <dgm:pt modelId="{69BC4ED5-E64A-405F-91E1-E022C9AC7EC6}" type="pres">
      <dgm:prSet presAssocID="{3D32FFB1-6DD7-43E5-ABF8-788D407B4FA7}" presName="FiveNodes_5_text" presStyleLbl="node1" presStyleIdx="4" presStyleCnt="5">
        <dgm:presLayoutVars>
          <dgm:bulletEnabled val="1"/>
        </dgm:presLayoutVars>
      </dgm:prSet>
      <dgm:spPr/>
    </dgm:pt>
  </dgm:ptLst>
  <dgm:cxnLst>
    <dgm:cxn modelId="{54EAF300-9CA8-474E-978E-2275EE3A5EC9}" type="presOf" srcId="{A3D578DD-9683-4A64-A25B-933125AA66BA}" destId="{05F4A410-7555-4F26-B405-50F9B3988D7D}" srcOrd="0" destOrd="0" presId="urn:microsoft.com/office/officeart/2005/8/layout/vProcess5"/>
    <dgm:cxn modelId="{98807C05-4203-40C5-A721-181EF6E44A85}" type="presOf" srcId="{073AB92B-A75F-441C-83C1-50F554F28300}" destId="{FBDB5A1A-9FD5-4E03-A4F3-CBE771BAB7D6}" srcOrd="1" destOrd="1" presId="urn:microsoft.com/office/officeart/2005/8/layout/vProcess5"/>
    <dgm:cxn modelId="{9EE1C718-F557-46BE-9C88-50FE365C362D}" srcId="{8BFE99F6-506B-4EE2-ACD7-4048570C64FF}" destId="{073AB92B-A75F-441C-83C1-50F554F28300}" srcOrd="0" destOrd="0" parTransId="{077BB29A-3E84-47B4-A8B6-C95E490AA2A4}" sibTransId="{7E776216-94A7-4582-84D0-ED51EE2A52C6}"/>
    <dgm:cxn modelId="{DABF731B-21BE-4B37-AEE4-B8735940C112}" type="presOf" srcId="{F8C25441-BD03-41F8-AA5D-C627D465E9CF}" destId="{4547BD45-3E7F-44D1-9837-AD8D773B0D57}" srcOrd="1" destOrd="0" presId="urn:microsoft.com/office/officeart/2005/8/layout/vProcess5"/>
    <dgm:cxn modelId="{FC10BB25-F6E1-4CD8-91BC-DC9DB0179FFB}" srcId="{3D32FFB1-6DD7-43E5-ABF8-788D407B4FA7}" destId="{5AEBE32D-9DA2-4A25-A243-B3237F2D416C}" srcOrd="4" destOrd="0" parTransId="{AAA7C5E8-F22C-42EE-BC7B-68E955F0A8B9}" sibTransId="{2D37942A-2196-450C-9C91-03390C2F82B6}"/>
    <dgm:cxn modelId="{BFAF8B2E-DDCC-43E1-BF79-B67647426F10}" type="presOf" srcId="{073AB92B-A75F-441C-83C1-50F554F28300}" destId="{2AFB97BF-D3CC-4C81-8A89-FC3DD0D1F898}" srcOrd="0" destOrd="1" presId="urn:microsoft.com/office/officeart/2005/8/layout/vProcess5"/>
    <dgm:cxn modelId="{B5C7FC30-EC76-4FEE-9C70-564AAA8A6460}" srcId="{3D32FFB1-6DD7-43E5-ABF8-788D407B4FA7}" destId="{66DB1244-E541-4A0A-AC61-B6D3BDE91AA4}" srcOrd="1" destOrd="0" parTransId="{146663B4-7186-44DC-9BB3-42BDEC4079B1}" sibTransId="{A3D578DD-9683-4A64-A25B-933125AA66BA}"/>
    <dgm:cxn modelId="{EED1AF31-4D7F-461F-B6E5-66FB87E8F615}" type="presOf" srcId="{5AEBE32D-9DA2-4A25-A243-B3237F2D416C}" destId="{69BC4ED5-E64A-405F-91E1-E022C9AC7EC6}" srcOrd="1" destOrd="0" presId="urn:microsoft.com/office/officeart/2005/8/layout/vProcess5"/>
    <dgm:cxn modelId="{B6BEBD33-ABE5-40E2-BB65-99F839C3AF68}" type="presOf" srcId="{3D32FFB1-6DD7-43E5-ABF8-788D407B4FA7}" destId="{4D28E38D-19CA-48E3-9036-5599F8298046}" srcOrd="0" destOrd="0" presId="urn:microsoft.com/office/officeart/2005/8/layout/vProcess5"/>
    <dgm:cxn modelId="{1E04193C-1166-46E8-AD84-76600A4B0A55}" type="presOf" srcId="{8BFE99F6-506B-4EE2-ACD7-4048570C64FF}" destId="{2AFB97BF-D3CC-4C81-8A89-FC3DD0D1F898}" srcOrd="0" destOrd="0" presId="urn:microsoft.com/office/officeart/2005/8/layout/vProcess5"/>
    <dgm:cxn modelId="{423C6461-24AA-4450-9B32-01E484BF581E}" type="presOf" srcId="{8BFE99F6-506B-4EE2-ACD7-4048570C64FF}" destId="{FBDB5A1A-9FD5-4E03-A4F3-CBE771BAB7D6}" srcOrd="1" destOrd="0" presId="urn:microsoft.com/office/officeart/2005/8/layout/vProcess5"/>
    <dgm:cxn modelId="{00E47069-78C8-405E-90E0-FE8B0CEC971C}" type="presOf" srcId="{66DB1244-E541-4A0A-AC61-B6D3BDE91AA4}" destId="{5EF5FF65-1A4A-4564-92D9-9A1C6F49141A}" srcOrd="0" destOrd="0" presId="urn:microsoft.com/office/officeart/2005/8/layout/vProcess5"/>
    <dgm:cxn modelId="{4A5C2F70-C70B-47FC-AB8E-4F4A66346B0F}" srcId="{3D32FFB1-6DD7-43E5-ABF8-788D407B4FA7}" destId="{3053262C-160C-4C72-9C2A-352A3D5AA15A}" srcOrd="0" destOrd="0" parTransId="{0B35448F-4021-49AC-927F-B5207B4F7504}" sibTransId="{654FB5B3-627D-48C2-BCE6-4623C8E24C04}"/>
    <dgm:cxn modelId="{1A6B6B54-A48D-4D4C-A7D7-5BB8F9BC2280}" srcId="{3D32FFB1-6DD7-43E5-ABF8-788D407B4FA7}" destId="{8BFE99F6-506B-4EE2-ACD7-4048570C64FF}" srcOrd="2" destOrd="0" parTransId="{7184923E-3653-4D05-B796-6FACEFBF6E20}" sibTransId="{1B98B548-8262-4CAA-B3AC-F4A9D408C8F5}"/>
    <dgm:cxn modelId="{93B09554-BA74-435A-A9F5-A9E35C99CEDF}" type="presOf" srcId="{66DB1244-E541-4A0A-AC61-B6D3BDE91AA4}" destId="{BB930DAB-2F41-4473-A9F2-05B8F6A70F3B}" srcOrd="1" destOrd="0" presId="urn:microsoft.com/office/officeart/2005/8/layout/vProcess5"/>
    <dgm:cxn modelId="{9AA32F85-89A8-4A4D-9389-B025D099B871}" type="presOf" srcId="{5AEBE32D-9DA2-4A25-A243-B3237F2D416C}" destId="{EB7AE8AE-4FC4-4E58-BE46-63EB4922A60A}" srcOrd="0" destOrd="0" presId="urn:microsoft.com/office/officeart/2005/8/layout/vProcess5"/>
    <dgm:cxn modelId="{A6CDC688-1979-4726-A8D7-4C1C42FE8586}" srcId="{3D32FFB1-6DD7-43E5-ABF8-788D407B4FA7}" destId="{F8C25441-BD03-41F8-AA5D-C627D465E9CF}" srcOrd="3" destOrd="0" parTransId="{81238F20-A64B-417C-B494-E8A319D163E3}" sibTransId="{78B59315-5772-438E-AB99-61BB7501600D}"/>
    <dgm:cxn modelId="{4F67F692-EAC6-427C-B334-580AE5C4D257}" type="presOf" srcId="{3053262C-160C-4C72-9C2A-352A3D5AA15A}" destId="{28B8C739-F16B-4BD9-BD4A-3082C6259B50}" srcOrd="0" destOrd="0" presId="urn:microsoft.com/office/officeart/2005/8/layout/vProcess5"/>
    <dgm:cxn modelId="{BCBF6997-CF58-4DF8-A73F-82471C170CCF}" type="presOf" srcId="{F8C25441-BD03-41F8-AA5D-C627D465E9CF}" destId="{5CC77B05-857D-496B-BAD8-251998A3B858}" srcOrd="0" destOrd="0" presId="urn:microsoft.com/office/officeart/2005/8/layout/vProcess5"/>
    <dgm:cxn modelId="{27F436A6-356B-4D4A-9F5D-2D8E09EB8A1D}" type="presOf" srcId="{3053262C-160C-4C72-9C2A-352A3D5AA15A}" destId="{2B50E60A-09A6-4A80-B275-25BD217741FD}" srcOrd="1" destOrd="0" presId="urn:microsoft.com/office/officeart/2005/8/layout/vProcess5"/>
    <dgm:cxn modelId="{6FE0C6B4-B461-4260-BB06-9B4BC34AE7E0}" type="presOf" srcId="{1B98B548-8262-4CAA-B3AC-F4A9D408C8F5}" destId="{BF4EFBAF-1EE4-4ED2-9332-05B1FC48107F}" srcOrd="0" destOrd="0" presId="urn:microsoft.com/office/officeart/2005/8/layout/vProcess5"/>
    <dgm:cxn modelId="{75CFA0C3-7D03-4D22-8304-DAC0C90A3C9F}" type="presOf" srcId="{654FB5B3-627D-48C2-BCE6-4623C8E24C04}" destId="{39B37ADA-D112-421A-9670-2BF3A2FF7CA9}" srcOrd="0" destOrd="0" presId="urn:microsoft.com/office/officeart/2005/8/layout/vProcess5"/>
    <dgm:cxn modelId="{D6C2F6F5-DA34-4F2E-ABA4-09D0DC446522}" type="presOf" srcId="{78B59315-5772-438E-AB99-61BB7501600D}" destId="{FFB639AD-A432-4B4F-B5DA-690AA2157FB9}" srcOrd="0" destOrd="0" presId="urn:microsoft.com/office/officeart/2005/8/layout/vProcess5"/>
    <dgm:cxn modelId="{4564C89C-1585-4430-AADF-FF4D7FA15538}" type="presParOf" srcId="{4D28E38D-19CA-48E3-9036-5599F8298046}" destId="{D622EBCA-1D3F-4B7B-BC42-E3A0C42F78F7}" srcOrd="0" destOrd="0" presId="urn:microsoft.com/office/officeart/2005/8/layout/vProcess5"/>
    <dgm:cxn modelId="{04D4E577-456A-4241-86DE-442805F08C0F}" type="presParOf" srcId="{4D28E38D-19CA-48E3-9036-5599F8298046}" destId="{28B8C739-F16B-4BD9-BD4A-3082C6259B50}" srcOrd="1" destOrd="0" presId="urn:microsoft.com/office/officeart/2005/8/layout/vProcess5"/>
    <dgm:cxn modelId="{8CCA806E-6B2E-496E-BCFD-CC085E9861E5}" type="presParOf" srcId="{4D28E38D-19CA-48E3-9036-5599F8298046}" destId="{5EF5FF65-1A4A-4564-92D9-9A1C6F49141A}" srcOrd="2" destOrd="0" presId="urn:microsoft.com/office/officeart/2005/8/layout/vProcess5"/>
    <dgm:cxn modelId="{1AEF6861-532D-4594-9740-28A83FE49772}" type="presParOf" srcId="{4D28E38D-19CA-48E3-9036-5599F8298046}" destId="{2AFB97BF-D3CC-4C81-8A89-FC3DD0D1F898}" srcOrd="3" destOrd="0" presId="urn:microsoft.com/office/officeart/2005/8/layout/vProcess5"/>
    <dgm:cxn modelId="{079815D9-353F-44FD-8F56-4E3F858AE27C}" type="presParOf" srcId="{4D28E38D-19CA-48E3-9036-5599F8298046}" destId="{5CC77B05-857D-496B-BAD8-251998A3B858}" srcOrd="4" destOrd="0" presId="urn:microsoft.com/office/officeart/2005/8/layout/vProcess5"/>
    <dgm:cxn modelId="{6A1930D7-3277-4678-9B34-DC62F13C6C25}" type="presParOf" srcId="{4D28E38D-19CA-48E3-9036-5599F8298046}" destId="{EB7AE8AE-4FC4-4E58-BE46-63EB4922A60A}" srcOrd="5" destOrd="0" presId="urn:microsoft.com/office/officeart/2005/8/layout/vProcess5"/>
    <dgm:cxn modelId="{9A229D2F-55BD-4492-AD85-9374C3BF570F}" type="presParOf" srcId="{4D28E38D-19CA-48E3-9036-5599F8298046}" destId="{39B37ADA-D112-421A-9670-2BF3A2FF7CA9}" srcOrd="6" destOrd="0" presId="urn:microsoft.com/office/officeart/2005/8/layout/vProcess5"/>
    <dgm:cxn modelId="{AC76E5B1-0747-4239-8951-822F507CF9AA}" type="presParOf" srcId="{4D28E38D-19CA-48E3-9036-5599F8298046}" destId="{05F4A410-7555-4F26-B405-50F9B3988D7D}" srcOrd="7" destOrd="0" presId="urn:microsoft.com/office/officeart/2005/8/layout/vProcess5"/>
    <dgm:cxn modelId="{95401A28-B968-4075-A9F1-8A7456F3E978}" type="presParOf" srcId="{4D28E38D-19CA-48E3-9036-5599F8298046}" destId="{BF4EFBAF-1EE4-4ED2-9332-05B1FC48107F}" srcOrd="8" destOrd="0" presId="urn:microsoft.com/office/officeart/2005/8/layout/vProcess5"/>
    <dgm:cxn modelId="{F445A46C-1AD2-47A5-A461-0856C08D31ED}" type="presParOf" srcId="{4D28E38D-19CA-48E3-9036-5599F8298046}" destId="{FFB639AD-A432-4B4F-B5DA-690AA2157FB9}" srcOrd="9" destOrd="0" presId="urn:microsoft.com/office/officeart/2005/8/layout/vProcess5"/>
    <dgm:cxn modelId="{6208C131-5B2C-4156-AA6A-83D664A5DAC7}" type="presParOf" srcId="{4D28E38D-19CA-48E3-9036-5599F8298046}" destId="{2B50E60A-09A6-4A80-B275-25BD217741FD}" srcOrd="10" destOrd="0" presId="urn:microsoft.com/office/officeart/2005/8/layout/vProcess5"/>
    <dgm:cxn modelId="{7CDF334E-B69C-4723-AC9D-602062690B40}" type="presParOf" srcId="{4D28E38D-19CA-48E3-9036-5599F8298046}" destId="{BB930DAB-2F41-4473-A9F2-05B8F6A70F3B}" srcOrd="11" destOrd="0" presId="urn:microsoft.com/office/officeart/2005/8/layout/vProcess5"/>
    <dgm:cxn modelId="{5407C0CE-9005-40E7-91FD-1D7B067F38E3}" type="presParOf" srcId="{4D28E38D-19CA-48E3-9036-5599F8298046}" destId="{FBDB5A1A-9FD5-4E03-A4F3-CBE771BAB7D6}" srcOrd="12" destOrd="0" presId="urn:microsoft.com/office/officeart/2005/8/layout/vProcess5"/>
    <dgm:cxn modelId="{56396967-95AC-483D-A4AD-7CEBF7BC301B}" type="presParOf" srcId="{4D28E38D-19CA-48E3-9036-5599F8298046}" destId="{4547BD45-3E7F-44D1-9837-AD8D773B0D57}" srcOrd="13" destOrd="0" presId="urn:microsoft.com/office/officeart/2005/8/layout/vProcess5"/>
    <dgm:cxn modelId="{36A66DF6-7158-40F5-BEDF-8AF71FD772C8}" type="presParOf" srcId="{4D28E38D-19CA-48E3-9036-5599F8298046}" destId="{69BC4ED5-E64A-405F-91E1-E022C9AC7EC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E1B62-FB94-48A3-A66E-1CD4B0D3D328}">
      <dsp:nvSpPr>
        <dsp:cNvPr id="0" name=""/>
        <dsp:cNvSpPr/>
      </dsp:nvSpPr>
      <dsp:spPr>
        <a:xfrm>
          <a:off x="0" y="83205"/>
          <a:ext cx="6496050"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Tick or Deer Fly Bites</a:t>
          </a:r>
        </a:p>
      </dsp:txBody>
      <dsp:txXfrm>
        <a:off x="24588" y="107793"/>
        <a:ext cx="6446874" cy="454509"/>
      </dsp:txXfrm>
    </dsp:sp>
    <dsp:sp modelId="{DA348CCB-343B-487D-8E22-1F161FB94EAC}">
      <dsp:nvSpPr>
        <dsp:cNvPr id="0" name=""/>
        <dsp:cNvSpPr/>
      </dsp:nvSpPr>
      <dsp:spPr>
        <a:xfrm>
          <a:off x="0" y="586890"/>
          <a:ext cx="6496050"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5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Infections due to tick and deer fly bites usually take the form of ulceroglandular or glandular tularemia (80% of cases)</a:t>
          </a:r>
        </a:p>
        <a:p>
          <a:pPr marL="171450" lvl="1" indent="-171450" algn="l" defTabSz="711200">
            <a:lnSpc>
              <a:spcPct val="90000"/>
            </a:lnSpc>
            <a:spcBef>
              <a:spcPct val="0"/>
            </a:spcBef>
            <a:spcAft>
              <a:spcPct val="20000"/>
            </a:spcAft>
            <a:buChar char="•"/>
          </a:pPr>
          <a:r>
            <a:rPr lang="en-US" sz="1600" kern="1200" dirty="0" err="1"/>
            <a:t>Ulceroglandular</a:t>
          </a:r>
          <a:r>
            <a:rPr lang="en-US" sz="1600" kern="1200" dirty="0"/>
            <a:t>=cutaneous ulcer with regional lymphadenopathy</a:t>
          </a:r>
        </a:p>
      </dsp:txBody>
      <dsp:txXfrm>
        <a:off x="0" y="586890"/>
        <a:ext cx="6496050" cy="782460"/>
      </dsp:txXfrm>
    </dsp:sp>
    <dsp:sp modelId="{65F20D54-39B0-48A3-AC0F-7F3F9A72255F}">
      <dsp:nvSpPr>
        <dsp:cNvPr id="0" name=""/>
        <dsp:cNvSpPr/>
      </dsp:nvSpPr>
      <dsp:spPr>
        <a:xfrm>
          <a:off x="0" y="1369350"/>
          <a:ext cx="6496050" cy="503685"/>
        </a:xfrm>
        <a:prstGeom prst="roundRect">
          <a:avLst/>
        </a:prstGeom>
        <a:gradFill rotWithShape="0">
          <a:gsLst>
            <a:gs pos="0">
              <a:schemeClr val="accent2">
                <a:hueOff val="-3692610"/>
                <a:satOff val="-9271"/>
                <a:lumOff val="4771"/>
                <a:alphaOff val="0"/>
                <a:satMod val="103000"/>
                <a:lumMod val="102000"/>
                <a:tint val="94000"/>
              </a:schemeClr>
            </a:gs>
            <a:gs pos="50000">
              <a:schemeClr val="accent2">
                <a:hueOff val="-3692610"/>
                <a:satOff val="-9271"/>
                <a:lumOff val="4771"/>
                <a:alphaOff val="0"/>
                <a:satMod val="110000"/>
                <a:lumMod val="100000"/>
                <a:shade val="100000"/>
              </a:schemeClr>
            </a:gs>
            <a:gs pos="100000">
              <a:schemeClr val="accent2">
                <a:hueOff val="-3692610"/>
                <a:satOff val="-9271"/>
                <a:lumOff val="47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Handling infected animals</a:t>
          </a:r>
        </a:p>
      </dsp:txBody>
      <dsp:txXfrm>
        <a:off x="24588" y="1393938"/>
        <a:ext cx="6446874" cy="454509"/>
      </dsp:txXfrm>
    </dsp:sp>
    <dsp:sp modelId="{C9F6E564-3161-4388-ACCE-49DA2991A8B6}">
      <dsp:nvSpPr>
        <dsp:cNvPr id="0" name=""/>
        <dsp:cNvSpPr/>
      </dsp:nvSpPr>
      <dsp:spPr>
        <a:xfrm>
          <a:off x="0" y="1873035"/>
          <a:ext cx="6496050"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5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Hunting or skinning infected rabbits, muskrats, prairie dogs and other rodents</a:t>
          </a:r>
        </a:p>
        <a:p>
          <a:pPr marL="171450" lvl="1" indent="-171450" algn="l" defTabSz="711200">
            <a:lnSpc>
              <a:spcPct val="90000"/>
            </a:lnSpc>
            <a:spcBef>
              <a:spcPct val="0"/>
            </a:spcBef>
            <a:spcAft>
              <a:spcPct val="20000"/>
            </a:spcAft>
            <a:buChar char="•"/>
          </a:pPr>
          <a:r>
            <a:rPr lang="en-US" sz="1600" kern="1200"/>
            <a:t>Domestic cats are very susceptible</a:t>
          </a:r>
        </a:p>
      </dsp:txBody>
      <dsp:txXfrm>
        <a:off x="0" y="1873035"/>
        <a:ext cx="6496050" cy="782460"/>
      </dsp:txXfrm>
    </dsp:sp>
    <dsp:sp modelId="{18006642-4A0A-411B-B56B-8835D088D8C6}">
      <dsp:nvSpPr>
        <dsp:cNvPr id="0" name=""/>
        <dsp:cNvSpPr/>
      </dsp:nvSpPr>
      <dsp:spPr>
        <a:xfrm>
          <a:off x="0" y="2655495"/>
          <a:ext cx="6496050" cy="503685"/>
        </a:xfrm>
        <a:prstGeom prst="roundRect">
          <a:avLst/>
        </a:prstGeom>
        <a:gradFill rotWithShape="0">
          <a:gsLst>
            <a:gs pos="0">
              <a:schemeClr val="accent2">
                <a:hueOff val="-7385219"/>
                <a:satOff val="-18542"/>
                <a:lumOff val="9543"/>
                <a:alphaOff val="0"/>
                <a:satMod val="103000"/>
                <a:lumMod val="102000"/>
                <a:tint val="94000"/>
              </a:schemeClr>
            </a:gs>
            <a:gs pos="50000">
              <a:schemeClr val="accent2">
                <a:hueOff val="-7385219"/>
                <a:satOff val="-18542"/>
                <a:lumOff val="9543"/>
                <a:alphaOff val="0"/>
                <a:satMod val="110000"/>
                <a:lumMod val="100000"/>
                <a:shade val="100000"/>
              </a:schemeClr>
            </a:gs>
            <a:gs pos="100000">
              <a:schemeClr val="accent2">
                <a:hueOff val="-7385219"/>
                <a:satOff val="-18542"/>
                <a:lumOff val="95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Other exposures</a:t>
          </a:r>
        </a:p>
      </dsp:txBody>
      <dsp:txXfrm>
        <a:off x="24588" y="2680083"/>
        <a:ext cx="6446874" cy="454509"/>
      </dsp:txXfrm>
    </dsp:sp>
    <dsp:sp modelId="{C75CBAD1-154C-46CE-8AE0-EF76417D7C2B}">
      <dsp:nvSpPr>
        <dsp:cNvPr id="0" name=""/>
        <dsp:cNvSpPr/>
      </dsp:nvSpPr>
      <dsp:spPr>
        <a:xfrm>
          <a:off x="0" y="3159180"/>
          <a:ext cx="6496050"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5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Inhaling dust or aerosols leading to pneumonic tularemia (rare)</a:t>
          </a:r>
        </a:p>
        <a:p>
          <a:pPr marL="342900" lvl="2" indent="-171450" algn="l" defTabSz="711200">
            <a:lnSpc>
              <a:spcPct val="90000"/>
            </a:lnSpc>
            <a:spcBef>
              <a:spcPct val="0"/>
            </a:spcBef>
            <a:spcAft>
              <a:spcPct val="20000"/>
            </a:spcAft>
            <a:buChar char="•"/>
          </a:pPr>
          <a:r>
            <a:rPr lang="en-US" sz="1600" kern="1200"/>
            <a:t>Farming or landscaping activities</a:t>
          </a:r>
        </a:p>
        <a:p>
          <a:pPr marL="342900" lvl="2" indent="-171450" algn="l" defTabSz="711200">
            <a:lnSpc>
              <a:spcPct val="90000"/>
            </a:lnSpc>
            <a:spcBef>
              <a:spcPct val="0"/>
            </a:spcBef>
            <a:spcAft>
              <a:spcPct val="20000"/>
            </a:spcAft>
            <a:buChar char="•"/>
          </a:pPr>
          <a:r>
            <a:rPr lang="en-US" sz="1600" kern="1200"/>
            <a:t>“Lawnmower disease”</a:t>
          </a:r>
        </a:p>
      </dsp:txBody>
      <dsp:txXfrm>
        <a:off x="0" y="3159180"/>
        <a:ext cx="6496050" cy="825930"/>
      </dsp:txXfrm>
    </dsp:sp>
    <dsp:sp modelId="{8742BA20-C161-4B2A-AC43-ED91727722D1}">
      <dsp:nvSpPr>
        <dsp:cNvPr id="0" name=""/>
        <dsp:cNvSpPr/>
      </dsp:nvSpPr>
      <dsp:spPr>
        <a:xfrm>
          <a:off x="0" y="3985110"/>
          <a:ext cx="6496050" cy="503685"/>
        </a:xfrm>
        <a:prstGeom prst="roundRect">
          <a:avLst/>
        </a:prstGeom>
        <a:gradFill rotWithShape="0">
          <a:gsLst>
            <a:gs pos="0">
              <a:schemeClr val="accent2">
                <a:hueOff val="-11077829"/>
                <a:satOff val="-27813"/>
                <a:lumOff val="14314"/>
                <a:alphaOff val="0"/>
                <a:satMod val="103000"/>
                <a:lumMod val="102000"/>
                <a:tint val="94000"/>
              </a:schemeClr>
            </a:gs>
            <a:gs pos="50000">
              <a:schemeClr val="accent2">
                <a:hueOff val="-11077829"/>
                <a:satOff val="-27813"/>
                <a:lumOff val="14314"/>
                <a:alphaOff val="0"/>
                <a:satMod val="110000"/>
                <a:lumMod val="100000"/>
                <a:shade val="100000"/>
              </a:schemeClr>
            </a:gs>
            <a:gs pos="100000">
              <a:schemeClr val="accent2">
                <a:hueOff val="-11077829"/>
                <a:satOff val="-27813"/>
                <a:lumOff val="1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Person to person has not been reported</a:t>
          </a:r>
        </a:p>
      </dsp:txBody>
      <dsp:txXfrm>
        <a:off x="24588" y="4009698"/>
        <a:ext cx="6446874" cy="454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F9F8C-876D-45C6-A420-480B2796E6D8}">
      <dsp:nvSpPr>
        <dsp:cNvPr id="0" name=""/>
        <dsp:cNvSpPr/>
      </dsp:nvSpPr>
      <dsp:spPr>
        <a:xfrm>
          <a:off x="0" y="93149"/>
          <a:ext cx="6496050" cy="52767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err="1"/>
            <a:t>Ulceroglandular</a:t>
          </a:r>
          <a:r>
            <a:rPr lang="en-US" sz="2200" b="0" i="0" kern="1200" dirty="0"/>
            <a:t> (80% of cases)</a:t>
          </a:r>
          <a:endParaRPr lang="en-US" sz="2200" kern="1200" dirty="0"/>
        </a:p>
      </dsp:txBody>
      <dsp:txXfrm>
        <a:off x="25759" y="118908"/>
        <a:ext cx="6444532" cy="476152"/>
      </dsp:txXfrm>
    </dsp:sp>
    <dsp:sp modelId="{D5E52547-670A-4662-85C4-15ED9FE9C77A}">
      <dsp:nvSpPr>
        <dsp:cNvPr id="0" name=""/>
        <dsp:cNvSpPr/>
      </dsp:nvSpPr>
      <dsp:spPr>
        <a:xfrm>
          <a:off x="0" y="620819"/>
          <a:ext cx="649605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5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a:t>Non-healing ulcers on extremities, lymphadenopathy</a:t>
          </a:r>
          <a:endParaRPr lang="en-US" sz="1700" kern="1200"/>
        </a:p>
      </dsp:txBody>
      <dsp:txXfrm>
        <a:off x="0" y="620819"/>
        <a:ext cx="6496050" cy="364320"/>
      </dsp:txXfrm>
    </dsp:sp>
    <dsp:sp modelId="{2BF8D625-5262-46A1-9D74-1B6AEF39B749}">
      <dsp:nvSpPr>
        <dsp:cNvPr id="0" name=""/>
        <dsp:cNvSpPr/>
      </dsp:nvSpPr>
      <dsp:spPr>
        <a:xfrm>
          <a:off x="0" y="985139"/>
          <a:ext cx="6496050" cy="527670"/>
        </a:xfrm>
        <a:prstGeom prst="roundRect">
          <a:avLst/>
        </a:prstGeom>
        <a:gradFill rotWithShape="0">
          <a:gsLst>
            <a:gs pos="0">
              <a:schemeClr val="accent2">
                <a:hueOff val="-2215566"/>
                <a:satOff val="-5563"/>
                <a:lumOff val="2863"/>
                <a:alphaOff val="0"/>
                <a:satMod val="103000"/>
                <a:lumMod val="102000"/>
                <a:tint val="94000"/>
              </a:schemeClr>
            </a:gs>
            <a:gs pos="50000">
              <a:schemeClr val="accent2">
                <a:hueOff val="-2215566"/>
                <a:satOff val="-5563"/>
                <a:lumOff val="2863"/>
                <a:alphaOff val="0"/>
                <a:satMod val="110000"/>
                <a:lumMod val="100000"/>
                <a:shade val="100000"/>
              </a:schemeClr>
            </a:gs>
            <a:gs pos="100000">
              <a:schemeClr val="accent2">
                <a:hueOff val="-2215566"/>
                <a:satOff val="-5563"/>
                <a:lumOff val="28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Glandular</a:t>
          </a:r>
          <a:endParaRPr lang="en-US" sz="2200" kern="1200"/>
        </a:p>
      </dsp:txBody>
      <dsp:txXfrm>
        <a:off x="25759" y="1010898"/>
        <a:ext cx="6444532" cy="476152"/>
      </dsp:txXfrm>
    </dsp:sp>
    <dsp:sp modelId="{0ADEBBB8-8E6B-4BC6-918F-D2F7AB3B88BF}">
      <dsp:nvSpPr>
        <dsp:cNvPr id="0" name=""/>
        <dsp:cNvSpPr/>
      </dsp:nvSpPr>
      <dsp:spPr>
        <a:xfrm>
          <a:off x="0" y="1512810"/>
          <a:ext cx="649605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5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a:t>Like ulceroglandular form, but no ulcer</a:t>
          </a:r>
          <a:endParaRPr lang="en-US" sz="1700" kern="1200"/>
        </a:p>
      </dsp:txBody>
      <dsp:txXfrm>
        <a:off x="0" y="1512810"/>
        <a:ext cx="6496050" cy="364320"/>
      </dsp:txXfrm>
    </dsp:sp>
    <dsp:sp modelId="{A8BC4494-E42C-4F15-8EED-4F80B801F7E2}">
      <dsp:nvSpPr>
        <dsp:cNvPr id="0" name=""/>
        <dsp:cNvSpPr/>
      </dsp:nvSpPr>
      <dsp:spPr>
        <a:xfrm>
          <a:off x="0" y="1877130"/>
          <a:ext cx="6496050" cy="527670"/>
        </a:xfrm>
        <a:prstGeom prst="roundRect">
          <a:avLst/>
        </a:prstGeom>
        <a:gradFill rotWithShape="0">
          <a:gsLst>
            <a:gs pos="0">
              <a:schemeClr val="accent2">
                <a:hueOff val="-4431132"/>
                <a:satOff val="-11125"/>
                <a:lumOff val="5726"/>
                <a:alphaOff val="0"/>
                <a:satMod val="103000"/>
                <a:lumMod val="102000"/>
                <a:tint val="94000"/>
              </a:schemeClr>
            </a:gs>
            <a:gs pos="50000">
              <a:schemeClr val="accent2">
                <a:hueOff val="-4431132"/>
                <a:satOff val="-11125"/>
                <a:lumOff val="5726"/>
                <a:alphaOff val="0"/>
                <a:satMod val="110000"/>
                <a:lumMod val="100000"/>
                <a:shade val="100000"/>
              </a:schemeClr>
            </a:gs>
            <a:gs pos="100000">
              <a:schemeClr val="accent2">
                <a:hueOff val="-4431132"/>
                <a:satOff val="-11125"/>
                <a:lumOff val="5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err="1"/>
            <a:t>Oculoglandular</a:t>
          </a:r>
          <a:endParaRPr lang="en-US" sz="2200" kern="1200" dirty="0"/>
        </a:p>
      </dsp:txBody>
      <dsp:txXfrm>
        <a:off x="25759" y="1902889"/>
        <a:ext cx="6444532" cy="476152"/>
      </dsp:txXfrm>
    </dsp:sp>
    <dsp:sp modelId="{8B1B6FC9-E531-438C-8580-5B837A90243A}">
      <dsp:nvSpPr>
        <dsp:cNvPr id="0" name=""/>
        <dsp:cNvSpPr/>
      </dsp:nvSpPr>
      <dsp:spPr>
        <a:xfrm>
          <a:off x="0" y="2404800"/>
          <a:ext cx="649605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5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dirty="0" err="1"/>
            <a:t>Painflu</a:t>
          </a:r>
          <a:r>
            <a:rPr lang="en-US" sz="1700" b="0" i="0" kern="1200" dirty="0"/>
            <a:t>, purulent conjunctivitis, lymphadenopathy</a:t>
          </a:r>
          <a:endParaRPr lang="en-US" sz="1700" kern="1200" dirty="0"/>
        </a:p>
      </dsp:txBody>
      <dsp:txXfrm>
        <a:off x="0" y="2404800"/>
        <a:ext cx="6496050" cy="364320"/>
      </dsp:txXfrm>
    </dsp:sp>
    <dsp:sp modelId="{7CD285EF-0FC3-4DF1-9CE2-1AFC0F83C60D}">
      <dsp:nvSpPr>
        <dsp:cNvPr id="0" name=""/>
        <dsp:cNvSpPr/>
      </dsp:nvSpPr>
      <dsp:spPr>
        <a:xfrm>
          <a:off x="0" y="2769120"/>
          <a:ext cx="6496050" cy="527670"/>
        </a:xfrm>
        <a:prstGeom prst="roundRect">
          <a:avLst/>
        </a:prstGeom>
        <a:gradFill rotWithShape="0">
          <a:gsLst>
            <a:gs pos="0">
              <a:schemeClr val="accent2">
                <a:hueOff val="-6646697"/>
                <a:satOff val="-16688"/>
                <a:lumOff val="8588"/>
                <a:alphaOff val="0"/>
                <a:satMod val="103000"/>
                <a:lumMod val="102000"/>
                <a:tint val="94000"/>
              </a:schemeClr>
            </a:gs>
            <a:gs pos="50000">
              <a:schemeClr val="accent2">
                <a:hueOff val="-6646697"/>
                <a:satOff val="-16688"/>
                <a:lumOff val="8588"/>
                <a:alphaOff val="0"/>
                <a:satMod val="110000"/>
                <a:lumMod val="100000"/>
                <a:shade val="100000"/>
              </a:schemeClr>
            </a:gs>
            <a:gs pos="100000">
              <a:schemeClr val="accent2">
                <a:hueOff val="-6646697"/>
                <a:satOff val="-16688"/>
                <a:lumOff val="8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Oropharyngeal</a:t>
          </a:r>
          <a:endParaRPr lang="en-US" sz="2200" kern="1200" dirty="0"/>
        </a:p>
      </dsp:txBody>
      <dsp:txXfrm>
        <a:off x="25759" y="2794879"/>
        <a:ext cx="6444532" cy="476152"/>
      </dsp:txXfrm>
    </dsp:sp>
    <dsp:sp modelId="{8F190623-89C7-47BB-BA9E-8BB84A78C5F4}">
      <dsp:nvSpPr>
        <dsp:cNvPr id="0" name=""/>
        <dsp:cNvSpPr/>
      </dsp:nvSpPr>
      <dsp:spPr>
        <a:xfrm>
          <a:off x="0" y="3360150"/>
          <a:ext cx="6496050" cy="527670"/>
        </a:xfrm>
        <a:prstGeom prst="roundRect">
          <a:avLst/>
        </a:prstGeom>
        <a:gradFill rotWithShape="0">
          <a:gsLst>
            <a:gs pos="0">
              <a:schemeClr val="accent2">
                <a:hueOff val="-8862263"/>
                <a:satOff val="-22250"/>
                <a:lumOff val="11451"/>
                <a:alphaOff val="0"/>
                <a:satMod val="103000"/>
                <a:lumMod val="102000"/>
                <a:tint val="94000"/>
              </a:schemeClr>
            </a:gs>
            <a:gs pos="50000">
              <a:schemeClr val="accent2">
                <a:hueOff val="-8862263"/>
                <a:satOff val="-22250"/>
                <a:lumOff val="11451"/>
                <a:alphaOff val="0"/>
                <a:satMod val="110000"/>
                <a:lumMod val="100000"/>
                <a:shade val="100000"/>
              </a:schemeClr>
            </a:gs>
            <a:gs pos="100000">
              <a:schemeClr val="accent2">
                <a:hueOff val="-8862263"/>
                <a:satOff val="-22250"/>
                <a:lumOff val="11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Typhoidal</a:t>
          </a:r>
          <a:endParaRPr lang="en-US" sz="2200" kern="1200"/>
        </a:p>
      </dsp:txBody>
      <dsp:txXfrm>
        <a:off x="25759" y="3385909"/>
        <a:ext cx="6444532" cy="476152"/>
      </dsp:txXfrm>
    </dsp:sp>
    <dsp:sp modelId="{A9914A7E-46F6-4747-993A-57B4ED29ECBA}">
      <dsp:nvSpPr>
        <dsp:cNvPr id="0" name=""/>
        <dsp:cNvSpPr/>
      </dsp:nvSpPr>
      <dsp:spPr>
        <a:xfrm>
          <a:off x="0" y="3951180"/>
          <a:ext cx="6496050" cy="527670"/>
        </a:xfrm>
        <a:prstGeom prst="roundRect">
          <a:avLst/>
        </a:prstGeom>
        <a:gradFill rotWithShape="0">
          <a:gsLst>
            <a:gs pos="0">
              <a:schemeClr val="accent2">
                <a:hueOff val="-11077829"/>
                <a:satOff val="-27813"/>
                <a:lumOff val="14314"/>
                <a:alphaOff val="0"/>
                <a:satMod val="103000"/>
                <a:lumMod val="102000"/>
                <a:tint val="94000"/>
              </a:schemeClr>
            </a:gs>
            <a:gs pos="50000">
              <a:schemeClr val="accent2">
                <a:hueOff val="-11077829"/>
                <a:satOff val="-27813"/>
                <a:lumOff val="14314"/>
                <a:alphaOff val="0"/>
                <a:satMod val="110000"/>
                <a:lumMod val="100000"/>
                <a:shade val="100000"/>
              </a:schemeClr>
            </a:gs>
            <a:gs pos="100000">
              <a:schemeClr val="accent2">
                <a:hueOff val="-11077829"/>
                <a:satOff val="-27813"/>
                <a:lumOff val="1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Pneumonic</a:t>
          </a:r>
          <a:endParaRPr lang="en-US" sz="2200" kern="1200"/>
        </a:p>
      </dsp:txBody>
      <dsp:txXfrm>
        <a:off x="25759" y="3976939"/>
        <a:ext cx="6444532"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59A1D-75C4-4411-AE78-C9A65CB4F571}">
      <dsp:nvSpPr>
        <dsp:cNvPr id="0" name=""/>
        <dsp:cNvSpPr/>
      </dsp:nvSpPr>
      <dsp:spPr>
        <a:xfrm>
          <a:off x="0" y="459"/>
          <a:ext cx="11287125" cy="1075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5BC1C-8F53-49A2-BD58-A23871252802}">
      <dsp:nvSpPr>
        <dsp:cNvPr id="0" name=""/>
        <dsp:cNvSpPr/>
      </dsp:nvSpPr>
      <dsp:spPr>
        <a:xfrm>
          <a:off x="325371" y="242471"/>
          <a:ext cx="591584" cy="5915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5A71CC-DA62-48A1-A9E6-989CB2255A65}">
      <dsp:nvSpPr>
        <dsp:cNvPr id="0" name=""/>
        <dsp:cNvSpPr/>
      </dsp:nvSpPr>
      <dsp:spPr>
        <a:xfrm>
          <a:off x="1242328" y="459"/>
          <a:ext cx="5079206" cy="107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5" tIns="113835" rIns="113835" bIns="113835" numCol="1" spcCol="1270" anchor="ctr" anchorCtr="0">
          <a:noAutofit/>
        </a:bodyPr>
        <a:lstStyle/>
        <a:p>
          <a:pPr marL="0" lvl="0" indent="0" algn="l" defTabSz="1111250">
            <a:lnSpc>
              <a:spcPct val="90000"/>
            </a:lnSpc>
            <a:spcBef>
              <a:spcPct val="0"/>
            </a:spcBef>
            <a:spcAft>
              <a:spcPct val="35000"/>
            </a:spcAft>
            <a:buNone/>
          </a:pPr>
          <a:r>
            <a:rPr lang="en-US" sz="2500" b="0" i="0" kern="1200"/>
            <a:t>Pulmonary</a:t>
          </a:r>
          <a:endParaRPr lang="en-US" sz="2500" kern="1200"/>
        </a:p>
      </dsp:txBody>
      <dsp:txXfrm>
        <a:off x="1242328" y="459"/>
        <a:ext cx="5079206" cy="1075608"/>
      </dsp:txXfrm>
    </dsp:sp>
    <dsp:sp modelId="{2F203267-64EC-4ADA-8845-C79EAE01C8AA}">
      <dsp:nvSpPr>
        <dsp:cNvPr id="0" name=""/>
        <dsp:cNvSpPr/>
      </dsp:nvSpPr>
      <dsp:spPr>
        <a:xfrm>
          <a:off x="6321534" y="459"/>
          <a:ext cx="4965590" cy="107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5" tIns="113835" rIns="113835" bIns="113835" numCol="1" spcCol="1270" anchor="ctr" anchorCtr="0">
          <a:noAutofit/>
        </a:bodyPr>
        <a:lstStyle/>
        <a:p>
          <a:pPr marL="0" lvl="0" indent="0" algn="l" defTabSz="800100">
            <a:lnSpc>
              <a:spcPct val="90000"/>
            </a:lnSpc>
            <a:spcBef>
              <a:spcPct val="0"/>
            </a:spcBef>
            <a:spcAft>
              <a:spcPct val="35000"/>
            </a:spcAft>
            <a:buNone/>
          </a:pPr>
          <a:r>
            <a:rPr lang="en-US" sz="1800" b="0" i="0" kern="1200"/>
            <a:t>Sputum, bronchial or tracheal washing </a:t>
          </a:r>
          <a:endParaRPr lang="en-US" sz="1800" kern="1200"/>
        </a:p>
      </dsp:txBody>
      <dsp:txXfrm>
        <a:off x="6321534" y="459"/>
        <a:ext cx="4965590" cy="1075608"/>
      </dsp:txXfrm>
    </dsp:sp>
    <dsp:sp modelId="{B04C4CB7-A453-4E9F-A67A-ED38691C585C}">
      <dsp:nvSpPr>
        <dsp:cNvPr id="0" name=""/>
        <dsp:cNvSpPr/>
      </dsp:nvSpPr>
      <dsp:spPr>
        <a:xfrm>
          <a:off x="0" y="1344970"/>
          <a:ext cx="11287125" cy="1075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B499E3-5264-4602-B6B6-082ED356B7F8}">
      <dsp:nvSpPr>
        <dsp:cNvPr id="0" name=""/>
        <dsp:cNvSpPr/>
      </dsp:nvSpPr>
      <dsp:spPr>
        <a:xfrm>
          <a:off x="325371" y="1586982"/>
          <a:ext cx="591584" cy="5915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6FF3E3-B174-4726-BD3F-CB0D6E780109}">
      <dsp:nvSpPr>
        <dsp:cNvPr id="0" name=""/>
        <dsp:cNvSpPr/>
      </dsp:nvSpPr>
      <dsp:spPr>
        <a:xfrm>
          <a:off x="1242328" y="1344970"/>
          <a:ext cx="5079206" cy="107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5" tIns="113835" rIns="113835" bIns="113835" numCol="1" spcCol="1270" anchor="ctr" anchorCtr="0">
          <a:noAutofit/>
        </a:bodyPr>
        <a:lstStyle/>
        <a:p>
          <a:pPr marL="0" lvl="0" indent="0" algn="l" defTabSz="1111250">
            <a:lnSpc>
              <a:spcPct val="90000"/>
            </a:lnSpc>
            <a:spcBef>
              <a:spcPct val="0"/>
            </a:spcBef>
            <a:spcAft>
              <a:spcPct val="35000"/>
            </a:spcAft>
            <a:buNone/>
          </a:pPr>
          <a:r>
            <a:rPr lang="en-US" sz="2500" b="0" i="0" kern="1200"/>
            <a:t>Glandular/</a:t>
          </a:r>
          <a:r>
            <a:rPr lang="en-US" sz="2500" b="0" i="0" kern="1200" dirty="0" err="1"/>
            <a:t>ulceroglandular</a:t>
          </a:r>
          <a:r>
            <a:rPr lang="en-US" sz="2500" b="0" i="0" kern="1200" dirty="0"/>
            <a:t> form</a:t>
          </a:r>
          <a:endParaRPr lang="en-US" sz="2500" kern="1200" dirty="0"/>
        </a:p>
      </dsp:txBody>
      <dsp:txXfrm>
        <a:off x="1242328" y="1344970"/>
        <a:ext cx="5079206" cy="1075608"/>
      </dsp:txXfrm>
    </dsp:sp>
    <dsp:sp modelId="{FBBCA7E4-9F71-42E4-8A40-89EF6FF9B154}">
      <dsp:nvSpPr>
        <dsp:cNvPr id="0" name=""/>
        <dsp:cNvSpPr/>
      </dsp:nvSpPr>
      <dsp:spPr>
        <a:xfrm>
          <a:off x="6321534" y="1344970"/>
          <a:ext cx="4965590" cy="107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5" tIns="113835" rIns="113835" bIns="113835" numCol="1" spcCol="1270" anchor="ctr" anchorCtr="0">
          <a:noAutofit/>
        </a:bodyPr>
        <a:lstStyle/>
        <a:p>
          <a:pPr marL="0" lvl="0" indent="0" algn="l" defTabSz="800100">
            <a:lnSpc>
              <a:spcPct val="90000"/>
            </a:lnSpc>
            <a:spcBef>
              <a:spcPct val="0"/>
            </a:spcBef>
            <a:spcAft>
              <a:spcPct val="35000"/>
            </a:spcAft>
            <a:buNone/>
          </a:pPr>
          <a:r>
            <a:rPr lang="en-US" sz="1800" b="0" i="0" kern="1200"/>
            <a:t>Lymph node aspirate or biopsy</a:t>
          </a:r>
          <a:endParaRPr lang="en-US" sz="1800" kern="1200"/>
        </a:p>
        <a:p>
          <a:pPr marL="0" lvl="0" indent="0" algn="l" defTabSz="800100">
            <a:lnSpc>
              <a:spcPct val="90000"/>
            </a:lnSpc>
            <a:spcBef>
              <a:spcPct val="0"/>
            </a:spcBef>
            <a:spcAft>
              <a:spcPct val="35000"/>
            </a:spcAft>
            <a:buNone/>
          </a:pPr>
          <a:r>
            <a:rPr lang="en-US" sz="1800" b="0" i="0" kern="1200"/>
            <a:t>Ulcer aspirate, swan or scraping</a:t>
          </a:r>
          <a:endParaRPr lang="en-US" sz="1800" kern="1200"/>
        </a:p>
      </dsp:txBody>
      <dsp:txXfrm>
        <a:off x="6321534" y="1344970"/>
        <a:ext cx="4965590" cy="1075608"/>
      </dsp:txXfrm>
    </dsp:sp>
    <dsp:sp modelId="{D7480D1F-E593-4234-8824-C289B0CA9FCC}">
      <dsp:nvSpPr>
        <dsp:cNvPr id="0" name=""/>
        <dsp:cNvSpPr/>
      </dsp:nvSpPr>
      <dsp:spPr>
        <a:xfrm>
          <a:off x="0" y="2689481"/>
          <a:ext cx="11287125" cy="1075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BCD87-564E-4E76-92AC-7E00A7D3E473}">
      <dsp:nvSpPr>
        <dsp:cNvPr id="0" name=""/>
        <dsp:cNvSpPr/>
      </dsp:nvSpPr>
      <dsp:spPr>
        <a:xfrm>
          <a:off x="325371" y="2931493"/>
          <a:ext cx="591584" cy="5915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D053DA-B5E2-415F-B3C2-1AADC9983686}">
      <dsp:nvSpPr>
        <dsp:cNvPr id="0" name=""/>
        <dsp:cNvSpPr/>
      </dsp:nvSpPr>
      <dsp:spPr>
        <a:xfrm>
          <a:off x="1242328" y="2689481"/>
          <a:ext cx="5079206" cy="107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5" tIns="113835" rIns="113835" bIns="113835" numCol="1" spcCol="1270" anchor="ctr" anchorCtr="0">
          <a:noAutofit/>
        </a:bodyPr>
        <a:lstStyle/>
        <a:p>
          <a:pPr marL="0" lvl="0" indent="0" algn="l" defTabSz="1111250">
            <a:lnSpc>
              <a:spcPct val="90000"/>
            </a:lnSpc>
            <a:spcBef>
              <a:spcPct val="0"/>
            </a:spcBef>
            <a:spcAft>
              <a:spcPct val="35000"/>
            </a:spcAft>
            <a:buNone/>
          </a:pPr>
          <a:r>
            <a:rPr lang="en-US" sz="2500" b="0" i="0" kern="1200"/>
            <a:t>Septicemia</a:t>
          </a:r>
          <a:endParaRPr lang="en-US" sz="2500" kern="1200"/>
        </a:p>
      </dsp:txBody>
      <dsp:txXfrm>
        <a:off x="1242328" y="2689481"/>
        <a:ext cx="5079206" cy="1075608"/>
      </dsp:txXfrm>
    </dsp:sp>
    <dsp:sp modelId="{1FC7FF31-A615-47B1-8696-4D508E59EA90}">
      <dsp:nvSpPr>
        <dsp:cNvPr id="0" name=""/>
        <dsp:cNvSpPr/>
      </dsp:nvSpPr>
      <dsp:spPr>
        <a:xfrm>
          <a:off x="6321534" y="2689481"/>
          <a:ext cx="4965590" cy="107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5" tIns="113835" rIns="113835" bIns="113835" numCol="1" spcCol="1270" anchor="ctr" anchorCtr="0">
          <a:noAutofit/>
        </a:bodyPr>
        <a:lstStyle/>
        <a:p>
          <a:pPr marL="0" lvl="0" indent="0" algn="l" defTabSz="800100">
            <a:lnSpc>
              <a:spcPct val="90000"/>
            </a:lnSpc>
            <a:spcBef>
              <a:spcPct val="0"/>
            </a:spcBef>
            <a:spcAft>
              <a:spcPct val="35000"/>
            </a:spcAft>
            <a:buNone/>
          </a:pPr>
          <a:r>
            <a:rPr lang="en-US" sz="1800" b="0" i="0" kern="1200"/>
            <a:t>Blood Culture</a:t>
          </a:r>
          <a:endParaRPr lang="en-US" sz="1800" kern="1200"/>
        </a:p>
      </dsp:txBody>
      <dsp:txXfrm>
        <a:off x="6321534" y="2689481"/>
        <a:ext cx="4965590" cy="1075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8C739-F16B-4BD9-BD4A-3082C6259B50}">
      <dsp:nvSpPr>
        <dsp:cNvPr id="0" name=""/>
        <dsp:cNvSpPr/>
      </dsp:nvSpPr>
      <dsp:spPr>
        <a:xfrm>
          <a:off x="0" y="0"/>
          <a:ext cx="8691086" cy="6777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Not recommended for identification of </a:t>
          </a:r>
          <a:r>
            <a:rPr lang="en-US" sz="1600" b="0" i="1" kern="1200"/>
            <a:t>F. </a:t>
          </a:r>
          <a:r>
            <a:rPr lang="en-US" sz="1600" b="0" i="1" kern="1200" dirty="0"/>
            <a:t>tularensis</a:t>
          </a:r>
          <a:endParaRPr lang="en-US" sz="1600" kern="1200" dirty="0"/>
        </a:p>
      </dsp:txBody>
      <dsp:txXfrm>
        <a:off x="19852" y="19852"/>
        <a:ext cx="7880385" cy="638095"/>
      </dsp:txXfrm>
    </dsp:sp>
    <dsp:sp modelId="{5EF5FF65-1A4A-4564-92D9-9A1C6F49141A}">
      <dsp:nvSpPr>
        <dsp:cNvPr id="0" name=""/>
        <dsp:cNvSpPr/>
      </dsp:nvSpPr>
      <dsp:spPr>
        <a:xfrm>
          <a:off x="649009" y="771937"/>
          <a:ext cx="8691086" cy="677799"/>
        </a:xfrm>
        <a:prstGeom prst="roundRect">
          <a:avLst>
            <a:gd name="adj" fmla="val 10000"/>
          </a:avLst>
        </a:prstGeom>
        <a:solidFill>
          <a:schemeClr val="accent2">
            <a:hueOff val="-2769457"/>
            <a:satOff val="-6953"/>
            <a:lumOff val="35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Biosafety issues</a:t>
          </a:r>
          <a:endParaRPr lang="en-US" sz="1600" kern="1200"/>
        </a:p>
      </dsp:txBody>
      <dsp:txXfrm>
        <a:off x="668861" y="791789"/>
        <a:ext cx="7561803" cy="638095"/>
      </dsp:txXfrm>
    </dsp:sp>
    <dsp:sp modelId="{2AFB97BF-D3CC-4C81-8A89-FC3DD0D1F898}">
      <dsp:nvSpPr>
        <dsp:cNvPr id="0" name=""/>
        <dsp:cNvSpPr/>
      </dsp:nvSpPr>
      <dsp:spPr>
        <a:xfrm>
          <a:off x="1298019" y="1543875"/>
          <a:ext cx="8691086" cy="677799"/>
        </a:xfrm>
        <a:prstGeom prst="roundRect">
          <a:avLst>
            <a:gd name="adj" fmla="val 10000"/>
          </a:avLst>
        </a:prstGeom>
        <a:solidFill>
          <a:schemeClr val="accent2">
            <a:hueOff val="-5538914"/>
            <a:satOff val="-13906"/>
            <a:lumOff val="7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1" kern="1200"/>
            <a:t>F. tularensis </a:t>
          </a:r>
          <a:r>
            <a:rPr lang="en-US" sz="1600" b="0" i="0" kern="1200"/>
            <a:t>is often misidentified </a:t>
          </a:r>
          <a:endParaRPr lang="en-US" sz="1600" kern="1200"/>
        </a:p>
        <a:p>
          <a:pPr marL="114300" lvl="1" indent="-114300" algn="l" defTabSz="533400">
            <a:lnSpc>
              <a:spcPct val="90000"/>
            </a:lnSpc>
            <a:spcBef>
              <a:spcPct val="0"/>
            </a:spcBef>
            <a:spcAft>
              <a:spcPct val="15000"/>
            </a:spcAft>
            <a:buChar char="•"/>
          </a:pPr>
          <a:r>
            <a:rPr lang="en-US" sz="1200" b="0" i="1" kern="1200"/>
            <a:t>Haemophilis, Aggregatibacter</a:t>
          </a:r>
          <a:endParaRPr lang="en-US" sz="1200" kern="1200"/>
        </a:p>
      </dsp:txBody>
      <dsp:txXfrm>
        <a:off x="1317871" y="1563727"/>
        <a:ext cx="7561803" cy="638094"/>
      </dsp:txXfrm>
    </dsp:sp>
    <dsp:sp modelId="{5CC77B05-857D-496B-BAD8-251998A3B858}">
      <dsp:nvSpPr>
        <dsp:cNvPr id="0" name=""/>
        <dsp:cNvSpPr/>
      </dsp:nvSpPr>
      <dsp:spPr>
        <a:xfrm>
          <a:off x="1947029" y="2315813"/>
          <a:ext cx="8691086" cy="677799"/>
        </a:xfrm>
        <a:prstGeom prst="roundRect">
          <a:avLst>
            <a:gd name="adj" fmla="val 10000"/>
          </a:avLst>
        </a:prstGeom>
        <a:solidFill>
          <a:schemeClr val="accent2">
            <a:hueOff val="-8308371"/>
            <a:satOff val="-20860"/>
            <a:lumOff val="10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1" kern="1200"/>
            <a:t>F. tularensis </a:t>
          </a:r>
          <a:r>
            <a:rPr lang="en-US" sz="1600" b="0" i="0" kern="1200"/>
            <a:t>is slow growing and biochemically inactive</a:t>
          </a:r>
          <a:endParaRPr lang="en-US" sz="1600" kern="1200"/>
        </a:p>
      </dsp:txBody>
      <dsp:txXfrm>
        <a:off x="1966881" y="2335665"/>
        <a:ext cx="7561803" cy="638095"/>
      </dsp:txXfrm>
    </dsp:sp>
    <dsp:sp modelId="{EB7AE8AE-4FC4-4E58-BE46-63EB4922A60A}">
      <dsp:nvSpPr>
        <dsp:cNvPr id="0" name=""/>
        <dsp:cNvSpPr/>
      </dsp:nvSpPr>
      <dsp:spPr>
        <a:xfrm>
          <a:off x="2596038" y="3087751"/>
          <a:ext cx="8691086" cy="677799"/>
        </a:xfrm>
        <a:prstGeom prst="roundRect">
          <a:avLst>
            <a:gd name="adj" fmla="val 10000"/>
          </a:avLst>
        </a:prstGeom>
        <a:solidFill>
          <a:schemeClr val="accent2">
            <a:hueOff val="-11077829"/>
            <a:satOff val="-27813"/>
            <a:lumOff val="1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The number of </a:t>
          </a:r>
          <a:r>
            <a:rPr lang="en-US" sz="1600" b="0" i="1" kern="1200"/>
            <a:t>F. tularensis </a:t>
          </a:r>
          <a:r>
            <a:rPr lang="en-US" sz="1600" b="0" i="0" kern="1200"/>
            <a:t>strains used to generate databases is typically very limited</a:t>
          </a:r>
          <a:endParaRPr lang="en-US" sz="1600" kern="1200"/>
        </a:p>
      </dsp:txBody>
      <dsp:txXfrm>
        <a:off x="2615890" y="3107603"/>
        <a:ext cx="7561803" cy="638094"/>
      </dsp:txXfrm>
    </dsp:sp>
    <dsp:sp modelId="{39B37ADA-D112-421A-9670-2BF3A2FF7CA9}">
      <dsp:nvSpPr>
        <dsp:cNvPr id="0" name=""/>
        <dsp:cNvSpPr/>
      </dsp:nvSpPr>
      <dsp:spPr>
        <a:xfrm>
          <a:off x="8250516" y="495169"/>
          <a:ext cx="440569" cy="44056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349644" y="495169"/>
        <a:ext cx="242313" cy="331528"/>
      </dsp:txXfrm>
    </dsp:sp>
    <dsp:sp modelId="{05F4A410-7555-4F26-B405-50F9B3988D7D}">
      <dsp:nvSpPr>
        <dsp:cNvPr id="0" name=""/>
        <dsp:cNvSpPr/>
      </dsp:nvSpPr>
      <dsp:spPr>
        <a:xfrm>
          <a:off x="8899526" y="1267107"/>
          <a:ext cx="440569" cy="440569"/>
        </a:xfrm>
        <a:prstGeom prst="downArrow">
          <a:avLst>
            <a:gd name="adj1" fmla="val 55000"/>
            <a:gd name="adj2" fmla="val 45000"/>
          </a:avLst>
        </a:prstGeom>
        <a:solidFill>
          <a:schemeClr val="accent2">
            <a:tint val="40000"/>
            <a:alpha val="90000"/>
            <a:hueOff val="-4080941"/>
            <a:satOff val="7075"/>
            <a:lumOff val="830"/>
            <a:alphaOff val="0"/>
          </a:schemeClr>
        </a:solidFill>
        <a:ln w="12700" cap="flat" cmpd="sng" algn="ctr">
          <a:solidFill>
            <a:schemeClr val="accent2">
              <a:tint val="40000"/>
              <a:alpha val="90000"/>
              <a:hueOff val="-4080941"/>
              <a:satOff val="7075"/>
              <a:lumOff val="8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998654" y="1267107"/>
        <a:ext cx="242313" cy="331528"/>
      </dsp:txXfrm>
    </dsp:sp>
    <dsp:sp modelId="{BF4EFBAF-1EE4-4ED2-9332-05B1FC48107F}">
      <dsp:nvSpPr>
        <dsp:cNvPr id="0" name=""/>
        <dsp:cNvSpPr/>
      </dsp:nvSpPr>
      <dsp:spPr>
        <a:xfrm>
          <a:off x="9548536" y="2027748"/>
          <a:ext cx="440569" cy="440569"/>
        </a:xfrm>
        <a:prstGeom prst="downArrow">
          <a:avLst>
            <a:gd name="adj1" fmla="val 55000"/>
            <a:gd name="adj2" fmla="val 45000"/>
          </a:avLst>
        </a:prstGeom>
        <a:solidFill>
          <a:schemeClr val="accent2">
            <a:tint val="40000"/>
            <a:alpha val="90000"/>
            <a:hueOff val="-8161881"/>
            <a:satOff val="14150"/>
            <a:lumOff val="1660"/>
            <a:alphaOff val="0"/>
          </a:schemeClr>
        </a:solidFill>
        <a:ln w="12700" cap="flat" cmpd="sng" algn="ctr">
          <a:solidFill>
            <a:schemeClr val="accent2">
              <a:tint val="40000"/>
              <a:alpha val="90000"/>
              <a:hueOff val="-8161881"/>
              <a:satOff val="14150"/>
              <a:lumOff val="16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647664" y="2027748"/>
        <a:ext cx="242313" cy="331528"/>
      </dsp:txXfrm>
    </dsp:sp>
    <dsp:sp modelId="{FFB639AD-A432-4B4F-B5DA-690AA2157FB9}">
      <dsp:nvSpPr>
        <dsp:cNvPr id="0" name=""/>
        <dsp:cNvSpPr/>
      </dsp:nvSpPr>
      <dsp:spPr>
        <a:xfrm>
          <a:off x="10197545" y="2807217"/>
          <a:ext cx="440569" cy="440569"/>
        </a:xfrm>
        <a:prstGeom prst="downArrow">
          <a:avLst>
            <a:gd name="adj1" fmla="val 55000"/>
            <a:gd name="adj2" fmla="val 45000"/>
          </a:avLst>
        </a:prstGeom>
        <a:solidFill>
          <a:schemeClr val="accent2">
            <a:tint val="40000"/>
            <a:alpha val="90000"/>
            <a:hueOff val="-12242822"/>
            <a:satOff val="21225"/>
            <a:lumOff val="2490"/>
            <a:alphaOff val="0"/>
          </a:schemeClr>
        </a:solidFill>
        <a:ln w="12700" cap="flat" cmpd="sng" algn="ctr">
          <a:solidFill>
            <a:schemeClr val="accent2">
              <a:tint val="40000"/>
              <a:alpha val="90000"/>
              <a:hueOff val="-12242822"/>
              <a:satOff val="21225"/>
              <a:lumOff val="2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0296673" y="2807217"/>
        <a:ext cx="242313" cy="3315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ADB7B-D0A6-4736-B759-9D29048A3357}"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385AC-DE55-4524-B9B4-255B72F6B6E9}" type="slidenum">
              <a:rPr lang="en-US" smtClean="0"/>
              <a:t>‹#›</a:t>
            </a:fld>
            <a:endParaRPr lang="en-US"/>
          </a:p>
        </p:txBody>
      </p:sp>
    </p:spTree>
    <p:extLst>
      <p:ext uri="{BB962C8B-B14F-4D97-AF65-F5344CB8AC3E}">
        <p14:creationId xmlns:p14="http://schemas.microsoft.com/office/powerpoint/2010/main" val="177051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foodsafety/rawmilk/raw-milk-index.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1</a:t>
            </a:fld>
            <a:endParaRPr lang="en-US"/>
          </a:p>
        </p:txBody>
      </p:sp>
    </p:spTree>
    <p:extLst>
      <p:ext uri="{BB962C8B-B14F-4D97-AF65-F5344CB8AC3E}">
        <p14:creationId xmlns:p14="http://schemas.microsoft.com/office/powerpoint/2010/main" val="265520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disease we know as brucellosis was first discovered in Malta when Britain had a military base on this island during the 18th and 19th centuries.</a:t>
            </a:r>
          </a:p>
          <a:p>
            <a:r>
              <a:rPr lang="en-US" dirty="0"/>
              <a:t>During this period, several British doctors provided vivid descriptions of illness in troops and physician David Bruce was dispatched to investigate; he isolated the</a:t>
            </a:r>
          </a:p>
          <a:p>
            <a:r>
              <a:rPr lang="en-US" dirty="0"/>
              <a:t>organism from four fatal cases in 1887 and named it Micrococcus </a:t>
            </a:r>
            <a:r>
              <a:rPr lang="en-US" dirty="0" err="1"/>
              <a:t>melitensis</a:t>
            </a:r>
            <a:r>
              <a:rPr lang="en-US" dirty="0"/>
              <a:t>. A Greek physician</a:t>
            </a:r>
          </a:p>
          <a:p>
            <a:r>
              <a:rPr lang="en-US" dirty="0"/>
              <a:t>working with Bruce, </a:t>
            </a:r>
            <a:r>
              <a:rPr lang="en-US" dirty="0" err="1"/>
              <a:t>Themistokles</a:t>
            </a:r>
            <a:r>
              <a:rPr lang="en-US" dirty="0"/>
              <a:t> Zammit, demonstrated in 1905 that the Maltese goat – often</a:t>
            </a:r>
          </a:p>
          <a:p>
            <a:r>
              <a:rPr lang="en-US" dirty="0"/>
              <a:t>with no clinical signs of illness – carried the organism and served as the source of infection through consumption of unpasteurized milk by military personnel. Goat’s milk was banned and</a:t>
            </a:r>
          </a:p>
          <a:p>
            <a:r>
              <a:rPr lang="en-US" dirty="0"/>
              <a:t>the illness in troops ended in 1906.</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19</a:t>
            </a:fld>
            <a:endParaRPr lang="en-US"/>
          </a:p>
        </p:txBody>
      </p:sp>
    </p:spTree>
    <p:extLst>
      <p:ext uri="{BB962C8B-B14F-4D97-AF65-F5344CB8AC3E}">
        <p14:creationId xmlns:p14="http://schemas.microsoft.com/office/powerpoint/2010/main" val="124257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interest of Brucella as a biological weapon resides in the fact that transmission through a spray is possible, as has been reported with human contamination during abortion of infected animals or bacterial spraying in laboratories. The bacteria is highly contagious. It is suggested that 10 to 100 bacteria would be sufficient to produce a contaminating spray for humans.</a:t>
            </a:r>
          </a:p>
          <a:p>
            <a:r>
              <a:rPr lang="en-US" dirty="0"/>
              <a:t>In 1954, B. suis was the first infectious agent used as a biological weapon in the United States. Several other countries have been suspected of studying the agent as a biological weapon, but to date, no use of Brucella in a bioterrorist attack has been reported. </a:t>
            </a:r>
            <a:r>
              <a:rPr lang="en-US" b="0" i="0" dirty="0">
                <a:solidFill>
                  <a:srgbClr val="212121"/>
                </a:solidFill>
                <a:effectLst/>
                <a:latin typeface="BlinkMacSystemFont"/>
              </a:rPr>
              <a:t>Brucella, and notably B. </a:t>
            </a:r>
            <a:r>
              <a:rPr lang="en-US" b="0" i="0" dirty="0" err="1">
                <a:solidFill>
                  <a:srgbClr val="212121"/>
                </a:solidFill>
                <a:effectLst/>
                <a:latin typeface="BlinkMacSystemFont"/>
              </a:rPr>
              <a:t>melitensis</a:t>
            </a:r>
            <a:r>
              <a:rPr lang="en-US" b="0" i="0" dirty="0">
                <a:solidFill>
                  <a:srgbClr val="212121"/>
                </a:solidFill>
                <a:effectLst/>
                <a:latin typeface="BlinkMacSystemFont"/>
              </a:rPr>
              <a:t> and B. suis, are considered as agents unlikely to be used as biological weapons: their incubation is long, the majority of infections are asymptomatic and mortality is low. However, the morbidity of this agent should not be underrated since it leads to chronic and disabling pathologies.</a:t>
            </a:r>
            <a:endParaRPr lang="en-US" dirty="0"/>
          </a:p>
          <a:p>
            <a:r>
              <a:rPr lang="en-US" dirty="0"/>
              <a:t>Brucella spp. Is listed among CDC’s category B bioterrorism agents.</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20</a:t>
            </a:fld>
            <a:endParaRPr lang="en-US"/>
          </a:p>
        </p:txBody>
      </p:sp>
    </p:spTree>
    <p:extLst>
      <p:ext uri="{BB962C8B-B14F-4D97-AF65-F5344CB8AC3E}">
        <p14:creationId xmlns:p14="http://schemas.microsoft.com/office/powerpoint/2010/main" val="70728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fatality rate in detected cases</a:t>
            </a:r>
          </a:p>
          <a:p>
            <a:endParaRPr lang="en-US" dirty="0"/>
          </a:p>
          <a:p>
            <a:endParaRPr lang="en-US" dirty="0"/>
          </a:p>
          <a:p>
            <a:r>
              <a:rPr lang="en-US" dirty="0"/>
              <a:t>Humans are a dead end host</a:t>
            </a:r>
          </a:p>
          <a:p>
            <a:endParaRPr lang="en-US" dirty="0"/>
          </a:p>
          <a:p>
            <a:r>
              <a:rPr lang="en-US" dirty="0"/>
              <a:t>B. Suis was one of the first bioweapons developed by the us in the 1950s. Since then there have been more insidious and potent pathogens that have been identified in the past 70+ years</a:t>
            </a:r>
          </a:p>
          <a:p>
            <a:endParaRPr lang="en-US" dirty="0"/>
          </a:p>
          <a:p>
            <a:r>
              <a:rPr lang="en-US" dirty="0"/>
              <a:t>Was open to public comment until April 1st</a:t>
            </a:r>
          </a:p>
        </p:txBody>
      </p:sp>
      <p:sp>
        <p:nvSpPr>
          <p:cNvPr id="4" name="Slide Number Placeholder 3"/>
          <p:cNvSpPr>
            <a:spLocks noGrp="1"/>
          </p:cNvSpPr>
          <p:nvPr>
            <p:ph type="sldNum" sz="quarter" idx="5"/>
          </p:nvPr>
        </p:nvSpPr>
        <p:spPr/>
        <p:txBody>
          <a:bodyPr/>
          <a:lstStyle/>
          <a:p>
            <a:fld id="{288385AC-DE55-4524-B9B4-255B72F6B6E9}" type="slidenum">
              <a:rPr lang="en-US" smtClean="0"/>
              <a:t>21</a:t>
            </a:fld>
            <a:endParaRPr lang="en-US"/>
          </a:p>
        </p:txBody>
      </p:sp>
    </p:spTree>
    <p:extLst>
      <p:ext uri="{BB962C8B-B14F-4D97-AF65-F5344CB8AC3E}">
        <p14:creationId xmlns:p14="http://schemas.microsoft.com/office/powerpoint/2010/main" val="4030672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Brucellosis</a:t>
            </a:r>
            <a:r>
              <a:rPr lang="en-US" baseline="0" dirty="0"/>
              <a:t> formally </a:t>
            </a:r>
            <a:r>
              <a:rPr lang="en-US" dirty="0"/>
              <a:t>called Maltese Fever is a zoonotic disease which means it’s a disease of animals that is transmitted to humans.  It is caused by various </a:t>
            </a:r>
            <a:r>
              <a:rPr lang="en-US" i="1" dirty="0"/>
              <a:t>Brucella </a:t>
            </a:r>
            <a:r>
              <a:rPr lang="en-US" dirty="0"/>
              <a:t>spp</a:t>
            </a:r>
            <a:r>
              <a:rPr lang="en-US" i="1" dirty="0"/>
              <a:t>. </a:t>
            </a:r>
            <a:r>
              <a:rPr lang="en-US" dirty="0"/>
              <a:t>but predominately </a:t>
            </a:r>
            <a:r>
              <a:rPr lang="en-US" i="1" dirty="0"/>
              <a:t>B. abortus, B. </a:t>
            </a:r>
            <a:r>
              <a:rPr lang="en-US" i="1" dirty="0" err="1"/>
              <a:t>melitensis</a:t>
            </a:r>
            <a:r>
              <a:rPr lang="en-US" i="1" dirty="0"/>
              <a:t>, </a:t>
            </a:r>
            <a:r>
              <a:rPr lang="en-US" dirty="0"/>
              <a:t>and </a:t>
            </a:r>
            <a:r>
              <a:rPr lang="en-US" i="1" dirty="0"/>
              <a:t>B. suis</a:t>
            </a:r>
            <a:r>
              <a:rPr lang="en-US" dirty="0"/>
              <a:t>, with rare cases reported due to infection with </a:t>
            </a:r>
            <a:r>
              <a:rPr lang="en-US" i="1" dirty="0"/>
              <a:t>B. </a:t>
            </a:r>
            <a:r>
              <a:rPr lang="en-US" i="1" dirty="0" err="1"/>
              <a:t>canis</a:t>
            </a:r>
            <a:r>
              <a:rPr lang="en-US" dirty="0"/>
              <a:t>. </a:t>
            </a:r>
            <a:r>
              <a:rPr lang="en-US" altLang="en-US" dirty="0"/>
              <a:t>Each species associated with a particular animal.</a:t>
            </a:r>
            <a:r>
              <a:rPr lang="en-US" altLang="en-US" baseline="0" dirty="0"/>
              <a:t> </a:t>
            </a:r>
            <a:r>
              <a:rPr lang="en-US" altLang="en-US" dirty="0"/>
              <a:t>B. abortus is associated with cows, B. </a:t>
            </a:r>
            <a:r>
              <a:rPr lang="en-US" altLang="en-US" dirty="0" err="1"/>
              <a:t>Melitensis</a:t>
            </a:r>
            <a:r>
              <a:rPr lang="en-US" altLang="en-US" dirty="0"/>
              <a:t> with  sheep &amp; goats.</a:t>
            </a:r>
            <a:r>
              <a:rPr lang="en-US" altLang="en-US" baseline="0" dirty="0"/>
              <a:t> </a:t>
            </a:r>
            <a:r>
              <a:rPr lang="en-US" altLang="en-US" dirty="0"/>
              <a:t>B. Suis with pigs.</a:t>
            </a:r>
            <a:r>
              <a:rPr lang="en-US" altLang="en-US" baseline="0" dirty="0"/>
              <a:t> </a:t>
            </a:r>
            <a:r>
              <a:rPr lang="en-US" altLang="en-US" dirty="0"/>
              <a:t>a</a:t>
            </a:r>
            <a:r>
              <a:rPr lang="en-US" altLang="en-US" baseline="0" dirty="0"/>
              <a:t>nd </a:t>
            </a:r>
            <a:r>
              <a:rPr lang="en-US" altLang="en-US" dirty="0"/>
              <a:t>B. </a:t>
            </a:r>
            <a:r>
              <a:rPr lang="en-US" altLang="en-US" dirty="0" err="1"/>
              <a:t>canis</a:t>
            </a:r>
            <a:r>
              <a:rPr lang="en-US" altLang="en-US" dirty="0"/>
              <a:t>, is associated with dogs.  </a:t>
            </a:r>
            <a:r>
              <a:rPr lang="en-US" dirty="0"/>
              <a:t>Although brucellosis is highly endemic in many countries such as Peru, Mexico, Spain, Greece, Iraq, Iran, Jordan, and Kuwait, it is rare in the U.S., with approximately 100 cases per year.</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22</a:t>
            </a:fld>
            <a:endParaRPr lang="en-US"/>
          </a:p>
        </p:txBody>
      </p:sp>
    </p:spTree>
    <p:extLst>
      <p:ext uri="{BB962C8B-B14F-4D97-AF65-F5344CB8AC3E}">
        <p14:creationId xmlns:p14="http://schemas.microsoft.com/office/powerpoint/2010/main" val="3288134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mode of brucella transmission is the consumption of unpasteurized dairy products. When sheep, goats, cows, or camels are infected, their milk becomes contaminated with the bacteria.</a:t>
            </a:r>
          </a:p>
          <a:p>
            <a:r>
              <a:rPr lang="en-US" dirty="0"/>
              <a:t>If the milk from infected animals is </a:t>
            </a:r>
            <a:r>
              <a:rPr lang="en-US" dirty="0">
                <a:hlinkClick r:id="rId3"/>
              </a:rPr>
              <a:t>not pasteurized</a:t>
            </a:r>
            <a:r>
              <a:rPr lang="en-US" dirty="0"/>
              <a:t>, the infection will be transmitted to people who consume the milk and/or cheese products.</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Brucella can also be transmitted through direct contact with infected animal tissues and bodily fluids, and is an occupational hazard for farmers, veterinarians, butchers, and laboratory workers. Although person-to-person transmission is not epidemiologically significant aerosols containing </a:t>
            </a:r>
            <a:r>
              <a:rPr lang="en-US" i="1" dirty="0"/>
              <a:t>Brucella </a:t>
            </a:r>
            <a:r>
              <a:rPr lang="en-US" dirty="0"/>
              <a:t>spp. are considered to be highly infectious. Inhalation of between approximately 10-100 bacteria is sufficient to cause a Brucella infection in humans. Brucellosis is also one of the most commonly reported laboratory-acquired infections</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23</a:t>
            </a:fld>
            <a:endParaRPr lang="en-US"/>
          </a:p>
        </p:txBody>
      </p:sp>
    </p:spTree>
    <p:extLst>
      <p:ext uri="{BB962C8B-B14F-4D97-AF65-F5344CB8AC3E}">
        <p14:creationId xmlns:p14="http://schemas.microsoft.com/office/powerpoint/2010/main" val="3429726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clinical presentation</a:t>
            </a:r>
            <a:r>
              <a:rPr lang="en-US" baseline="0" dirty="0"/>
              <a:t> of Brucellosis</a:t>
            </a:r>
            <a:r>
              <a:rPr lang="en-US" dirty="0"/>
              <a:t> is variable, which makes it hard to diagnose. The incubation period for brucellosis is also highly variable, ranging from 5 days to 2 months.  The acute disease usually starts with flu like symptoms including fever (usually at night), profuse sweating, malaise, headache, and muscle pain. The white count tends to be normal or reduced, with a relative lymphocytosis. On physical exam splenomegaly may be the only finding. Some patients may recover on their own but others continue with other symptoms.  If left untreated with continued symptoms, a chronic form of the disease may develop. Chronic brucellosis is characterized by chronic fatigue, depression, ocular damage, and spondylitis. Naturally occurring brucellosis has a low mortality rate (&lt; 5%), yet can be extremely incapacitating and disabling.  Relapses may occur months after the initial episode, even after apparently successful treatment. Brucella infections are intracellular &amp; usually hard to root out.</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24</a:t>
            </a:fld>
            <a:endParaRPr lang="en-US"/>
          </a:p>
        </p:txBody>
      </p:sp>
    </p:spTree>
    <p:extLst>
      <p:ext uri="{BB962C8B-B14F-4D97-AF65-F5344CB8AC3E}">
        <p14:creationId xmlns:p14="http://schemas.microsoft.com/office/powerpoint/2010/main" val="353933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Specimen of choice due to the intracellular nature of the</a:t>
            </a:r>
            <a:r>
              <a:rPr lang="en-US" baseline="0" dirty="0"/>
              <a:t> organism is Blood culture and Bone marrow. Current blood culture systems can detect Brucella </a:t>
            </a:r>
            <a:r>
              <a:rPr lang="en-US" baseline="0" dirty="0" err="1"/>
              <a:t>spp</a:t>
            </a:r>
            <a:r>
              <a:rPr lang="en-US" baseline="0" dirty="0"/>
              <a:t> incubated for as little as 5 days.  However, due to the fastidious nature of </a:t>
            </a:r>
            <a:r>
              <a:rPr lang="en-US" baseline="0" dirty="0" err="1"/>
              <a:t>thses</a:t>
            </a:r>
            <a:r>
              <a:rPr lang="en-US" baseline="0" dirty="0"/>
              <a:t> organisms, cultures of suspected brucellosis patients should be incubated for a min of 14 days prior to discard.  </a:t>
            </a:r>
            <a:endParaRPr lang="en-US" dirty="0"/>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25</a:t>
            </a:fld>
            <a:endParaRPr lang="en-US"/>
          </a:p>
        </p:txBody>
      </p:sp>
    </p:spTree>
    <p:extLst>
      <p:ext uri="{BB962C8B-B14F-4D97-AF65-F5344CB8AC3E}">
        <p14:creationId xmlns:p14="http://schemas.microsoft.com/office/powerpoint/2010/main" val="600947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Other Acceptable specimens for culture include: CSF, synovial fluid, Biopsy material from lymph nodes, the</a:t>
            </a:r>
            <a:r>
              <a:rPr lang="en-US" altLang="en-US" baseline="0" dirty="0"/>
              <a:t> liver or spleen, and Nasal swabs.  However, nasal swabs are only useful in the first 24 hours of exposure. </a:t>
            </a:r>
            <a:endParaRPr lang="en-US" altLang="en-US" dirty="0"/>
          </a:p>
          <a:p>
            <a:r>
              <a:rPr lang="en-US" altLang="en-US" dirty="0"/>
              <a:t>Set up the specimen on </a:t>
            </a:r>
            <a:r>
              <a:rPr lang="en-US" altLang="en-US" dirty="0" err="1"/>
              <a:t>Bld</a:t>
            </a:r>
            <a:r>
              <a:rPr lang="en-US" altLang="en-US" dirty="0"/>
              <a:t>, Choc, and Mac and incubate at 35 degrees.</a:t>
            </a:r>
          </a:p>
          <a:p>
            <a:r>
              <a:rPr lang="en-US" altLang="en-US" dirty="0"/>
              <a:t>When culturing from nonsterile body sites, you may add a Martin Lewis or Thayer</a:t>
            </a:r>
            <a:r>
              <a:rPr lang="en-US" altLang="en-US" baseline="0" dirty="0"/>
              <a:t> </a:t>
            </a:r>
            <a:r>
              <a:rPr lang="en-US" altLang="en-US" dirty="0"/>
              <a:t>Martin plate to keep down contaminants.</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26</a:t>
            </a:fld>
            <a:endParaRPr lang="en-US"/>
          </a:p>
        </p:txBody>
      </p:sp>
    </p:spTree>
    <p:extLst>
      <p:ext uri="{BB962C8B-B14F-4D97-AF65-F5344CB8AC3E}">
        <p14:creationId xmlns:p14="http://schemas.microsoft.com/office/powerpoint/2010/main" val="396584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32</a:t>
            </a:fld>
            <a:endParaRPr lang="en-US"/>
          </a:p>
        </p:txBody>
      </p:sp>
    </p:spTree>
    <p:extLst>
      <p:ext uri="{BB962C8B-B14F-4D97-AF65-F5344CB8AC3E}">
        <p14:creationId xmlns:p14="http://schemas.microsoft.com/office/powerpoint/2010/main" val="3655067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The tubes in the upper left hand</a:t>
            </a:r>
            <a:r>
              <a:rPr lang="en-US" baseline="0" dirty="0"/>
              <a:t> corner show how we test for H2S production.  The tube with the black strip is positive for H2S.  B. </a:t>
            </a:r>
            <a:r>
              <a:rPr lang="en-US" baseline="0" dirty="0" err="1"/>
              <a:t>suis</a:t>
            </a:r>
            <a:r>
              <a:rPr lang="en-US" baseline="0" dirty="0"/>
              <a:t> and abortus are both variable according to our chart from the previous slide so they might show a positive H2S.  The middle picture is showing our Tbilisi phage test.  In the upper right hand corner we have our Urea tubes.  B. </a:t>
            </a:r>
            <a:r>
              <a:rPr lang="en-US" baseline="0" dirty="0" err="1"/>
              <a:t>canis</a:t>
            </a:r>
            <a:r>
              <a:rPr lang="en-US" baseline="0" dirty="0"/>
              <a:t> and B. </a:t>
            </a:r>
            <a:r>
              <a:rPr lang="en-US" baseline="0" dirty="0" err="1"/>
              <a:t>suis</a:t>
            </a:r>
            <a:r>
              <a:rPr lang="en-US" baseline="0" dirty="0"/>
              <a:t> will usually be positive within 5 mins of inoculation so they would look like the further right tube where is has pink on top and yellow on the bottom.  After 24 </a:t>
            </a:r>
            <a:r>
              <a:rPr lang="en-US" baseline="0" dirty="0" err="1"/>
              <a:t>hrs</a:t>
            </a:r>
            <a:r>
              <a:rPr lang="en-US" baseline="0" dirty="0"/>
              <a:t> of incubation those 2 organisms would look like the middle tube and B. </a:t>
            </a:r>
            <a:r>
              <a:rPr lang="en-US" baseline="0" dirty="0" err="1"/>
              <a:t>melitensis</a:t>
            </a:r>
            <a:r>
              <a:rPr lang="en-US" baseline="0" dirty="0"/>
              <a:t> and abortus will look like the tube on the right.  The tube on the left is what a negative urea test would look like.  The bottom picture is showing our gel formation test.  The right tube is forming a gel so it is positive and the left one is negative.  B. </a:t>
            </a:r>
            <a:r>
              <a:rPr lang="en-US" baseline="0" dirty="0" err="1"/>
              <a:t>canis</a:t>
            </a:r>
            <a:r>
              <a:rPr lang="en-US" baseline="0" dirty="0"/>
              <a:t> is the only one that should form a gel in this test.</a:t>
            </a:r>
            <a:endParaRPr lang="en-US" dirty="0"/>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33</a:t>
            </a:fld>
            <a:endParaRPr lang="en-US" dirty="0"/>
          </a:p>
        </p:txBody>
      </p:sp>
    </p:spTree>
    <p:extLst>
      <p:ext uri="{BB962C8B-B14F-4D97-AF65-F5344CB8AC3E}">
        <p14:creationId xmlns:p14="http://schemas.microsoft.com/office/powerpoint/2010/main" val="39619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The most likely exposure in a bioterrorism attack is from an aerosol and the pneumonic form would likely be the primary clinical presentation. </a:t>
            </a:r>
            <a:r>
              <a:rPr lang="en-US" sz="1200" i="1" dirty="0"/>
              <a:t>F. tularensis </a:t>
            </a:r>
            <a:r>
              <a:rPr lang="en-US" sz="1200" dirty="0"/>
              <a:t>was actively pursued as a biological warfare agent by both the United States and the former Soviet Union. </a:t>
            </a:r>
          </a:p>
          <a:p>
            <a:pPr>
              <a:defRPr/>
            </a:pPr>
            <a:r>
              <a:rPr lang="en-US" sz="1200" dirty="0"/>
              <a:t>The bacterium’s low infective dose (&lt;10 organisms)  and ability to infect via aerosol not only make it a potential bioterrorism agent but also a significant occupational hazard in the clinical microbiology laboratory.</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3</a:t>
            </a:fld>
            <a:endParaRPr lang="en-US"/>
          </a:p>
        </p:txBody>
      </p:sp>
    </p:spTree>
    <p:extLst>
      <p:ext uri="{BB962C8B-B14F-4D97-AF65-F5344CB8AC3E}">
        <p14:creationId xmlns:p14="http://schemas.microsoft.com/office/powerpoint/2010/main" val="367486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PCR is used as</a:t>
            </a:r>
            <a:r>
              <a:rPr lang="en-US" baseline="0" dirty="0"/>
              <a:t> a confirmatory test for B. </a:t>
            </a:r>
            <a:r>
              <a:rPr lang="en-US" baseline="0" dirty="0" err="1"/>
              <a:t>canis</a:t>
            </a:r>
            <a:r>
              <a:rPr lang="en-US" baseline="0" dirty="0"/>
              <a:t>, suis, abortus, and </a:t>
            </a:r>
            <a:r>
              <a:rPr lang="en-US" baseline="0" dirty="0" err="1"/>
              <a:t>melitensis</a:t>
            </a:r>
            <a:r>
              <a:rPr lang="en-US" baseline="0" dirty="0"/>
              <a:t>. But doesn’t </a:t>
            </a:r>
            <a:r>
              <a:rPr lang="en-US" baseline="0" dirty="0" err="1"/>
              <a:t>differenate</a:t>
            </a:r>
            <a:r>
              <a:rPr lang="en-US" baseline="0" dirty="0"/>
              <a:t> between the 4 strains. </a:t>
            </a:r>
            <a:r>
              <a:rPr lang="en-US" dirty="0"/>
              <a:t>In addition to culture and PCR, serology is frequently used for diagnosis of brucellosis.  The Brucella microagglutination</a:t>
            </a:r>
            <a:r>
              <a:rPr lang="en-US" baseline="0" dirty="0"/>
              <a:t> test (BMAT) is considered to be the gold standard and a fourfold rise in titer yields a definitive diagnosis of brucellosis.  </a:t>
            </a:r>
            <a:endParaRPr lang="en-US" dirty="0"/>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34</a:t>
            </a:fld>
            <a:endParaRPr lang="en-US" dirty="0"/>
          </a:p>
        </p:txBody>
      </p:sp>
    </p:spTree>
    <p:extLst>
      <p:ext uri="{BB962C8B-B14F-4D97-AF65-F5344CB8AC3E}">
        <p14:creationId xmlns:p14="http://schemas.microsoft.com/office/powerpoint/2010/main" val="1863060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Indiana.</a:t>
            </a:r>
            <a:r>
              <a:rPr lang="en-US" dirty="0"/>
              <a:t> On September 28, 2006, a microbiologist aged 47 years (microbiologist A) who worked at a clinical laboratory had onset of high fever, sweating, malaise, anorexia, headache, and hip pain. Initially, her symptoms were not severe; she did not seek medical treatment until 3 weeks later, after her symptoms had progressively worsened. The microbiologist was hospitalized on October 22 and recovered fully with treatment. On October 26, an unidentified blood culture isolate from microbiologist A (isolate A) was submitted for identification to a Minnesota clinical laboratory and determined to be </a:t>
            </a:r>
            <a:r>
              <a:rPr lang="en-US" i="1" dirty="0"/>
              <a:t>Brucella </a:t>
            </a:r>
            <a:r>
              <a:rPr lang="en-US" dirty="0"/>
              <a:t>spp.; both MDH and IDSH were notified of the finding. Epidemiologic investigation later revealed that, on July 17, microbiologist A had </a:t>
            </a:r>
            <a:r>
              <a:rPr lang="en-US" dirty="0" err="1"/>
              <a:t>subcultured</a:t>
            </a:r>
            <a:r>
              <a:rPr lang="en-US" dirty="0"/>
              <a:t> on an open laboratory bench an unidentified isolate (isolate C) from a referring laboratory. Isolate C subsequently was forwarded for identification to the same Minnesota clinical laboratory and identified as </a:t>
            </a:r>
            <a:r>
              <a:rPr lang="en-US" i="1" dirty="0"/>
              <a:t>Brucella</a:t>
            </a:r>
            <a:r>
              <a:rPr lang="en-US" dirty="0"/>
              <a:t> spp.</a:t>
            </a:r>
          </a:p>
          <a:p>
            <a:r>
              <a:rPr lang="en-US" b="1" dirty="0"/>
              <a:t>Minnesota.</a:t>
            </a:r>
            <a:r>
              <a:rPr lang="en-US" dirty="0"/>
              <a:t> On October 25, a microbiologist aged 61 years (microbiologist B), who worked at the same Minnesota clinical laboratory that received microbiologist A's isolate, had onset of low-grade fever, fatigue, and night sweats. She was hospitalized and recovered with treatment. On November 9, the Minnesota laboratory identified a blood culture isolate from microbiologist B (isolate B) as </a:t>
            </a:r>
            <a:r>
              <a:rPr lang="en-US" i="1" dirty="0"/>
              <a:t>Brucella</a:t>
            </a:r>
            <a:r>
              <a:rPr lang="en-US" dirty="0"/>
              <a:t> spp. and notified MDH. The subsequent investigation determined that microbiologist B had not handled isolate A from microbiologist A. However, previously she had handled on an open bench two</a:t>
            </a:r>
            <a:r>
              <a:rPr lang="en-US" b="1" dirty="0"/>
              <a:t> </a:t>
            </a:r>
            <a:r>
              <a:rPr lang="en-US" dirty="0"/>
              <a:t>unidentified isolates subsequently identified as </a:t>
            </a:r>
            <a:r>
              <a:rPr lang="en-US" i="1" dirty="0"/>
              <a:t>Brucella</a:t>
            </a:r>
            <a:r>
              <a:rPr lang="en-US" dirty="0"/>
              <a:t> spp. Her first exposure had occurred on July 21 while she was handling isolate C, which had been forwarded from the Indiana clinical laboratory. The second exposure had occurred on August 8 during testing of an isolate from a Texas referring clinical laboratory (isolate D).</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35</a:t>
            </a:fld>
            <a:endParaRPr lang="en-US"/>
          </a:p>
        </p:txBody>
      </p:sp>
    </p:spTree>
    <p:extLst>
      <p:ext uri="{BB962C8B-B14F-4D97-AF65-F5344CB8AC3E}">
        <p14:creationId xmlns:p14="http://schemas.microsoft.com/office/powerpoint/2010/main" val="2528757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Another case delt with </a:t>
            </a:r>
            <a:r>
              <a:rPr lang="en-US" dirty="0" err="1"/>
              <a:t>with</a:t>
            </a:r>
            <a:r>
              <a:rPr lang="en-US" dirty="0"/>
              <a:t> Brucella RB51 in raw milk. Brucella RB51 is a vaccine strain for cattle; they are vaccinated to protect against Brucella infections, which helps prevent spontaneous abortions and Brucellosis in cattle.</a:t>
            </a:r>
          </a:p>
          <a:p>
            <a:endParaRPr lang="en-US" dirty="0"/>
          </a:p>
          <a:p>
            <a:r>
              <a:rPr lang="en-US" dirty="0"/>
              <a:t>Humans may be exposed to Brucella RB51 accidentally while administering the vaccination or by drinking raw milk;  if infected, long-term effects of brucellosis include problems with the heart, liver, and spleen; arthritis, and nervous system problems.</a:t>
            </a:r>
          </a:p>
          <a:p>
            <a:endParaRPr lang="en-US" dirty="0"/>
          </a:p>
          <a:p>
            <a:r>
              <a:rPr lang="en-US" dirty="0"/>
              <a:t>If exposed, Prophylaxis is recommended to prevent infection and long-term effects and to prevent miscarriage in pregnant women.</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A Brucella RB51 exposure event occurred in the US in the summer of 2017. Exposures were believed to have occurred from June 1 to Aug 7, 2017. The exposures were traced back to a dairy farm in Texas who sold unpasteurized milk at their farm. </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36</a:t>
            </a:fld>
            <a:endParaRPr lang="en-US"/>
          </a:p>
        </p:txBody>
      </p:sp>
    </p:spTree>
    <p:extLst>
      <p:ext uri="{BB962C8B-B14F-4D97-AF65-F5344CB8AC3E}">
        <p14:creationId xmlns:p14="http://schemas.microsoft.com/office/powerpoint/2010/main" val="4132648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dirty="0">
                <a:solidFill>
                  <a:srgbClr val="FFFFFF"/>
                </a:solidFill>
              </a:rPr>
              <a:t>Automated identification systems will most likely misidentify this organism  </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solidFill>
                  <a:srgbClr val="FFFFFF"/>
                </a:solidFill>
              </a:rPr>
              <a:t>All </a:t>
            </a:r>
            <a:r>
              <a:rPr lang="en-US" dirty="0" err="1">
                <a:solidFill>
                  <a:srgbClr val="FFFFFF"/>
                </a:solidFill>
              </a:rPr>
              <a:t>Ochrobactrum</a:t>
            </a:r>
            <a:r>
              <a:rPr lang="en-US" dirty="0">
                <a:solidFill>
                  <a:srgbClr val="FFFFFF"/>
                </a:solidFill>
              </a:rPr>
              <a:t> species reclassified in to Brucella genus to align </a:t>
            </a:r>
            <a:r>
              <a:rPr lang="en-US" dirty="0" err="1">
                <a:solidFill>
                  <a:srgbClr val="FFFFFF"/>
                </a:solidFill>
              </a:rPr>
              <a:t>taxomical</a:t>
            </a:r>
            <a:r>
              <a:rPr lang="en-US" dirty="0">
                <a:solidFill>
                  <a:srgbClr val="FFFFFF"/>
                </a:solidFill>
              </a:rPr>
              <a:t> nomenclature with phylogenic analysis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solidFill>
                  <a:srgbClr val="FFFFFF"/>
                </a:solidFill>
              </a:rPr>
              <a:t>Ways to differentiation original </a:t>
            </a:r>
            <a:r>
              <a:rPr lang="en-US" dirty="0" err="1">
                <a:solidFill>
                  <a:srgbClr val="FFFFFF"/>
                </a:solidFill>
              </a:rPr>
              <a:t>ochrobactrum</a:t>
            </a:r>
            <a:endParaRPr lang="en-US" dirty="0">
              <a:solidFill>
                <a:srgbClr val="FFFFFF"/>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solidFill>
                  <a:srgbClr val="FFFFFF"/>
                </a:solidFill>
              </a:rPr>
              <a:t>- rapid colony growth on MAC (24) </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solidFill>
                  <a:srgbClr val="FFFFFF"/>
                </a:solidFill>
              </a:rPr>
              <a:t>- classic Brucellas will be 72 or no growth on MAC</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solidFill>
                  <a:srgbClr val="FFFFFF"/>
                </a:solidFill>
              </a:rPr>
              <a:t>- Mucoid morphology</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solidFill>
                  <a:srgbClr val="FFFFFF"/>
                </a:solidFill>
              </a:rPr>
              <a:t>- Positive motility</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a:solidFill>
                  <a:srgbClr val="FFFFFF"/>
                </a:solidFill>
              </a:rPr>
              <a:t>If you report these organisms simply as Brucella species with report comments or education, clinicians who are unaware of the alternate name may inappropriately treat patients as having Brucellosis which implies disease due to classic brucella species. </a:t>
            </a:r>
            <a:endParaRPr lang="en-US" dirty="0">
              <a:solidFill>
                <a:srgbClr val="FFFFFF"/>
              </a:solidFill>
            </a:endParaRPr>
          </a:p>
        </p:txBody>
      </p:sp>
      <p:sp>
        <p:nvSpPr>
          <p:cNvPr id="4" name="Slide Number Placeholder 3"/>
          <p:cNvSpPr>
            <a:spLocks noGrp="1"/>
          </p:cNvSpPr>
          <p:nvPr>
            <p:ph type="sldNum" sz="quarter" idx="5"/>
          </p:nvPr>
        </p:nvSpPr>
        <p:spPr/>
        <p:txBody>
          <a:bodyPr/>
          <a:lstStyle/>
          <a:p>
            <a:fld id="{288385AC-DE55-4524-B9B4-255B72F6B6E9}" type="slidenum">
              <a:rPr lang="en-US" smtClean="0"/>
              <a:t>37</a:t>
            </a:fld>
            <a:endParaRPr lang="en-US"/>
          </a:p>
        </p:txBody>
      </p:sp>
    </p:spTree>
    <p:extLst>
      <p:ext uri="{BB962C8B-B14F-4D97-AF65-F5344CB8AC3E}">
        <p14:creationId xmlns:p14="http://schemas.microsoft.com/office/powerpoint/2010/main" val="4071749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Anything slow-growing should trigger you to do rule-outs</a:t>
            </a:r>
          </a:p>
          <a:p>
            <a:endParaRPr lang="en-US" dirty="0"/>
          </a:p>
          <a:p>
            <a:r>
              <a:rPr lang="en-US" dirty="0"/>
              <a:t>Don’t write off as a facultative anaerobe</a:t>
            </a:r>
          </a:p>
          <a:p>
            <a:endParaRPr lang="en-US" dirty="0"/>
          </a:p>
          <a:p>
            <a:r>
              <a:rPr lang="en-US" dirty="0"/>
              <a:t>BUT!! We have seen it in December </a:t>
            </a:r>
          </a:p>
          <a:p>
            <a:endParaRPr lang="en-US" dirty="0"/>
          </a:p>
          <a:p>
            <a:r>
              <a:rPr lang="en-US" dirty="0"/>
              <a:t>Ask the healthcare team for any help with possible exposures if working up a slow grower</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38</a:t>
            </a:fld>
            <a:endParaRPr lang="en-US"/>
          </a:p>
        </p:txBody>
      </p:sp>
    </p:spTree>
    <p:extLst>
      <p:ext uri="{BB962C8B-B14F-4D97-AF65-F5344CB8AC3E}">
        <p14:creationId xmlns:p14="http://schemas.microsoft.com/office/powerpoint/2010/main" val="1350804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39</a:t>
            </a:fld>
            <a:endParaRPr lang="en-US"/>
          </a:p>
        </p:txBody>
      </p:sp>
    </p:spTree>
    <p:extLst>
      <p:ext uri="{BB962C8B-B14F-4D97-AF65-F5344CB8AC3E}">
        <p14:creationId xmlns:p14="http://schemas.microsoft.com/office/powerpoint/2010/main" val="281418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Ulceroglandular</a:t>
            </a:r>
            <a:r>
              <a:rPr lang="en-US" dirty="0">
                <a:solidFill>
                  <a:schemeClr val="bg1"/>
                </a:solidFill>
              </a:rPr>
              <a:t>-bacteria replicates at localized site of penetration, where an ulcer usually forms. From the penetration site(s), bacteria are transported by the lymphatic system to regional </a:t>
            </a:r>
            <a:r>
              <a:rPr lang="en-US" dirty="0" err="1">
                <a:solidFill>
                  <a:schemeClr val="bg1"/>
                </a:solidFill>
              </a:rPr>
              <a:t>lymp</a:t>
            </a:r>
            <a:r>
              <a:rPr lang="en-US" dirty="0">
                <a:solidFill>
                  <a:schemeClr val="bg1"/>
                </a:solidFill>
              </a:rPr>
              <a:t> nodes which serve as a secondary site for continued replication. In severe cases, the bacteria may then disseminate through the bloodstream to other sites including the lungs, liver and spleen. </a:t>
            </a:r>
            <a:endParaRPr lang="en-US" dirty="0"/>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4</a:t>
            </a:fld>
            <a:endParaRPr lang="en-US"/>
          </a:p>
        </p:txBody>
      </p:sp>
    </p:spTree>
    <p:extLst>
      <p:ext uri="{BB962C8B-B14F-4D97-AF65-F5344CB8AC3E}">
        <p14:creationId xmlns:p14="http://schemas.microsoft.com/office/powerpoint/2010/main" val="404561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Tularemia has been reported from all states except Hawaii, but is most common in the south central United States, the Pacific Northwest, and parts of Massachusetts, including Martha’s Vineyard.</a:t>
            </a:r>
            <a:endParaRPr lang="en-US" dirty="0"/>
          </a:p>
          <a:p>
            <a:endParaRPr lang="en-US" dirty="0"/>
          </a:p>
          <a:p>
            <a:r>
              <a:rPr lang="en-US" dirty="0"/>
              <a:t>2020 – 150</a:t>
            </a:r>
          </a:p>
          <a:p>
            <a:r>
              <a:rPr lang="en-US" dirty="0"/>
              <a:t>2019 – 274</a:t>
            </a:r>
          </a:p>
          <a:p>
            <a:r>
              <a:rPr lang="en-US" dirty="0"/>
              <a:t>2018 – 229</a:t>
            </a:r>
          </a:p>
          <a:p>
            <a:r>
              <a:rPr lang="en-US" dirty="0"/>
              <a:t>2017 – 239</a:t>
            </a:r>
          </a:p>
          <a:p>
            <a:r>
              <a:rPr lang="en-US" dirty="0"/>
              <a:t>Has gone down. Highest 1950 - 927</a:t>
            </a:r>
          </a:p>
        </p:txBody>
      </p:sp>
      <p:sp>
        <p:nvSpPr>
          <p:cNvPr id="4" name="Slide Number Placeholder 3"/>
          <p:cNvSpPr>
            <a:spLocks noGrp="1"/>
          </p:cNvSpPr>
          <p:nvPr>
            <p:ph type="sldNum" sz="quarter" idx="5"/>
          </p:nvPr>
        </p:nvSpPr>
        <p:spPr/>
        <p:txBody>
          <a:bodyPr/>
          <a:lstStyle/>
          <a:p>
            <a:fld id="{288385AC-DE55-4524-B9B4-255B72F6B6E9}" type="slidenum">
              <a:rPr lang="en-US" smtClean="0"/>
              <a:t>5</a:t>
            </a:fld>
            <a:endParaRPr lang="en-US"/>
          </a:p>
        </p:txBody>
      </p:sp>
    </p:spTree>
    <p:extLst>
      <p:ext uri="{BB962C8B-B14F-4D97-AF65-F5344CB8AC3E}">
        <p14:creationId xmlns:p14="http://schemas.microsoft.com/office/powerpoint/2010/main" val="349199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Oropharyngeal - Sore throat which is painful beyond its appearance and does not respond to penicillin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Typhoidal (systemic) - Bacteremia, delirium, prostration and shock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Pneumonic - Dry, nonproductive cough, dyspnea, fever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6</a:t>
            </a:fld>
            <a:endParaRPr lang="en-US"/>
          </a:p>
        </p:txBody>
      </p:sp>
    </p:spTree>
    <p:extLst>
      <p:ext uri="{BB962C8B-B14F-4D97-AF65-F5344CB8AC3E}">
        <p14:creationId xmlns:p14="http://schemas.microsoft.com/office/powerpoint/2010/main" val="42560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characteristics/morphology</a:t>
            </a:r>
          </a:p>
          <a:p>
            <a:pPr lvl="1">
              <a:spcAft>
                <a:spcPts val="0"/>
              </a:spcAft>
            </a:pPr>
            <a:r>
              <a:rPr lang="en-US" dirty="0"/>
              <a:t>Fastidious, slow-growing organism</a:t>
            </a:r>
          </a:p>
          <a:p>
            <a:pPr lvl="1">
              <a:spcAft>
                <a:spcPts val="0"/>
              </a:spcAft>
            </a:pPr>
            <a:r>
              <a:rPr lang="en-US" dirty="0"/>
              <a:t>Grows poorly or not at all on agar lacking Cysteine</a:t>
            </a:r>
          </a:p>
          <a:p>
            <a:pPr lvl="2"/>
            <a:r>
              <a:rPr lang="en-US" dirty="0"/>
              <a:t>SBA-May grow initially, but may not grow after subsequent </a:t>
            </a:r>
            <a:r>
              <a:rPr lang="en-US" dirty="0" err="1"/>
              <a:t>subpassing</a:t>
            </a:r>
            <a:endParaRPr lang="en-US" dirty="0"/>
          </a:p>
          <a:p>
            <a:pPr lvl="2"/>
            <a:r>
              <a:rPr lang="en-US" dirty="0"/>
              <a:t>No growth on MAC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If it’s growing on BAP’s, it’s probably getting Cysteine from the source specimen but may not </a:t>
            </a:r>
            <a:r>
              <a:rPr lang="en-US" sz="1400" b="1" dirty="0" err="1"/>
              <a:t>subpass</a:t>
            </a:r>
            <a:r>
              <a:rPr lang="en-US" sz="1400" b="1" dirty="0"/>
              <a:t> to another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r>
              <a:rPr lang="en-US" dirty="0"/>
              <a:t>Usually too small to be seen at 24 hours individually on any media</a:t>
            </a:r>
          </a:p>
          <a:p>
            <a:pPr lvl="1">
              <a:spcAft>
                <a:spcPts val="0"/>
              </a:spcAft>
            </a:pPr>
            <a:r>
              <a:rPr lang="en-US" dirty="0"/>
              <a:t>Cystine or L-cysteine-enriched media commonly available at clinical laboratories</a:t>
            </a:r>
          </a:p>
          <a:p>
            <a:pPr lvl="2"/>
            <a:r>
              <a:rPr lang="en-US" dirty="0"/>
              <a:t>Chocolate agar (CHOC)</a:t>
            </a:r>
          </a:p>
          <a:p>
            <a:pPr lvl="3"/>
            <a:r>
              <a:rPr lang="en-US" dirty="0"/>
              <a:t>At 48 hours 1 mm colonies are shiny, gray-white and flat, with smooth, entire edges</a:t>
            </a:r>
          </a:p>
          <a:p>
            <a:pPr lvl="3"/>
            <a:r>
              <a:rPr lang="en-US" dirty="0"/>
              <a:t>At 72 hours, 2-3 mm gray-white opaque, smooth colonies</a:t>
            </a:r>
          </a:p>
          <a:p>
            <a:pPr lvl="2"/>
            <a:r>
              <a:rPr lang="en-US" dirty="0"/>
              <a:t>Thayer-Martin (T-M) (selective media containing antibiotics and antifungals)</a:t>
            </a:r>
          </a:p>
          <a:p>
            <a:pPr lvl="3"/>
            <a:r>
              <a:rPr lang="en-US" dirty="0"/>
              <a:t>Typically grows slower on Thayer-Martin compared to other cysteine containing media</a:t>
            </a:r>
          </a:p>
          <a:p>
            <a:pPr lvl="2"/>
            <a:r>
              <a:rPr lang="en-US" dirty="0"/>
              <a:t>Buffered Charcoal Yeast Extract (BCYE)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9</a:t>
            </a:fld>
            <a:endParaRPr lang="en-US"/>
          </a:p>
        </p:txBody>
      </p:sp>
    </p:spTree>
    <p:extLst>
      <p:ext uri="{BB962C8B-B14F-4D97-AF65-F5344CB8AC3E}">
        <p14:creationId xmlns:p14="http://schemas.microsoft.com/office/powerpoint/2010/main" val="297441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 Tularensis is negative, whereas H. influenza will grow well with the satellite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Blood agar – only X is available, V is inside the RBCS therefore you get smaller colonies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Staph aureus streak lysis the RBCS in the agar providing access to the V factor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farther away  - the smaller the colonies get</a:t>
            </a:r>
          </a:p>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12</a:t>
            </a:fld>
            <a:endParaRPr lang="en-US"/>
          </a:p>
        </p:txBody>
      </p:sp>
    </p:spTree>
    <p:extLst>
      <p:ext uri="{BB962C8B-B14F-4D97-AF65-F5344CB8AC3E}">
        <p14:creationId xmlns:p14="http://schemas.microsoft.com/office/powerpoint/2010/main" val="177044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remember Francisella when working up any slow grower</a:t>
            </a:r>
          </a:p>
          <a:p>
            <a:endParaRPr lang="en-US" dirty="0"/>
          </a:p>
          <a:p>
            <a:r>
              <a:rPr lang="en-US" dirty="0" err="1"/>
              <a:t>Haemophillis</a:t>
            </a:r>
            <a:r>
              <a:rPr lang="en-US" dirty="0"/>
              <a:t> is the most common</a:t>
            </a:r>
          </a:p>
        </p:txBody>
      </p:sp>
      <p:sp>
        <p:nvSpPr>
          <p:cNvPr id="4" name="Slide Number Placeholder 3"/>
          <p:cNvSpPr>
            <a:spLocks noGrp="1"/>
          </p:cNvSpPr>
          <p:nvPr>
            <p:ph type="sldNum" sz="quarter" idx="5"/>
          </p:nvPr>
        </p:nvSpPr>
        <p:spPr/>
        <p:txBody>
          <a:bodyPr/>
          <a:lstStyle/>
          <a:p>
            <a:fld id="{288385AC-DE55-4524-B9B4-255B72F6B6E9}" type="slidenum">
              <a:rPr lang="en-US" smtClean="0"/>
              <a:t>17</a:t>
            </a:fld>
            <a:endParaRPr lang="en-US"/>
          </a:p>
        </p:txBody>
      </p:sp>
    </p:spTree>
    <p:extLst>
      <p:ext uri="{BB962C8B-B14F-4D97-AF65-F5344CB8AC3E}">
        <p14:creationId xmlns:p14="http://schemas.microsoft.com/office/powerpoint/2010/main" val="403031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385AC-DE55-4524-B9B4-255B72F6B6E9}" type="slidenum">
              <a:rPr lang="en-US" smtClean="0"/>
              <a:t>18</a:t>
            </a:fld>
            <a:endParaRPr lang="en-US"/>
          </a:p>
        </p:txBody>
      </p:sp>
    </p:spTree>
    <p:extLst>
      <p:ext uri="{BB962C8B-B14F-4D97-AF65-F5344CB8AC3E}">
        <p14:creationId xmlns:p14="http://schemas.microsoft.com/office/powerpoint/2010/main" val="1694509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9117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39264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95812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886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18846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17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70674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22581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67293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32052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44368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7297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ck">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6E152E-7D8E-4E31-81D0-D7F9B1198B54}"/>
              </a:ext>
            </a:extLst>
          </p:cNvPr>
          <p:cNvSpPr>
            <a:spLocks noGrp="1"/>
          </p:cNvSpPr>
          <p:nvPr>
            <p:ph type="pic" sz="quarter" idx="10"/>
          </p:nvPr>
        </p:nvSpPr>
        <p:spPr>
          <a:xfrm>
            <a:off x="0" y="0"/>
            <a:ext cx="12276138" cy="6858000"/>
          </a:xfrm>
        </p:spPr>
        <p:txBody>
          <a:bodyPr/>
          <a:lstStyle/>
          <a:p>
            <a:r>
              <a:rPr lang="en-US"/>
              <a:t>Click icon to add picture</a:t>
            </a:r>
          </a:p>
        </p:txBody>
      </p:sp>
      <p:sp>
        <p:nvSpPr>
          <p:cNvPr id="4" name="Slide Number Placeholder 2">
            <a:extLst>
              <a:ext uri="{FF2B5EF4-FFF2-40B4-BE49-F238E27FC236}">
                <a16:creationId xmlns:a16="http://schemas.microsoft.com/office/drawing/2014/main" id="{5DD72F90-3359-4F1D-BE0F-B42003E7FB35}"/>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1882968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207034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067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28284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8643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8364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1537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01448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61748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4/25/2024</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4462155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64" r:id="rId5"/>
    <p:sldLayoutId id="2147483665" r:id="rId6"/>
    <p:sldLayoutId id="2147483663" r:id="rId7"/>
    <p:sldLayoutId id="2147483666" r:id="rId8"/>
    <p:sldLayoutId id="2147483667" r:id="rId9"/>
    <p:sldLayoutId id="2147483651" r:id="rId10"/>
    <p:sldLayoutId id="2147483652" r:id="rId11"/>
    <p:sldLayoutId id="2147483653" r:id="rId12"/>
    <p:sldLayoutId id="2147483659" r:id="rId13"/>
    <p:sldLayoutId id="2147483660" r:id="rId14"/>
    <p:sldLayoutId id="2147483654" r:id="rId15"/>
    <p:sldLayoutId id="2147483655" r:id="rId16"/>
    <p:sldLayoutId id="2147483662" r:id="rId17"/>
    <p:sldLayoutId id="2147483661" r:id="rId18"/>
    <p:sldLayoutId id="2147483656" r:id="rId19"/>
    <p:sldLayoutId id="2147483668" r:id="rId20"/>
    <p:sldLayoutId id="2147483669" r:id="rId21"/>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creativecommons.org/licenses/by-sa/3.0/" TargetMode="External"/><Relationship Id="rId4" Type="http://schemas.openxmlformats.org/officeDocument/2006/relationships/hyperlink" Target="https://de.wikipedia.org/wiki/Ammenwachstum" TargetMode="Externa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hyperlink" Target="https://www.hhs.nd.gov/Laboratory-services/biothreat"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pixnio.com/science/microscopy-images/plague-yersenia-pestis/yersinia-pestis-direct-fluorescent-antibody-stain-dfa-200x-magnification"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www.freeimageslive.co.uk/free_stock_image/wild-rabbit-close-koog-aan-de-zaan-2009-jpg" TargetMode="External"/><Relationship Id="rId5" Type="http://schemas.openxmlformats.org/officeDocument/2006/relationships/image" Target="../media/image5.jpg"/><Relationship Id="rId4" Type="http://schemas.openxmlformats.org/officeDocument/2006/relationships/hyperlink" Target="https://www.flickr.com/photos/niaid/3728006104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www.cdc.gov/brucellosis/index.html"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470936" y="5496147"/>
            <a:ext cx="7200880" cy="709249"/>
          </a:xfrm>
        </p:spPr>
        <p:txBody>
          <a:bodyPr>
            <a:normAutofit fontScale="90000"/>
          </a:bodyPr>
          <a:lstStyle/>
          <a:p>
            <a:r>
              <a:rPr lang="en-US" dirty="0"/>
              <a:t>Missed or Misidentified Microorganisms:</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a:xfrm>
            <a:off x="470936" y="6205396"/>
            <a:ext cx="6954235" cy="463803"/>
          </a:xfrm>
        </p:spPr>
        <p:txBody>
          <a:bodyPr/>
          <a:lstStyle/>
          <a:p>
            <a:r>
              <a:rPr lang="en-US" dirty="0"/>
              <a:t>Francisella and Brucella Species</a:t>
            </a:r>
          </a:p>
        </p:txBody>
      </p:sp>
      <p:pic>
        <p:nvPicPr>
          <p:cNvPr id="4100" name="Picture 4" descr="State Public Health Laboratory Services | Mass.gov">
            <a:extLst>
              <a:ext uri="{FF2B5EF4-FFF2-40B4-BE49-F238E27FC236}">
                <a16:creationId xmlns:a16="http://schemas.microsoft.com/office/drawing/2014/main" id="{3C7739A4-90FD-A7FE-036A-423041AA3CCB}"/>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0766" b="107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0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C5953-0276-61DA-28CA-FDF18395BA09}"/>
              </a:ext>
            </a:extLst>
          </p:cNvPr>
          <p:cNvSpPr>
            <a:spLocks noGrp="1"/>
          </p:cNvSpPr>
          <p:nvPr>
            <p:ph idx="1"/>
          </p:nvPr>
        </p:nvSpPr>
        <p:spPr>
          <a:xfrm>
            <a:off x="7202340" y="1877313"/>
            <a:ext cx="4275993" cy="3765551"/>
          </a:xfrm>
        </p:spPr>
        <p:txBody>
          <a:bodyPr/>
          <a:lstStyle/>
          <a:p>
            <a:pPr lvl="1">
              <a:spcBef>
                <a:spcPts val="1000"/>
              </a:spcBef>
              <a:spcAft>
                <a:spcPts val="0"/>
              </a:spcAft>
            </a:pPr>
            <a:r>
              <a:rPr lang="en-US" dirty="0">
                <a:solidFill>
                  <a:schemeClr val="tx1"/>
                </a:solidFill>
              </a:rPr>
              <a:t>Very tiny gram-negative coccobacilli</a:t>
            </a:r>
          </a:p>
          <a:p>
            <a:pPr lvl="2">
              <a:spcBef>
                <a:spcPts val="1000"/>
              </a:spcBef>
              <a:spcAft>
                <a:spcPts val="0"/>
              </a:spcAft>
            </a:pPr>
            <a:r>
              <a:rPr lang="en-US" dirty="0">
                <a:solidFill>
                  <a:schemeClr val="tx1"/>
                </a:solidFill>
              </a:rPr>
              <a:t>Poor counterstaining with safranin</a:t>
            </a:r>
          </a:p>
          <a:p>
            <a:pPr marL="0" indent="0">
              <a:buNone/>
            </a:pPr>
            <a:endParaRPr lang="en-US" dirty="0"/>
          </a:p>
        </p:txBody>
      </p:sp>
      <p:sp>
        <p:nvSpPr>
          <p:cNvPr id="3" name="Title 2">
            <a:extLst>
              <a:ext uri="{FF2B5EF4-FFF2-40B4-BE49-F238E27FC236}">
                <a16:creationId xmlns:a16="http://schemas.microsoft.com/office/drawing/2014/main" id="{597C6C39-EAF0-9524-7824-B788D563CEBE}"/>
              </a:ext>
            </a:extLst>
          </p:cNvPr>
          <p:cNvSpPr>
            <a:spLocks noGrp="1"/>
          </p:cNvSpPr>
          <p:nvPr>
            <p:ph type="title"/>
          </p:nvPr>
        </p:nvSpPr>
        <p:spPr/>
        <p:txBody>
          <a:bodyPr>
            <a:normAutofit fontScale="90000"/>
          </a:bodyPr>
          <a:lstStyle/>
          <a:p>
            <a:r>
              <a:rPr lang="en-US" dirty="0"/>
              <a:t>Gram Stain</a:t>
            </a:r>
          </a:p>
        </p:txBody>
      </p:sp>
      <p:pic>
        <p:nvPicPr>
          <p:cNvPr id="4" name="Picture 3" descr="A picture containing rug&#10;&#10;Description automatically generated">
            <a:extLst>
              <a:ext uri="{FF2B5EF4-FFF2-40B4-BE49-F238E27FC236}">
                <a16:creationId xmlns:a16="http://schemas.microsoft.com/office/drawing/2014/main" id="{EB571ED0-B01C-54E9-C325-7C5B0B3DE728}"/>
              </a:ext>
            </a:extLst>
          </p:cNvPr>
          <p:cNvPicPr>
            <a:picLocks noChangeAspect="1"/>
          </p:cNvPicPr>
          <p:nvPr/>
        </p:nvPicPr>
        <p:blipFill>
          <a:blip r:embed="rId2"/>
          <a:stretch>
            <a:fillRect/>
          </a:stretch>
        </p:blipFill>
        <p:spPr>
          <a:xfrm>
            <a:off x="713667" y="1645293"/>
            <a:ext cx="6134594" cy="5082266"/>
          </a:xfrm>
          <a:prstGeom prst="rect">
            <a:avLst/>
          </a:prstGeom>
        </p:spPr>
      </p:pic>
    </p:spTree>
    <p:extLst>
      <p:ext uri="{BB962C8B-B14F-4D97-AF65-F5344CB8AC3E}">
        <p14:creationId xmlns:p14="http://schemas.microsoft.com/office/powerpoint/2010/main" val="373092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97A92-13DD-FBB1-2ECC-862AC000787E}"/>
              </a:ext>
            </a:extLst>
          </p:cNvPr>
          <p:cNvSpPr>
            <a:spLocks noGrp="1"/>
          </p:cNvSpPr>
          <p:nvPr>
            <p:ph idx="1"/>
          </p:nvPr>
        </p:nvSpPr>
        <p:spPr>
          <a:xfrm>
            <a:off x="451720" y="2051049"/>
            <a:ext cx="5939141" cy="3765551"/>
          </a:xfrm>
        </p:spPr>
        <p:txBody>
          <a:bodyPr/>
          <a:lstStyle/>
          <a:p>
            <a:r>
              <a:rPr lang="en-US" dirty="0"/>
              <a:t>Oxidase = Negative</a:t>
            </a:r>
          </a:p>
          <a:p>
            <a:r>
              <a:rPr lang="en-US" dirty="0"/>
              <a:t>Catalase = Weakly Positive</a:t>
            </a:r>
          </a:p>
          <a:p>
            <a:r>
              <a:rPr lang="en-US" dirty="0"/>
              <a:t>Urease = Negative</a:t>
            </a:r>
          </a:p>
          <a:p>
            <a:r>
              <a:rPr lang="en-US" dirty="0"/>
              <a:t>Beta Lactamase = Positive within 5 minutes</a:t>
            </a:r>
          </a:p>
          <a:p>
            <a:r>
              <a:rPr lang="en-US" dirty="0"/>
              <a:t>Satellite Growth=Negative</a:t>
            </a:r>
          </a:p>
          <a:p>
            <a:r>
              <a:rPr lang="en-US" dirty="0"/>
              <a:t>*Indole=Negative</a:t>
            </a:r>
          </a:p>
          <a:p>
            <a:pPr marL="0" indent="0">
              <a:buNone/>
            </a:pPr>
            <a:endParaRPr lang="en-US" dirty="0"/>
          </a:p>
        </p:txBody>
      </p:sp>
      <p:sp>
        <p:nvSpPr>
          <p:cNvPr id="3" name="Title 2">
            <a:extLst>
              <a:ext uri="{FF2B5EF4-FFF2-40B4-BE49-F238E27FC236}">
                <a16:creationId xmlns:a16="http://schemas.microsoft.com/office/drawing/2014/main" id="{C9333D06-D823-408E-3810-11D5158686EB}"/>
              </a:ext>
            </a:extLst>
          </p:cNvPr>
          <p:cNvSpPr>
            <a:spLocks noGrp="1"/>
          </p:cNvSpPr>
          <p:nvPr>
            <p:ph type="title"/>
          </p:nvPr>
        </p:nvSpPr>
        <p:spPr/>
        <p:txBody>
          <a:bodyPr>
            <a:normAutofit fontScale="90000"/>
          </a:bodyPr>
          <a:lstStyle/>
          <a:p>
            <a:r>
              <a:rPr lang="en-US" dirty="0"/>
              <a:t>Biochemicals</a:t>
            </a:r>
          </a:p>
        </p:txBody>
      </p:sp>
      <p:pic>
        <p:nvPicPr>
          <p:cNvPr id="2050" name="Picture 2" descr="Beta-lactamase-like Protein 2 Molecule Photograph by Laguna Design ...">
            <a:extLst>
              <a:ext uri="{FF2B5EF4-FFF2-40B4-BE49-F238E27FC236}">
                <a16:creationId xmlns:a16="http://schemas.microsoft.com/office/drawing/2014/main" id="{C7FDD5F6-C52F-967E-A233-1B1082FD5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826" y="1980785"/>
            <a:ext cx="3906078" cy="390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5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p:txBody>
          <a:bodyPr/>
          <a:lstStyle/>
          <a:p>
            <a:r>
              <a:rPr lang="en-US" b="1">
                <a:solidFill>
                  <a:schemeClr val="accent2"/>
                </a:solidFill>
              </a:rPr>
              <a:t>Satellite Test</a:t>
            </a:r>
            <a:endParaRPr lang="en-US" b="1" dirty="0"/>
          </a:p>
        </p:txBody>
      </p:sp>
      <p:sp>
        <p:nvSpPr>
          <p:cNvPr id="5" name="Content Placeholder 4">
            <a:extLst>
              <a:ext uri="{FF2B5EF4-FFF2-40B4-BE49-F238E27FC236}">
                <a16:creationId xmlns:a16="http://schemas.microsoft.com/office/drawing/2014/main" id="{930D790E-C965-498A-ACF8-D6B54175344D}"/>
              </a:ext>
            </a:extLst>
          </p:cNvPr>
          <p:cNvSpPr>
            <a:spLocks noGrp="1"/>
          </p:cNvSpPr>
          <p:nvPr>
            <p:ph idx="10"/>
          </p:nvPr>
        </p:nvSpPr>
        <p:spPr>
          <a:xfrm>
            <a:off x="533483" y="2128402"/>
            <a:ext cx="3471589" cy="3516660"/>
          </a:xfrm>
        </p:spPr>
        <p:txBody>
          <a:bodyPr>
            <a:normAutofit/>
          </a:bodyPr>
          <a:lstStyle/>
          <a:p>
            <a:pPr>
              <a:spcBef>
                <a:spcPts val="1000"/>
              </a:spcBef>
              <a:spcAft>
                <a:spcPts val="0"/>
              </a:spcAft>
            </a:pPr>
            <a:r>
              <a:rPr lang="en-US" dirty="0"/>
              <a:t>Staph aureus is inhibitory to </a:t>
            </a:r>
            <a:r>
              <a:rPr lang="en-US" i="1" dirty="0"/>
              <a:t>F. tularensis </a:t>
            </a:r>
            <a:r>
              <a:rPr lang="en-US" dirty="0"/>
              <a:t>whereas</a:t>
            </a:r>
          </a:p>
          <a:p>
            <a:pPr>
              <a:spcBef>
                <a:spcPts val="1000"/>
              </a:spcBef>
              <a:spcAft>
                <a:spcPts val="0"/>
              </a:spcAft>
            </a:pPr>
            <a:r>
              <a:rPr lang="en-US" i="1" dirty="0"/>
              <a:t>H. influenza </a:t>
            </a:r>
            <a:r>
              <a:rPr lang="en-US" dirty="0"/>
              <a:t>will grow well with the satellite test</a:t>
            </a:r>
          </a:p>
          <a:p>
            <a:pPr marL="914400" lvl="2" indent="0">
              <a:lnSpc>
                <a:spcPct val="150000"/>
              </a:lnSpc>
              <a:spcBef>
                <a:spcPts val="300"/>
              </a:spcBef>
              <a:spcAft>
                <a:spcPts val="300"/>
              </a:spcAft>
              <a:buNone/>
            </a:pPr>
            <a:endParaRPr lang="en-US" dirty="0"/>
          </a:p>
        </p:txBody>
      </p:sp>
      <p:pic>
        <p:nvPicPr>
          <p:cNvPr id="6" name="Picture 5" descr="A picture containing red, white, curtain&#10;&#10;Description automatically generated">
            <a:extLst>
              <a:ext uri="{FF2B5EF4-FFF2-40B4-BE49-F238E27FC236}">
                <a16:creationId xmlns:a16="http://schemas.microsoft.com/office/drawing/2014/main" id="{2DE3DF83-D4AF-B0F5-1C8C-A4FA9D7832B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015" r="14022" b="-1"/>
          <a:stretch/>
        </p:blipFill>
        <p:spPr>
          <a:xfrm>
            <a:off x="7915573" y="455563"/>
            <a:ext cx="3889248" cy="3528038"/>
          </a:xfrm>
          <a:prstGeom prst="rect">
            <a:avLst/>
          </a:prstGeom>
          <a:noFill/>
        </p:spPr>
      </p:pic>
      <p:sp>
        <p:nvSpPr>
          <p:cNvPr id="7" name="TextBox 6">
            <a:extLst>
              <a:ext uri="{FF2B5EF4-FFF2-40B4-BE49-F238E27FC236}">
                <a16:creationId xmlns:a16="http://schemas.microsoft.com/office/drawing/2014/main" id="{DF977445-73BE-AF8B-C921-50AD71708DB5}"/>
              </a:ext>
            </a:extLst>
          </p:cNvPr>
          <p:cNvSpPr txBox="1"/>
          <p:nvPr/>
        </p:nvSpPr>
        <p:spPr>
          <a:xfrm>
            <a:off x="9514268" y="6657945"/>
            <a:ext cx="26805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de.wikipedia.org/wiki/Ammenwachstu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074" name="Picture 2" descr="Chapter 18: Haemophilus and Other Fastidious Gram Negative Bacilli ...">
            <a:extLst>
              <a:ext uri="{FF2B5EF4-FFF2-40B4-BE49-F238E27FC236}">
                <a16:creationId xmlns:a16="http://schemas.microsoft.com/office/drawing/2014/main" id="{FA3B9302-067B-29C3-B9C0-56989FD986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428" y="3205599"/>
            <a:ext cx="448627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75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746750-5531-7ACF-F29E-61D3D3162DCF}"/>
              </a:ext>
            </a:extLst>
          </p:cNvPr>
          <p:cNvSpPr>
            <a:spLocks noGrp="1"/>
          </p:cNvSpPr>
          <p:nvPr>
            <p:ph type="title"/>
          </p:nvPr>
        </p:nvSpPr>
        <p:spPr/>
        <p:txBody>
          <a:bodyPr>
            <a:normAutofit fontScale="90000"/>
          </a:bodyPr>
          <a:lstStyle/>
          <a:p>
            <a:r>
              <a:rPr lang="en-US" dirty="0"/>
              <a:t>Automation</a:t>
            </a:r>
          </a:p>
        </p:txBody>
      </p:sp>
      <p:graphicFrame>
        <p:nvGraphicFramePr>
          <p:cNvPr id="4" name="Text Placeholder 2">
            <a:extLst>
              <a:ext uri="{FF2B5EF4-FFF2-40B4-BE49-F238E27FC236}">
                <a16:creationId xmlns:a16="http://schemas.microsoft.com/office/drawing/2014/main" id="{40D9B909-04EF-A6B3-ED7B-7155D7904F2E}"/>
              </a:ext>
            </a:extLst>
          </p:cNvPr>
          <p:cNvGraphicFramePr>
            <a:graphicFrameLocks noGrp="1"/>
          </p:cNvGraphicFramePr>
          <p:nvPr>
            <p:ph idx="1"/>
            <p:extLst>
              <p:ext uri="{D42A27DB-BD31-4B8C-83A1-F6EECF244321}">
                <p14:modId xmlns:p14="http://schemas.microsoft.com/office/powerpoint/2010/main" val="1251077879"/>
              </p:ext>
            </p:extLst>
          </p:nvPr>
        </p:nvGraphicFramePr>
        <p:xfrm>
          <a:off x="452438" y="2051050"/>
          <a:ext cx="11287125" cy="3765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0499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6810703" y="651280"/>
            <a:ext cx="5034456" cy="1477122"/>
          </a:xfrm>
        </p:spPr>
        <p:txBody>
          <a:bodyPr>
            <a:normAutofit/>
          </a:bodyPr>
          <a:lstStyle/>
          <a:p>
            <a:r>
              <a:rPr lang="en-US" b="1" dirty="0">
                <a:solidFill>
                  <a:schemeClr val="accent2"/>
                </a:solidFill>
              </a:rPr>
              <a:t>Sentinel Lab Flow Chart</a:t>
            </a: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6810703" y="2971269"/>
            <a:ext cx="4803833" cy="3516660"/>
          </a:xfrm>
        </p:spPr>
        <p:txBody>
          <a:bodyPr>
            <a:normAutofit/>
          </a:bodyPr>
          <a:lstStyle/>
          <a:p>
            <a:pPr marL="0" indent="0">
              <a:lnSpc>
                <a:spcPct val="150000"/>
              </a:lnSpc>
              <a:spcBef>
                <a:spcPts val="300"/>
              </a:spcBef>
              <a:spcAft>
                <a:spcPts val="300"/>
              </a:spcAft>
              <a:buNone/>
            </a:pPr>
            <a:r>
              <a:rPr lang="en-US" dirty="0">
                <a:hlinkClick r:id="rId2"/>
              </a:rPr>
              <a:t>https://www.hhs.nd.gov/Laboratory-services/biothreat</a:t>
            </a:r>
            <a:endParaRPr lang="en-US" dirty="0"/>
          </a:p>
          <a:p>
            <a:endParaRPr lang="en-US" dirty="0"/>
          </a:p>
        </p:txBody>
      </p:sp>
      <p:pic>
        <p:nvPicPr>
          <p:cNvPr id="2" name="Picture 1">
            <a:extLst>
              <a:ext uri="{FF2B5EF4-FFF2-40B4-BE49-F238E27FC236}">
                <a16:creationId xmlns:a16="http://schemas.microsoft.com/office/drawing/2014/main" id="{DC00DDA6-8FE6-6B2E-0A66-E424FFC828E6}"/>
              </a:ext>
            </a:extLst>
          </p:cNvPr>
          <p:cNvPicPr>
            <a:picLocks noChangeAspect="1"/>
          </p:cNvPicPr>
          <p:nvPr/>
        </p:nvPicPr>
        <p:blipFill>
          <a:blip r:embed="rId3"/>
          <a:stretch>
            <a:fillRect/>
          </a:stretch>
        </p:blipFill>
        <p:spPr>
          <a:xfrm>
            <a:off x="895927" y="127717"/>
            <a:ext cx="5034456" cy="6602566"/>
          </a:xfrm>
          <a:prstGeom prst="rect">
            <a:avLst/>
          </a:prstGeom>
          <a:effectLst/>
        </p:spPr>
      </p:pic>
    </p:spTree>
    <p:extLst>
      <p:ext uri="{BB962C8B-B14F-4D97-AF65-F5344CB8AC3E}">
        <p14:creationId xmlns:p14="http://schemas.microsoft.com/office/powerpoint/2010/main" val="3277428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a:xfrm>
            <a:off x="387179" y="494290"/>
            <a:ext cx="4921420" cy="1477122"/>
          </a:xfrm>
        </p:spPr>
        <p:txBody>
          <a:bodyPr>
            <a:normAutofit/>
          </a:bodyPr>
          <a:lstStyle/>
          <a:p>
            <a:r>
              <a:rPr lang="en-US" b="1">
                <a:solidFill>
                  <a:schemeClr val="accent2"/>
                </a:solidFill>
              </a:rPr>
              <a:t>LRN Reference Lab Tests</a:t>
            </a:r>
            <a:endParaRPr lang="en-US" b="1" dirty="0"/>
          </a:p>
        </p:txBody>
      </p:sp>
      <p:sp>
        <p:nvSpPr>
          <p:cNvPr id="3" name="Picture Placeholder 2">
            <a:extLst>
              <a:ext uri="{FF2B5EF4-FFF2-40B4-BE49-F238E27FC236}">
                <a16:creationId xmlns:a16="http://schemas.microsoft.com/office/drawing/2014/main" id="{D4536719-D456-48F9-8D48-789F526B763C}"/>
              </a:ext>
            </a:extLst>
          </p:cNvPr>
          <p:cNvSpPr>
            <a:spLocks noGrp="1"/>
          </p:cNvSpPr>
          <p:nvPr>
            <p:ph type="pic" sz="quarter" idx="12"/>
          </p:nvPr>
        </p:nvSpPr>
        <p:spPr>
          <a:xfrm>
            <a:off x="5308599" y="0"/>
            <a:ext cx="4108670" cy="6858000"/>
          </a:xfrm>
        </p:spPr>
      </p:sp>
      <p:sp>
        <p:nvSpPr>
          <p:cNvPr id="7" name="Content Placeholder 6">
            <a:extLst>
              <a:ext uri="{FF2B5EF4-FFF2-40B4-BE49-F238E27FC236}">
                <a16:creationId xmlns:a16="http://schemas.microsoft.com/office/drawing/2014/main" id="{98806F4F-72E1-B073-B584-9EF9A988F688}"/>
              </a:ext>
            </a:extLst>
          </p:cNvPr>
          <p:cNvSpPr>
            <a:spLocks noGrp="1"/>
          </p:cNvSpPr>
          <p:nvPr>
            <p:ph idx="10"/>
          </p:nvPr>
        </p:nvSpPr>
        <p:spPr>
          <a:xfrm>
            <a:off x="387179" y="2315969"/>
            <a:ext cx="4921420" cy="3516660"/>
          </a:xfrm>
        </p:spPr>
        <p:txBody>
          <a:bodyPr/>
          <a:lstStyle/>
          <a:p>
            <a:r>
              <a:rPr lang="en-US" dirty="0"/>
              <a:t>Growth on CHAB (Cystine Heart Agar)</a:t>
            </a:r>
          </a:p>
          <a:p>
            <a:r>
              <a:rPr lang="en-US" dirty="0"/>
              <a:t>Gram Stain</a:t>
            </a:r>
          </a:p>
          <a:p>
            <a:r>
              <a:rPr lang="en-US" dirty="0"/>
              <a:t>PCR Testing</a:t>
            </a:r>
          </a:p>
          <a:p>
            <a:r>
              <a:rPr lang="en-US" dirty="0"/>
              <a:t>Direct Fluorescent Antibody (DFA) (Confirmatory)</a:t>
            </a:r>
          </a:p>
          <a:p>
            <a:endParaRPr lang="en-US" dirty="0"/>
          </a:p>
        </p:txBody>
      </p:sp>
      <p:pic>
        <p:nvPicPr>
          <p:cNvPr id="10" name="Picture Placeholder 9" descr="A picture containing green, object, clock, face&#10;&#10;Description automatically generated">
            <a:extLst>
              <a:ext uri="{FF2B5EF4-FFF2-40B4-BE49-F238E27FC236}">
                <a16:creationId xmlns:a16="http://schemas.microsoft.com/office/drawing/2014/main" id="{82F413E0-8C8A-07D6-FEE1-51DBF499A609}"/>
              </a:ext>
            </a:extLst>
          </p:cNvPr>
          <p:cNvPicPr>
            <a:picLocks noGrp="1" noChangeAspect="1"/>
          </p:cNvPicPr>
          <p:nvPr>
            <p:ph type="pic" sz="quarter" idx="11"/>
          </p:nvPr>
        </p:nvPicPr>
        <p:blipFill rotWithShape="1">
          <a:blip r:embed="rId2">
            <a:extLst>
              <a:ext uri="{837473B0-CC2E-450A-ABE3-18F120FF3D39}">
                <a1611:picAttrSrcUrl xmlns:a1611="http://schemas.microsoft.com/office/drawing/2016/11/main" r:id="rId3"/>
              </a:ext>
            </a:extLst>
          </a:blip>
          <a:srcRect l="5556" r="5556"/>
          <a:stretch/>
        </p:blipFill>
        <p:spPr>
          <a:xfrm>
            <a:off x="6096000" y="0"/>
            <a:ext cx="6096000" cy="6858000"/>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52504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47F5F2-0F72-19A1-E871-D6A4E0BE82E8}"/>
              </a:ext>
            </a:extLst>
          </p:cNvPr>
          <p:cNvSpPr>
            <a:spLocks noGrp="1"/>
          </p:cNvSpPr>
          <p:nvPr>
            <p:ph idx="1"/>
          </p:nvPr>
        </p:nvSpPr>
        <p:spPr/>
        <p:txBody>
          <a:bodyPr>
            <a:normAutofit/>
          </a:bodyPr>
          <a:lstStyle/>
          <a:p>
            <a:r>
              <a:rPr lang="en-US" dirty="0"/>
              <a:t>Autoclave or incinerate</a:t>
            </a:r>
          </a:p>
          <a:p>
            <a:r>
              <a:rPr lang="en-US" dirty="0"/>
              <a:t>Generally, all plates, tubes and clinical material that contain the organism should be autoclaved or incinerated on-site</a:t>
            </a:r>
          </a:p>
          <a:p>
            <a:r>
              <a:rPr lang="en-US" dirty="0"/>
              <a:t>If no autoclave is available, contaminated items should be soaked in fresh 10% bleach or 10% formalin for 24 hours. </a:t>
            </a:r>
          </a:p>
          <a:p>
            <a:pPr marL="0" indent="0">
              <a:buNone/>
            </a:pPr>
            <a:endParaRPr lang="en-US" dirty="0"/>
          </a:p>
          <a:p>
            <a:pPr marL="0" indent="0">
              <a:buNone/>
            </a:pPr>
            <a:endParaRPr lang="en-US" dirty="0"/>
          </a:p>
        </p:txBody>
      </p:sp>
      <p:sp>
        <p:nvSpPr>
          <p:cNvPr id="6" name="Title 5">
            <a:extLst>
              <a:ext uri="{FF2B5EF4-FFF2-40B4-BE49-F238E27FC236}">
                <a16:creationId xmlns:a16="http://schemas.microsoft.com/office/drawing/2014/main" id="{3F4EB64A-8E6C-F286-48E2-F31719E5E032}"/>
              </a:ext>
            </a:extLst>
          </p:cNvPr>
          <p:cNvSpPr>
            <a:spLocks noGrp="1"/>
          </p:cNvSpPr>
          <p:nvPr>
            <p:ph type="title"/>
          </p:nvPr>
        </p:nvSpPr>
        <p:spPr/>
        <p:txBody>
          <a:bodyPr>
            <a:normAutofit fontScale="90000"/>
          </a:bodyPr>
          <a:lstStyle/>
          <a:p>
            <a:r>
              <a:rPr lang="en-US" dirty="0"/>
              <a:t>Decontamination</a:t>
            </a:r>
          </a:p>
        </p:txBody>
      </p:sp>
    </p:spTree>
    <p:extLst>
      <p:ext uri="{BB962C8B-B14F-4D97-AF65-F5344CB8AC3E}">
        <p14:creationId xmlns:p14="http://schemas.microsoft.com/office/powerpoint/2010/main" val="144907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FE41B-8204-4C83-ABE8-F540CA4682B3}"/>
              </a:ext>
            </a:extLst>
          </p:cNvPr>
          <p:cNvSpPr>
            <a:spLocks noGrp="1"/>
          </p:cNvSpPr>
          <p:nvPr>
            <p:ph type="title"/>
          </p:nvPr>
        </p:nvSpPr>
        <p:spPr/>
        <p:txBody>
          <a:bodyPr>
            <a:normAutofit fontScale="90000"/>
          </a:bodyPr>
          <a:lstStyle/>
          <a:p>
            <a:r>
              <a:rPr lang="en-US" dirty="0"/>
              <a:t>Ways to Prevent Misidentification</a:t>
            </a:r>
          </a:p>
        </p:txBody>
      </p:sp>
      <p:pic>
        <p:nvPicPr>
          <p:cNvPr id="4" name="Picture 3" descr="A screenshot of a cell phone&#10;&#10;Description automatically generated">
            <a:extLst>
              <a:ext uri="{FF2B5EF4-FFF2-40B4-BE49-F238E27FC236}">
                <a16:creationId xmlns:a16="http://schemas.microsoft.com/office/drawing/2014/main" id="{0AE3E457-C771-856C-EE02-47AD21E5F3DB}"/>
              </a:ext>
            </a:extLst>
          </p:cNvPr>
          <p:cNvPicPr>
            <a:picLocks noChangeAspect="1"/>
          </p:cNvPicPr>
          <p:nvPr/>
        </p:nvPicPr>
        <p:blipFill>
          <a:blip r:embed="rId3"/>
          <a:stretch>
            <a:fillRect/>
          </a:stretch>
        </p:blipFill>
        <p:spPr>
          <a:xfrm>
            <a:off x="1091026" y="1772132"/>
            <a:ext cx="9523966" cy="4785791"/>
          </a:xfrm>
          <a:prstGeom prst="rect">
            <a:avLst/>
          </a:prstGeom>
          <a:effectLst/>
        </p:spPr>
      </p:pic>
    </p:spTree>
    <p:extLst>
      <p:ext uri="{BB962C8B-B14F-4D97-AF65-F5344CB8AC3E}">
        <p14:creationId xmlns:p14="http://schemas.microsoft.com/office/powerpoint/2010/main" val="2467218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470936" y="5496147"/>
            <a:ext cx="7200880" cy="709249"/>
          </a:xfrm>
        </p:spPr>
        <p:txBody>
          <a:bodyPr>
            <a:normAutofit/>
          </a:bodyPr>
          <a:lstStyle/>
          <a:p>
            <a:r>
              <a:rPr lang="en-US" dirty="0"/>
              <a:t>Brucella</a:t>
            </a:r>
          </a:p>
        </p:txBody>
      </p:sp>
      <p:pic>
        <p:nvPicPr>
          <p:cNvPr id="5" name="Picture Placeholder 8" descr="A close up of a flower&#10;&#10;Description automatically generated">
            <a:extLst>
              <a:ext uri="{FF2B5EF4-FFF2-40B4-BE49-F238E27FC236}">
                <a16:creationId xmlns:a16="http://schemas.microsoft.com/office/drawing/2014/main" id="{65EE2483-BABF-63E5-2495-4DF1EAB0AFA6}"/>
              </a:ext>
            </a:extLst>
          </p:cNvPr>
          <p:cNvPicPr>
            <a:picLocks noGrp="1" noChangeAspect="1"/>
          </p:cNvPicPr>
          <p:nvPr>
            <p:ph type="pic" sz="quarter" idx="10"/>
          </p:nvPr>
        </p:nvPicPr>
        <p:blipFill>
          <a:blip r:embed="rId3"/>
          <a:srcRect t="19106" b="19106"/>
          <a:stretch>
            <a:fillRect/>
          </a:stretch>
        </p:blipFill>
        <p:spPr>
          <a:xfrm>
            <a:off x="0" y="0"/>
            <a:ext cx="12192000" cy="5005388"/>
          </a:xfrm>
        </p:spPr>
      </p:pic>
    </p:spTree>
    <p:extLst>
      <p:ext uri="{BB962C8B-B14F-4D97-AF65-F5344CB8AC3E}">
        <p14:creationId xmlns:p14="http://schemas.microsoft.com/office/powerpoint/2010/main" val="66946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204E75-061D-5DA2-CC3B-08DE3A23117D}"/>
              </a:ext>
            </a:extLst>
          </p:cNvPr>
          <p:cNvSpPr>
            <a:spLocks noGrp="1"/>
          </p:cNvSpPr>
          <p:nvPr>
            <p:ph idx="1"/>
          </p:nvPr>
        </p:nvSpPr>
        <p:spPr>
          <a:xfrm>
            <a:off x="451720" y="2051049"/>
            <a:ext cx="5114193" cy="3765551"/>
          </a:xfrm>
        </p:spPr>
        <p:txBody>
          <a:bodyPr>
            <a:normAutofit fontScale="70000" lnSpcReduction="20000"/>
          </a:bodyPr>
          <a:lstStyle/>
          <a:p>
            <a:pPr marL="285750" indent="-285750">
              <a:buFont typeface="Arial" panose="020B0604020202020204" pitchFamily="34" charset="0"/>
              <a:buChar char="•"/>
            </a:pPr>
            <a:r>
              <a:rPr lang="en-US" dirty="0"/>
              <a:t>David Bruce isolated the organism from four fatal cases in 1887 and named it Micrococcus </a:t>
            </a:r>
            <a:r>
              <a:rPr lang="en-US" dirty="0" err="1"/>
              <a:t>melitensis</a:t>
            </a:r>
            <a:r>
              <a:rPr lang="en-US" dirty="0"/>
              <a:t>. </a:t>
            </a:r>
          </a:p>
          <a:p>
            <a:pPr marL="285750" indent="-285750">
              <a:buFont typeface="Arial" panose="020B0604020202020204" pitchFamily="34" charset="0"/>
              <a:buChar char="•"/>
            </a:pPr>
            <a:r>
              <a:rPr lang="en-US" dirty="0"/>
              <a:t>A Greek physician working with Bruce demonstrated in 1905 that the Maltese goat</a:t>
            </a:r>
          </a:p>
          <a:p>
            <a:pPr marL="742950" lvl="1" indent="-285750"/>
            <a:r>
              <a:rPr lang="en-US" dirty="0"/>
              <a:t>often with no clinical signs of illness </a:t>
            </a:r>
          </a:p>
          <a:p>
            <a:pPr marL="742950" lvl="1" indent="-285750"/>
            <a:r>
              <a:rPr lang="en-US" dirty="0"/>
              <a:t>carried the organism and served as the source of infection through consumption of unpasteurized milk by military personnel. </a:t>
            </a:r>
          </a:p>
          <a:p>
            <a:pPr marL="285750" indent="-285750">
              <a:buFont typeface="Arial" panose="020B0604020202020204" pitchFamily="34" charset="0"/>
              <a:buChar char="•"/>
            </a:pPr>
            <a:r>
              <a:rPr lang="en-US" dirty="0"/>
              <a:t>Goat’s milk was banned</a:t>
            </a:r>
          </a:p>
          <a:p>
            <a:endParaRPr lang="en-US" dirty="0"/>
          </a:p>
        </p:txBody>
      </p:sp>
      <p:sp>
        <p:nvSpPr>
          <p:cNvPr id="3" name="Title 2">
            <a:extLst>
              <a:ext uri="{FF2B5EF4-FFF2-40B4-BE49-F238E27FC236}">
                <a16:creationId xmlns:a16="http://schemas.microsoft.com/office/drawing/2014/main" id="{E04EB283-1988-5966-2E26-468D4BAEB9B0}"/>
              </a:ext>
            </a:extLst>
          </p:cNvPr>
          <p:cNvSpPr>
            <a:spLocks noGrp="1"/>
          </p:cNvSpPr>
          <p:nvPr>
            <p:ph type="title"/>
          </p:nvPr>
        </p:nvSpPr>
        <p:spPr/>
        <p:txBody>
          <a:bodyPr>
            <a:normAutofit fontScale="90000"/>
          </a:bodyPr>
          <a:lstStyle/>
          <a:p>
            <a:r>
              <a:rPr lang="en-US" dirty="0"/>
              <a:t>History</a:t>
            </a:r>
          </a:p>
        </p:txBody>
      </p:sp>
      <p:pic>
        <p:nvPicPr>
          <p:cNvPr id="4" name="Picture 3">
            <a:extLst>
              <a:ext uri="{FF2B5EF4-FFF2-40B4-BE49-F238E27FC236}">
                <a16:creationId xmlns:a16="http://schemas.microsoft.com/office/drawing/2014/main" id="{429B7198-2B66-7FB8-1A0A-B3CA114F7138}"/>
              </a:ext>
            </a:extLst>
          </p:cNvPr>
          <p:cNvPicPr>
            <a:picLocks noChangeAspect="1"/>
          </p:cNvPicPr>
          <p:nvPr/>
        </p:nvPicPr>
        <p:blipFill>
          <a:blip r:embed="rId3"/>
          <a:stretch>
            <a:fillRect/>
          </a:stretch>
        </p:blipFill>
        <p:spPr>
          <a:xfrm>
            <a:off x="9474612" y="221996"/>
            <a:ext cx="2265668" cy="4108410"/>
          </a:xfrm>
          <a:prstGeom prst="rect">
            <a:avLst/>
          </a:prstGeom>
        </p:spPr>
      </p:pic>
      <p:pic>
        <p:nvPicPr>
          <p:cNvPr id="5" name="Picture 4">
            <a:extLst>
              <a:ext uri="{FF2B5EF4-FFF2-40B4-BE49-F238E27FC236}">
                <a16:creationId xmlns:a16="http://schemas.microsoft.com/office/drawing/2014/main" id="{8EF4F22C-1990-E54B-D76D-1534F7BCE472}"/>
              </a:ext>
            </a:extLst>
          </p:cNvPr>
          <p:cNvPicPr>
            <a:picLocks noChangeAspect="1"/>
          </p:cNvPicPr>
          <p:nvPr/>
        </p:nvPicPr>
        <p:blipFill>
          <a:blip r:embed="rId4"/>
          <a:stretch>
            <a:fillRect/>
          </a:stretch>
        </p:blipFill>
        <p:spPr>
          <a:xfrm>
            <a:off x="6005271" y="2414056"/>
            <a:ext cx="3029983" cy="3925206"/>
          </a:xfrm>
          <a:prstGeom prst="rect">
            <a:avLst/>
          </a:prstGeom>
        </p:spPr>
      </p:pic>
    </p:spTree>
    <p:extLst>
      <p:ext uri="{BB962C8B-B14F-4D97-AF65-F5344CB8AC3E}">
        <p14:creationId xmlns:p14="http://schemas.microsoft.com/office/powerpoint/2010/main" val="16274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6838A2F-038B-1169-F094-D319EA155D9D}"/>
              </a:ext>
            </a:extLst>
          </p:cNvPr>
          <p:cNvSpPr>
            <a:spLocks noGrp="1"/>
          </p:cNvSpPr>
          <p:nvPr>
            <p:ph idx="1"/>
          </p:nvPr>
        </p:nvSpPr>
        <p:spPr/>
        <p:txBody>
          <a:bodyPr>
            <a:normAutofit fontScale="92500"/>
          </a:bodyPr>
          <a:lstStyle/>
          <a:p>
            <a:r>
              <a:rPr lang="en-US" b="0" i="0" dirty="0">
                <a:solidFill>
                  <a:srgbClr val="0E1A30"/>
                </a:solidFill>
                <a:effectLst/>
                <a:latin typeface="Open Sans" panose="020B0606030504020204" pitchFamily="34" charset="0"/>
              </a:rPr>
              <a:t>Upon completion of this session, the participant will be able to:</a:t>
            </a:r>
          </a:p>
          <a:p>
            <a:pPr lvl="1"/>
            <a:r>
              <a:rPr lang="en-US" b="0" i="0" dirty="0">
                <a:solidFill>
                  <a:srgbClr val="0E1A30"/>
                </a:solidFill>
                <a:effectLst/>
                <a:latin typeface="Open Sans" panose="020B0606030504020204" pitchFamily="34" charset="0"/>
              </a:rPr>
              <a:t>Describe the clinical significance of Francisella and Brucella species and the potential impact of misidentification on patient outcomes and public health. </a:t>
            </a:r>
          </a:p>
          <a:p>
            <a:pPr lvl="1"/>
            <a:r>
              <a:rPr lang="en-US" b="0" i="0" dirty="0">
                <a:solidFill>
                  <a:srgbClr val="0E1A30"/>
                </a:solidFill>
                <a:effectLst/>
                <a:latin typeface="Open Sans" panose="020B0606030504020204" pitchFamily="34" charset="0"/>
              </a:rPr>
              <a:t>Identify the limitations of current diagnostic methods for bacterial culture and identification. </a:t>
            </a:r>
          </a:p>
          <a:p>
            <a:pPr lvl="1"/>
            <a:r>
              <a:rPr lang="en-US" b="0" i="0" dirty="0">
                <a:solidFill>
                  <a:srgbClr val="0E1A30"/>
                </a:solidFill>
                <a:effectLst/>
                <a:latin typeface="Open Sans" panose="020B0606030504020204" pitchFamily="34" charset="0"/>
              </a:rPr>
              <a:t>List strategies to enhance detection and improve identification of Francisella and Brucella species.</a:t>
            </a:r>
            <a:endParaRPr lang="en-US" dirty="0"/>
          </a:p>
        </p:txBody>
      </p:sp>
      <p:sp>
        <p:nvSpPr>
          <p:cNvPr id="6" name="Title 5">
            <a:extLst>
              <a:ext uri="{FF2B5EF4-FFF2-40B4-BE49-F238E27FC236}">
                <a16:creationId xmlns:a16="http://schemas.microsoft.com/office/drawing/2014/main" id="{5EB95A66-CE85-6159-0F79-063BC35657AA}"/>
              </a:ext>
            </a:extLst>
          </p:cNvPr>
          <p:cNvSpPr>
            <a:spLocks noGrp="1"/>
          </p:cNvSpPr>
          <p:nvPr>
            <p:ph type="title"/>
          </p:nvPr>
        </p:nvSpPr>
        <p:spPr/>
        <p:txBody>
          <a:bodyPr>
            <a:normAutofit fontScale="90000"/>
          </a:bodyPr>
          <a:lstStyle/>
          <a:p>
            <a:r>
              <a:rPr lang="en-US" dirty="0"/>
              <a:t>Objectives</a:t>
            </a:r>
          </a:p>
        </p:txBody>
      </p:sp>
    </p:spTree>
    <p:extLst>
      <p:ext uri="{BB962C8B-B14F-4D97-AF65-F5344CB8AC3E}">
        <p14:creationId xmlns:p14="http://schemas.microsoft.com/office/powerpoint/2010/main" val="377762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E6419E-6B30-1888-8903-CAC95337126A}"/>
              </a:ext>
            </a:extLst>
          </p:cNvPr>
          <p:cNvSpPr>
            <a:spLocks noGrp="1"/>
          </p:cNvSpPr>
          <p:nvPr>
            <p:ph idx="1"/>
          </p:nvPr>
        </p:nvSpPr>
        <p:spPr>
          <a:xfrm>
            <a:off x="451720" y="2051049"/>
            <a:ext cx="5299856" cy="3765551"/>
          </a:xfrm>
        </p:spPr>
        <p:txBody>
          <a:bodyPr>
            <a:normAutofit fontScale="77500" lnSpcReduction="20000"/>
          </a:bodyPr>
          <a:lstStyle/>
          <a:p>
            <a:pPr marL="285750" indent="-285750">
              <a:buFont typeface="Arial" panose="020B0604020202020204" pitchFamily="34" charset="0"/>
              <a:buChar char="•"/>
            </a:pPr>
            <a:r>
              <a:rPr lang="en-US" dirty="0"/>
              <a:t>Brucella as a biological weapon resides in the fact that it is </a:t>
            </a:r>
            <a:r>
              <a:rPr lang="en-US" dirty="0" err="1"/>
              <a:t>transmissionable</a:t>
            </a:r>
            <a:r>
              <a:rPr lang="en-US" dirty="0"/>
              <a:t> through a spray</a:t>
            </a:r>
          </a:p>
          <a:p>
            <a:pPr marL="285750" indent="-285750">
              <a:buFont typeface="Arial" panose="020B0604020202020204" pitchFamily="34" charset="0"/>
              <a:buChar char="•"/>
            </a:pPr>
            <a:r>
              <a:rPr lang="en-US" dirty="0"/>
              <a:t>10 to 100 bacteria would be enough to infect people</a:t>
            </a:r>
          </a:p>
          <a:p>
            <a:pPr marL="285750" indent="-285750">
              <a:buFont typeface="Arial" panose="020B0604020202020204" pitchFamily="34" charset="0"/>
              <a:buChar char="•"/>
            </a:pPr>
            <a:r>
              <a:rPr lang="en-US" dirty="0"/>
              <a:t>In 1954, B. suis was the first infectious agent used as a biological weapon in the United States. </a:t>
            </a:r>
          </a:p>
          <a:p>
            <a:pPr marL="285750" indent="-285750">
              <a:buFont typeface="Arial" panose="020B0604020202020204" pitchFamily="34" charset="0"/>
              <a:buChar char="•"/>
            </a:pPr>
            <a:r>
              <a:rPr lang="en-US" dirty="0"/>
              <a:t>Several other countries have been suspected of studying the agent as a biological weapon, but to date, no use of Brucella in a bioterrorist attack has been reported.</a:t>
            </a:r>
          </a:p>
          <a:p>
            <a:endParaRPr lang="en-US" dirty="0"/>
          </a:p>
        </p:txBody>
      </p:sp>
      <p:sp>
        <p:nvSpPr>
          <p:cNvPr id="3" name="Title 2">
            <a:extLst>
              <a:ext uri="{FF2B5EF4-FFF2-40B4-BE49-F238E27FC236}">
                <a16:creationId xmlns:a16="http://schemas.microsoft.com/office/drawing/2014/main" id="{9FABFAE9-D4B7-62AA-7D70-554D21C3F664}"/>
              </a:ext>
            </a:extLst>
          </p:cNvPr>
          <p:cNvSpPr>
            <a:spLocks noGrp="1"/>
          </p:cNvSpPr>
          <p:nvPr>
            <p:ph type="title"/>
          </p:nvPr>
        </p:nvSpPr>
        <p:spPr/>
        <p:txBody>
          <a:bodyPr>
            <a:normAutofit fontScale="90000"/>
          </a:bodyPr>
          <a:lstStyle/>
          <a:p>
            <a:r>
              <a:rPr lang="en-US" dirty="0"/>
              <a:t>Biothreat</a:t>
            </a:r>
          </a:p>
        </p:txBody>
      </p:sp>
      <p:pic>
        <p:nvPicPr>
          <p:cNvPr id="4" name="Picture 3">
            <a:extLst>
              <a:ext uri="{FF2B5EF4-FFF2-40B4-BE49-F238E27FC236}">
                <a16:creationId xmlns:a16="http://schemas.microsoft.com/office/drawing/2014/main" id="{FC728C46-77D5-D07F-2E95-88E66A11192E}"/>
              </a:ext>
            </a:extLst>
          </p:cNvPr>
          <p:cNvPicPr>
            <a:picLocks noChangeAspect="1"/>
          </p:cNvPicPr>
          <p:nvPr/>
        </p:nvPicPr>
        <p:blipFill>
          <a:blip r:embed="rId3"/>
          <a:stretch>
            <a:fillRect/>
          </a:stretch>
        </p:blipFill>
        <p:spPr>
          <a:xfrm>
            <a:off x="6528816" y="1771269"/>
            <a:ext cx="5019675" cy="4181475"/>
          </a:xfrm>
          <a:prstGeom prst="rect">
            <a:avLst/>
          </a:prstGeom>
        </p:spPr>
      </p:pic>
    </p:spTree>
    <p:extLst>
      <p:ext uri="{BB962C8B-B14F-4D97-AF65-F5344CB8AC3E}">
        <p14:creationId xmlns:p14="http://schemas.microsoft.com/office/powerpoint/2010/main" val="3030023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4EE31-4058-2370-DC27-590985ABC4B1}"/>
              </a:ext>
            </a:extLst>
          </p:cNvPr>
          <p:cNvSpPr>
            <a:spLocks noGrp="1"/>
          </p:cNvSpPr>
          <p:nvPr>
            <p:ph idx="1"/>
          </p:nvPr>
        </p:nvSpPr>
        <p:spPr/>
        <p:txBody>
          <a:bodyPr>
            <a:normAutofit lnSpcReduction="10000"/>
          </a:bodyPr>
          <a:lstStyle/>
          <a:p>
            <a:r>
              <a:rPr lang="en-US" dirty="0"/>
              <a:t>Discussion of removal of all Brucella species from the select agent list</a:t>
            </a:r>
          </a:p>
          <a:p>
            <a:r>
              <a:rPr lang="en-US" dirty="0"/>
              <a:t>Rationale</a:t>
            </a:r>
          </a:p>
          <a:p>
            <a:pPr lvl="1"/>
            <a:r>
              <a:rPr lang="en-US" dirty="0"/>
              <a:t>Low fatality rate</a:t>
            </a:r>
          </a:p>
          <a:p>
            <a:pPr lvl="1"/>
            <a:r>
              <a:rPr lang="en-US" dirty="0"/>
              <a:t>Causes mild clinical symptoms</a:t>
            </a:r>
          </a:p>
          <a:p>
            <a:pPr lvl="1"/>
            <a:r>
              <a:rPr lang="en-US" dirty="0"/>
              <a:t>No evidence of person-person transmission (under normal circumstances)</a:t>
            </a:r>
          </a:p>
          <a:p>
            <a:pPr lvl="1"/>
            <a:r>
              <a:rPr lang="en-US" dirty="0"/>
              <a:t>Humans are typically exposed by animals or animal products</a:t>
            </a:r>
          </a:p>
          <a:p>
            <a:pPr lvl="1"/>
            <a:r>
              <a:rPr lang="en-US" dirty="0"/>
              <a:t>Ample and effective antibiotics</a:t>
            </a:r>
          </a:p>
        </p:txBody>
      </p:sp>
      <p:sp>
        <p:nvSpPr>
          <p:cNvPr id="3" name="Title 2">
            <a:extLst>
              <a:ext uri="{FF2B5EF4-FFF2-40B4-BE49-F238E27FC236}">
                <a16:creationId xmlns:a16="http://schemas.microsoft.com/office/drawing/2014/main" id="{238A86ED-5C00-5119-1D33-AC4438E435E9}"/>
              </a:ext>
            </a:extLst>
          </p:cNvPr>
          <p:cNvSpPr>
            <a:spLocks noGrp="1"/>
          </p:cNvSpPr>
          <p:nvPr>
            <p:ph type="title"/>
          </p:nvPr>
        </p:nvSpPr>
        <p:spPr/>
        <p:txBody>
          <a:bodyPr>
            <a:normAutofit fontScale="90000"/>
          </a:bodyPr>
          <a:lstStyle/>
          <a:p>
            <a:r>
              <a:rPr lang="en-US" dirty="0"/>
              <a:t>Select Agent</a:t>
            </a:r>
          </a:p>
        </p:txBody>
      </p:sp>
    </p:spTree>
    <p:extLst>
      <p:ext uri="{BB962C8B-B14F-4D97-AF65-F5344CB8AC3E}">
        <p14:creationId xmlns:p14="http://schemas.microsoft.com/office/powerpoint/2010/main" val="98003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7496503" y="651280"/>
            <a:ext cx="5034456" cy="1477122"/>
          </a:xfrm>
        </p:spPr>
        <p:txBody>
          <a:bodyPr>
            <a:normAutofit/>
          </a:bodyPr>
          <a:lstStyle/>
          <a:p>
            <a:r>
              <a:rPr lang="en-US" b="1" dirty="0">
                <a:solidFill>
                  <a:schemeClr val="accent2"/>
                </a:solidFill>
              </a:rPr>
              <a:t>Brucella</a:t>
            </a: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7132543" y="2250654"/>
            <a:ext cx="4390776" cy="3516660"/>
          </a:xfrm>
        </p:spPr>
        <p:txBody>
          <a:bodyPr>
            <a:normAutofit/>
          </a:bodyPr>
          <a:lstStyle/>
          <a:p>
            <a:pPr marL="0" indent="0">
              <a:buNone/>
            </a:pPr>
            <a:r>
              <a:rPr lang="en-US" sz="2800" dirty="0"/>
              <a:t>Zoonotic disease caused by:</a:t>
            </a:r>
          </a:p>
          <a:p>
            <a:pPr marL="285750" indent="-285750">
              <a:buFont typeface="Arial" panose="020B0604020202020204" pitchFamily="34" charset="0"/>
              <a:buChar char="•"/>
            </a:pPr>
            <a:r>
              <a:rPr lang="en-US" sz="2800" dirty="0"/>
              <a:t>B. abortus – cows</a:t>
            </a:r>
          </a:p>
          <a:p>
            <a:pPr marL="285750" indent="-285750">
              <a:buFont typeface="Arial" panose="020B0604020202020204" pitchFamily="34" charset="0"/>
              <a:buChar char="•"/>
            </a:pPr>
            <a:r>
              <a:rPr lang="en-US" sz="2800" dirty="0"/>
              <a:t>B. </a:t>
            </a:r>
            <a:r>
              <a:rPr lang="en-US" sz="2800" dirty="0" err="1"/>
              <a:t>melitensis</a:t>
            </a:r>
            <a:r>
              <a:rPr lang="en-US" sz="2800" dirty="0"/>
              <a:t> – sheep and goats</a:t>
            </a:r>
          </a:p>
          <a:p>
            <a:pPr marL="285750" indent="-285750">
              <a:buFont typeface="Arial" panose="020B0604020202020204" pitchFamily="34" charset="0"/>
              <a:buChar char="•"/>
            </a:pPr>
            <a:r>
              <a:rPr lang="en-US" sz="2800" dirty="0"/>
              <a:t>B. suis – pigs</a:t>
            </a:r>
          </a:p>
          <a:p>
            <a:pPr marL="285750" indent="-285750">
              <a:buFont typeface="Arial" panose="020B0604020202020204" pitchFamily="34" charset="0"/>
              <a:buChar char="•"/>
            </a:pPr>
            <a:r>
              <a:rPr lang="en-US" sz="2800" dirty="0"/>
              <a:t>B. </a:t>
            </a:r>
            <a:r>
              <a:rPr lang="en-US" sz="2800" dirty="0" err="1"/>
              <a:t>canis</a:t>
            </a:r>
            <a:r>
              <a:rPr lang="en-US" sz="2800" dirty="0"/>
              <a:t>. - dogs</a:t>
            </a:r>
          </a:p>
          <a:p>
            <a:pPr marL="914400" lvl="2" indent="0">
              <a:lnSpc>
                <a:spcPct val="150000"/>
              </a:lnSpc>
              <a:spcBef>
                <a:spcPts val="300"/>
              </a:spcBef>
              <a:spcAft>
                <a:spcPts val="300"/>
              </a:spcAft>
              <a:buNone/>
            </a:pPr>
            <a:endParaRPr lang="en-US" dirty="0"/>
          </a:p>
          <a:p>
            <a:endParaRPr lang="en-US" dirty="0"/>
          </a:p>
        </p:txBody>
      </p:sp>
      <p:pic>
        <p:nvPicPr>
          <p:cNvPr id="6" name="Picture Placeholder 4" descr="A brown and white cow standing on top of a lush green field&#10;&#10;Description automatically generated">
            <a:extLst>
              <a:ext uri="{FF2B5EF4-FFF2-40B4-BE49-F238E27FC236}">
                <a16:creationId xmlns:a16="http://schemas.microsoft.com/office/drawing/2014/main" id="{0EC295F4-6695-D3EA-3744-26EFAB4922C2}"/>
              </a:ext>
            </a:extLst>
          </p:cNvPr>
          <p:cNvPicPr>
            <a:picLocks noChangeAspect="1"/>
          </p:cNvPicPr>
          <p:nvPr/>
        </p:nvPicPr>
        <p:blipFill>
          <a:blip r:embed="rId3"/>
          <a:srcRect l="20444" r="20444"/>
          <a:stretch>
            <a:fillRect/>
          </a:stretch>
        </p:blipFill>
        <p:spPr>
          <a:xfrm>
            <a:off x="0" y="0"/>
            <a:ext cx="6096000" cy="6857999"/>
          </a:xfrm>
          <a:prstGeom prst="rect">
            <a:avLst/>
          </a:prstGeom>
        </p:spPr>
      </p:pic>
      <p:sp>
        <p:nvSpPr>
          <p:cNvPr id="3" name="Picture Placeholder 2">
            <a:extLst>
              <a:ext uri="{FF2B5EF4-FFF2-40B4-BE49-F238E27FC236}">
                <a16:creationId xmlns:a16="http://schemas.microsoft.com/office/drawing/2014/main" id="{C9488117-EDFB-4B8F-905D-B971E6FD209A}"/>
              </a:ext>
            </a:extLst>
          </p:cNvPr>
          <p:cNvSpPr>
            <a:spLocks noGrp="1"/>
          </p:cNvSpPr>
          <p:nvPr>
            <p:ph type="pic" sz="quarter" idx="12"/>
          </p:nvPr>
        </p:nvSpPr>
        <p:spPr>
          <a:xfrm rot="10800000">
            <a:off x="3400096" y="-1"/>
            <a:ext cx="3505201" cy="6858000"/>
          </a:xfrm>
        </p:spPr>
      </p:sp>
    </p:spTree>
    <p:extLst>
      <p:ext uri="{BB962C8B-B14F-4D97-AF65-F5344CB8AC3E}">
        <p14:creationId xmlns:p14="http://schemas.microsoft.com/office/powerpoint/2010/main" val="3935106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1D5DAB-174A-51CA-13AA-518D26014B50}"/>
              </a:ext>
            </a:extLst>
          </p:cNvPr>
          <p:cNvSpPr>
            <a:spLocks noGrp="1"/>
          </p:cNvSpPr>
          <p:nvPr>
            <p:ph type="title"/>
          </p:nvPr>
        </p:nvSpPr>
        <p:spPr/>
        <p:txBody>
          <a:bodyPr>
            <a:normAutofit fontScale="90000"/>
          </a:bodyPr>
          <a:lstStyle/>
          <a:p>
            <a:r>
              <a:rPr lang="en-US" dirty="0"/>
              <a:t>Transmission</a:t>
            </a:r>
          </a:p>
        </p:txBody>
      </p:sp>
      <p:pic>
        <p:nvPicPr>
          <p:cNvPr id="4" name="Content Placeholder 6" descr="A close up of a map&#10;&#10;Description automatically generated">
            <a:extLst>
              <a:ext uri="{FF2B5EF4-FFF2-40B4-BE49-F238E27FC236}">
                <a16:creationId xmlns:a16="http://schemas.microsoft.com/office/drawing/2014/main" id="{3458A6F3-51FA-F656-BD97-F0C1F75AFDCB}"/>
              </a:ext>
            </a:extLst>
          </p:cNvPr>
          <p:cNvPicPr>
            <a:picLocks noChangeAspect="1"/>
          </p:cNvPicPr>
          <p:nvPr/>
        </p:nvPicPr>
        <p:blipFill>
          <a:blip r:embed="rId3"/>
          <a:stretch>
            <a:fillRect/>
          </a:stretch>
        </p:blipFill>
        <p:spPr>
          <a:xfrm>
            <a:off x="2089288" y="1733622"/>
            <a:ext cx="7381875" cy="4904818"/>
          </a:xfrm>
          <a:prstGeom prst="rect">
            <a:avLst/>
          </a:prstGeom>
        </p:spPr>
      </p:pic>
    </p:spTree>
    <p:extLst>
      <p:ext uri="{BB962C8B-B14F-4D97-AF65-F5344CB8AC3E}">
        <p14:creationId xmlns:p14="http://schemas.microsoft.com/office/powerpoint/2010/main" val="1957160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EF2228-8188-5606-78EE-5CF1009D1255}"/>
              </a:ext>
            </a:extLst>
          </p:cNvPr>
          <p:cNvSpPr>
            <a:spLocks noGrp="1"/>
          </p:cNvSpPr>
          <p:nvPr>
            <p:ph type="title"/>
          </p:nvPr>
        </p:nvSpPr>
        <p:spPr/>
        <p:txBody>
          <a:bodyPr>
            <a:normAutofit fontScale="90000"/>
          </a:bodyPr>
          <a:lstStyle/>
          <a:p>
            <a:r>
              <a:rPr lang="en-US" dirty="0"/>
              <a:t>Clinical Presentation</a:t>
            </a:r>
          </a:p>
        </p:txBody>
      </p:sp>
      <p:sp>
        <p:nvSpPr>
          <p:cNvPr id="4" name="Content Placeholder 3">
            <a:extLst>
              <a:ext uri="{FF2B5EF4-FFF2-40B4-BE49-F238E27FC236}">
                <a16:creationId xmlns:a16="http://schemas.microsoft.com/office/drawing/2014/main" id="{BA5ADD7F-5A23-63AA-5E4C-B309D1C73497}"/>
              </a:ext>
            </a:extLst>
          </p:cNvPr>
          <p:cNvSpPr>
            <a:spLocks noGrp="1"/>
          </p:cNvSpPr>
          <p:nvPr>
            <p:ph idx="13"/>
          </p:nvPr>
        </p:nvSpPr>
        <p:spPr>
          <a:xfrm>
            <a:off x="889262" y="2671400"/>
            <a:ext cx="5062796" cy="2666384"/>
          </a:xfrm>
        </p:spPr>
        <p:txBody>
          <a:bodyPr>
            <a:normAutofit fontScale="92500" lnSpcReduction="10000"/>
          </a:bodyPr>
          <a:lstStyle/>
          <a:p>
            <a:r>
              <a:rPr lang="en-US" dirty="0"/>
              <a:t>Fever (usually at night)</a:t>
            </a:r>
          </a:p>
          <a:p>
            <a:r>
              <a:rPr lang="en-US" dirty="0"/>
              <a:t>Profuse sweating</a:t>
            </a:r>
          </a:p>
          <a:p>
            <a:r>
              <a:rPr lang="en-US" dirty="0"/>
              <a:t>Malaise</a:t>
            </a:r>
          </a:p>
          <a:p>
            <a:r>
              <a:rPr lang="en-US" dirty="0"/>
              <a:t>Headache</a:t>
            </a:r>
          </a:p>
          <a:p>
            <a:r>
              <a:rPr lang="en-US" dirty="0"/>
              <a:t>Muscle pain</a:t>
            </a:r>
          </a:p>
          <a:p>
            <a:r>
              <a:rPr lang="en-US" dirty="0"/>
              <a:t>Relative lymphocytosis </a:t>
            </a:r>
          </a:p>
          <a:p>
            <a:endParaRPr lang="en-US" dirty="0"/>
          </a:p>
        </p:txBody>
      </p:sp>
      <p:sp>
        <p:nvSpPr>
          <p:cNvPr id="5" name="Content Placeholder 4">
            <a:extLst>
              <a:ext uri="{FF2B5EF4-FFF2-40B4-BE49-F238E27FC236}">
                <a16:creationId xmlns:a16="http://schemas.microsoft.com/office/drawing/2014/main" id="{47978D33-F6DE-DF09-6A97-E55D538B277B}"/>
              </a:ext>
            </a:extLst>
          </p:cNvPr>
          <p:cNvSpPr>
            <a:spLocks noGrp="1"/>
          </p:cNvSpPr>
          <p:nvPr>
            <p:ph idx="14"/>
          </p:nvPr>
        </p:nvSpPr>
        <p:spPr>
          <a:xfrm>
            <a:off x="889262" y="2122125"/>
            <a:ext cx="5062796" cy="549275"/>
          </a:xfrm>
        </p:spPr>
        <p:txBody>
          <a:bodyPr/>
          <a:lstStyle/>
          <a:p>
            <a:pPr marL="0" indent="0">
              <a:buNone/>
            </a:pPr>
            <a:r>
              <a:rPr lang="en-US" dirty="0">
                <a:solidFill>
                  <a:schemeClr val="accent3">
                    <a:lumMod val="75000"/>
                  </a:schemeClr>
                </a:solidFill>
              </a:rPr>
              <a:t>Acute Disease</a:t>
            </a:r>
          </a:p>
        </p:txBody>
      </p:sp>
      <p:sp>
        <p:nvSpPr>
          <p:cNvPr id="6" name="Content Placeholder 5">
            <a:extLst>
              <a:ext uri="{FF2B5EF4-FFF2-40B4-BE49-F238E27FC236}">
                <a16:creationId xmlns:a16="http://schemas.microsoft.com/office/drawing/2014/main" id="{1E56791D-FBC0-75F4-FC4B-13E407F23340}"/>
              </a:ext>
            </a:extLst>
          </p:cNvPr>
          <p:cNvSpPr>
            <a:spLocks noGrp="1"/>
          </p:cNvSpPr>
          <p:nvPr>
            <p:ph idx="15"/>
          </p:nvPr>
        </p:nvSpPr>
        <p:spPr>
          <a:xfrm>
            <a:off x="6239942" y="2705652"/>
            <a:ext cx="5062796" cy="2666384"/>
          </a:xfrm>
        </p:spPr>
        <p:txBody>
          <a:bodyPr/>
          <a:lstStyle/>
          <a:p>
            <a:r>
              <a:rPr lang="en-US" dirty="0"/>
              <a:t>Develops if left untreated </a:t>
            </a:r>
          </a:p>
          <a:p>
            <a:r>
              <a:rPr lang="en-US" dirty="0"/>
              <a:t>Chronic fatigue</a:t>
            </a:r>
          </a:p>
          <a:p>
            <a:r>
              <a:rPr lang="en-US" dirty="0"/>
              <a:t>Depression</a:t>
            </a:r>
          </a:p>
          <a:p>
            <a:r>
              <a:rPr lang="en-US" dirty="0"/>
              <a:t>Ocular damage</a:t>
            </a:r>
          </a:p>
          <a:p>
            <a:r>
              <a:rPr lang="en-US" dirty="0"/>
              <a:t>Spondylitis</a:t>
            </a:r>
          </a:p>
          <a:p>
            <a:pPr marL="0" indent="0">
              <a:buNone/>
            </a:pPr>
            <a:endParaRPr lang="en-US" dirty="0"/>
          </a:p>
        </p:txBody>
      </p:sp>
      <p:sp>
        <p:nvSpPr>
          <p:cNvPr id="7" name="Content Placeholder 6">
            <a:extLst>
              <a:ext uri="{FF2B5EF4-FFF2-40B4-BE49-F238E27FC236}">
                <a16:creationId xmlns:a16="http://schemas.microsoft.com/office/drawing/2014/main" id="{539CAE2D-3028-E5B6-B804-55E22C537638}"/>
              </a:ext>
            </a:extLst>
          </p:cNvPr>
          <p:cNvSpPr>
            <a:spLocks noGrp="1"/>
          </p:cNvSpPr>
          <p:nvPr>
            <p:ph idx="16"/>
          </p:nvPr>
        </p:nvSpPr>
        <p:spPr>
          <a:xfrm>
            <a:off x="6239943" y="2193207"/>
            <a:ext cx="5062796" cy="478193"/>
          </a:xfrm>
        </p:spPr>
        <p:txBody>
          <a:bodyPr/>
          <a:lstStyle/>
          <a:p>
            <a:pPr marL="0" indent="0">
              <a:buNone/>
            </a:pPr>
            <a:r>
              <a:rPr lang="en-US" dirty="0">
                <a:solidFill>
                  <a:schemeClr val="accent3">
                    <a:lumMod val="75000"/>
                  </a:schemeClr>
                </a:solidFill>
              </a:rPr>
              <a:t>Chronic Disease</a:t>
            </a:r>
          </a:p>
        </p:txBody>
      </p:sp>
      <p:pic>
        <p:nvPicPr>
          <p:cNvPr id="10" name="Picture 9">
            <a:extLst>
              <a:ext uri="{FF2B5EF4-FFF2-40B4-BE49-F238E27FC236}">
                <a16:creationId xmlns:a16="http://schemas.microsoft.com/office/drawing/2014/main" id="{6211216A-3A88-176B-36D3-27677CB3F33E}"/>
              </a:ext>
            </a:extLst>
          </p:cNvPr>
          <p:cNvPicPr>
            <a:picLocks noChangeAspect="1"/>
          </p:cNvPicPr>
          <p:nvPr/>
        </p:nvPicPr>
        <p:blipFill>
          <a:blip r:embed="rId3"/>
          <a:stretch>
            <a:fillRect/>
          </a:stretch>
        </p:blipFill>
        <p:spPr>
          <a:xfrm>
            <a:off x="-481993" y="1289954"/>
            <a:ext cx="9443522" cy="768163"/>
          </a:xfrm>
          <a:prstGeom prst="rect">
            <a:avLst/>
          </a:prstGeom>
        </p:spPr>
      </p:pic>
      <p:sp>
        <p:nvSpPr>
          <p:cNvPr id="11" name="TextBox 10">
            <a:extLst>
              <a:ext uri="{FF2B5EF4-FFF2-40B4-BE49-F238E27FC236}">
                <a16:creationId xmlns:a16="http://schemas.microsoft.com/office/drawing/2014/main" id="{B57D0BEA-AB79-6BAA-932E-624AA808B063}"/>
              </a:ext>
            </a:extLst>
          </p:cNvPr>
          <p:cNvSpPr txBox="1"/>
          <p:nvPr/>
        </p:nvSpPr>
        <p:spPr>
          <a:xfrm>
            <a:off x="1920294" y="5665628"/>
            <a:ext cx="6400746" cy="707886"/>
          </a:xfrm>
          <a:prstGeom prst="rect">
            <a:avLst/>
          </a:prstGeom>
          <a:noFill/>
        </p:spPr>
        <p:txBody>
          <a:bodyPr wrap="square" rtlCol="0">
            <a:spAutoFit/>
          </a:bodyPr>
          <a:lstStyle/>
          <a:p>
            <a:r>
              <a:rPr lang="en-US" sz="2000" dirty="0">
                <a:solidFill>
                  <a:schemeClr val="tx2">
                    <a:lumMod val="65000"/>
                    <a:lumOff val="35000"/>
                  </a:schemeClr>
                </a:solidFill>
              </a:rPr>
              <a:t>Naturally occurring brucellosis has a low mortality rate </a:t>
            </a:r>
          </a:p>
          <a:p>
            <a:r>
              <a:rPr lang="en-US" sz="2000" dirty="0">
                <a:solidFill>
                  <a:schemeClr val="tx2">
                    <a:lumMod val="65000"/>
                    <a:lumOff val="35000"/>
                  </a:schemeClr>
                </a:solidFill>
              </a:rPr>
              <a:t>(&lt;2%) yet can be extremely incapacitating and disabling.</a:t>
            </a:r>
          </a:p>
        </p:txBody>
      </p:sp>
    </p:spTree>
    <p:extLst>
      <p:ext uri="{BB962C8B-B14F-4D97-AF65-F5344CB8AC3E}">
        <p14:creationId xmlns:p14="http://schemas.microsoft.com/office/powerpoint/2010/main" val="764623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A70FE-2105-1E1A-F517-838957B541D4}"/>
              </a:ext>
            </a:extLst>
          </p:cNvPr>
          <p:cNvSpPr>
            <a:spLocks noGrp="1"/>
          </p:cNvSpPr>
          <p:nvPr>
            <p:ph type="title"/>
          </p:nvPr>
        </p:nvSpPr>
        <p:spPr/>
        <p:txBody>
          <a:bodyPr>
            <a:normAutofit fontScale="90000"/>
          </a:bodyPr>
          <a:lstStyle/>
          <a:p>
            <a:r>
              <a:rPr lang="en-US" dirty="0"/>
              <a:t>Blood Cultures and Bone Marrow</a:t>
            </a:r>
          </a:p>
        </p:txBody>
      </p:sp>
      <p:pic>
        <p:nvPicPr>
          <p:cNvPr id="4" name="Content Placeholder 3" descr="A close up of a bottle&#10;&#10;Description automatically generated">
            <a:extLst>
              <a:ext uri="{FF2B5EF4-FFF2-40B4-BE49-F238E27FC236}">
                <a16:creationId xmlns:a16="http://schemas.microsoft.com/office/drawing/2014/main" id="{02DBC913-6B35-E999-B30E-288DBC6788B8}"/>
              </a:ext>
            </a:extLst>
          </p:cNvPr>
          <p:cNvPicPr>
            <a:picLocks noGrp="1" noChangeAspect="1"/>
          </p:cNvPicPr>
          <p:nvPr>
            <p:ph idx="1"/>
          </p:nvPr>
        </p:nvPicPr>
        <p:blipFill>
          <a:blip r:embed="rId3"/>
          <a:stretch>
            <a:fillRect/>
          </a:stretch>
        </p:blipFill>
        <p:spPr>
          <a:xfrm>
            <a:off x="2433696" y="1546225"/>
            <a:ext cx="7041578" cy="3765550"/>
          </a:xfrm>
          <a:prstGeom prst="rect">
            <a:avLst/>
          </a:prstGeom>
        </p:spPr>
      </p:pic>
      <p:sp>
        <p:nvSpPr>
          <p:cNvPr id="5" name="TextBox 4">
            <a:extLst>
              <a:ext uri="{FF2B5EF4-FFF2-40B4-BE49-F238E27FC236}">
                <a16:creationId xmlns:a16="http://schemas.microsoft.com/office/drawing/2014/main" id="{3D5ADC8B-873D-5BB6-E271-115B02A61147}"/>
              </a:ext>
            </a:extLst>
          </p:cNvPr>
          <p:cNvSpPr txBox="1"/>
          <p:nvPr/>
        </p:nvSpPr>
        <p:spPr>
          <a:xfrm>
            <a:off x="786148" y="5125850"/>
            <a:ext cx="11316390" cy="584775"/>
          </a:xfrm>
          <a:prstGeom prst="rect">
            <a:avLst/>
          </a:prstGeom>
          <a:noFill/>
        </p:spPr>
        <p:txBody>
          <a:bodyPr wrap="square" rtlCol="0">
            <a:spAutoFit/>
          </a:bodyPr>
          <a:lstStyle/>
          <a:p>
            <a:r>
              <a:rPr lang="en-US" sz="3200" dirty="0"/>
              <a:t>**Incubate for a minimum of 14 days if Brucella is suspected**</a:t>
            </a:r>
          </a:p>
        </p:txBody>
      </p:sp>
    </p:spTree>
    <p:extLst>
      <p:ext uri="{BB962C8B-B14F-4D97-AF65-F5344CB8AC3E}">
        <p14:creationId xmlns:p14="http://schemas.microsoft.com/office/powerpoint/2010/main" val="500317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92B1C8-EFE1-27FD-D1C2-0DC666F03759}"/>
              </a:ext>
            </a:extLst>
          </p:cNvPr>
          <p:cNvSpPr>
            <a:spLocks noGrp="1"/>
          </p:cNvSpPr>
          <p:nvPr>
            <p:ph idx="1"/>
          </p:nvPr>
        </p:nvSpPr>
        <p:spPr/>
        <p:txBody>
          <a:bodyPr/>
          <a:lstStyle/>
          <a:p>
            <a:pPr marL="742928" lvl="1" indent="-285750">
              <a:buFont typeface="Arial" panose="020B0604020202020204" pitchFamily="34" charset="0"/>
              <a:buChar char="•"/>
            </a:pPr>
            <a:r>
              <a:rPr lang="en-US" sz="2800" dirty="0"/>
              <a:t>CSF</a:t>
            </a:r>
          </a:p>
          <a:p>
            <a:pPr marL="742928" lvl="1" indent="-285750">
              <a:buFont typeface="Arial" panose="020B0604020202020204" pitchFamily="34" charset="0"/>
              <a:buChar char="•"/>
            </a:pPr>
            <a:r>
              <a:rPr lang="en-US" sz="2800" dirty="0"/>
              <a:t>Synovial Fluid</a:t>
            </a:r>
          </a:p>
          <a:p>
            <a:pPr marL="742928" lvl="1" indent="-285750">
              <a:buFont typeface="Arial" panose="020B0604020202020204" pitchFamily="34" charset="0"/>
              <a:buChar char="•"/>
            </a:pPr>
            <a:r>
              <a:rPr lang="en-US" sz="2800" dirty="0"/>
              <a:t>Biopsy material from lymph nodes, liver or spleen</a:t>
            </a:r>
          </a:p>
          <a:p>
            <a:pPr marL="742928" lvl="1" indent="-285750">
              <a:buFont typeface="Arial" panose="020B0604020202020204" pitchFamily="34" charset="0"/>
              <a:buChar char="•"/>
            </a:pPr>
            <a:r>
              <a:rPr lang="en-US" sz="2800" dirty="0"/>
              <a:t>Nasal swabs: only useful in the first 24 hours of exposure </a:t>
            </a:r>
          </a:p>
          <a:p>
            <a:endParaRPr lang="en-US" dirty="0"/>
          </a:p>
        </p:txBody>
      </p:sp>
      <p:sp>
        <p:nvSpPr>
          <p:cNvPr id="3" name="Title 2">
            <a:extLst>
              <a:ext uri="{FF2B5EF4-FFF2-40B4-BE49-F238E27FC236}">
                <a16:creationId xmlns:a16="http://schemas.microsoft.com/office/drawing/2014/main" id="{AB8711CB-78BB-84C3-EACE-22EB8A077379}"/>
              </a:ext>
            </a:extLst>
          </p:cNvPr>
          <p:cNvSpPr>
            <a:spLocks noGrp="1"/>
          </p:cNvSpPr>
          <p:nvPr>
            <p:ph type="title"/>
          </p:nvPr>
        </p:nvSpPr>
        <p:spPr/>
        <p:txBody>
          <a:bodyPr>
            <a:normAutofit fontScale="90000"/>
          </a:bodyPr>
          <a:lstStyle/>
          <a:p>
            <a:r>
              <a:rPr lang="en-US" dirty="0"/>
              <a:t>Other Acceptable Specimens</a:t>
            </a:r>
          </a:p>
        </p:txBody>
      </p:sp>
    </p:spTree>
    <p:extLst>
      <p:ext uri="{BB962C8B-B14F-4D97-AF65-F5344CB8AC3E}">
        <p14:creationId xmlns:p14="http://schemas.microsoft.com/office/powerpoint/2010/main" val="3245484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4A9A82-0FF7-85B3-092F-4A0933A6029D}"/>
              </a:ext>
            </a:extLst>
          </p:cNvPr>
          <p:cNvSpPr>
            <a:spLocks noGrp="1"/>
          </p:cNvSpPr>
          <p:nvPr>
            <p:ph idx="1"/>
          </p:nvPr>
        </p:nvSpPr>
        <p:spPr>
          <a:xfrm>
            <a:off x="587829" y="2051049"/>
            <a:ext cx="5965372" cy="3765551"/>
          </a:xfrm>
        </p:spPr>
        <p:txBody>
          <a:bodyPr>
            <a:normAutofit fontScale="92500" lnSpcReduction="10000"/>
          </a:bodyPr>
          <a:lstStyle/>
          <a:p>
            <a:r>
              <a:rPr lang="en-US" sz="2800">
                <a:solidFill>
                  <a:schemeClr val="tx2">
                    <a:lumMod val="95000"/>
                    <a:lumOff val="5000"/>
                  </a:schemeClr>
                </a:solidFill>
              </a:rPr>
              <a:t>BSL-2: Required when working with potentially infectious clinical material</a:t>
            </a:r>
          </a:p>
          <a:p>
            <a:endParaRPr lang="en-US" sz="2800">
              <a:solidFill>
                <a:schemeClr val="tx2">
                  <a:lumMod val="95000"/>
                  <a:lumOff val="5000"/>
                </a:schemeClr>
              </a:solidFill>
            </a:endParaRPr>
          </a:p>
          <a:p>
            <a:r>
              <a:rPr lang="en-US" sz="2800">
                <a:solidFill>
                  <a:schemeClr val="tx2">
                    <a:lumMod val="95000"/>
                    <a:lumOff val="5000"/>
                  </a:schemeClr>
                </a:solidFill>
              </a:rPr>
              <a:t>BSL-3: Required when working with suspected or confirmed isolates</a:t>
            </a:r>
          </a:p>
          <a:p>
            <a:endParaRPr lang="en-US"/>
          </a:p>
          <a:p>
            <a:r>
              <a:rPr lang="en-US" sz="2800">
                <a:solidFill>
                  <a:schemeClr val="tx2">
                    <a:lumMod val="95000"/>
                    <a:lumOff val="5000"/>
                  </a:schemeClr>
                </a:solidFill>
              </a:rPr>
              <a:t>Brucella is a highly infectious organism and the infective dose is very low</a:t>
            </a:r>
          </a:p>
          <a:p>
            <a:endParaRPr lang="en-US" dirty="0"/>
          </a:p>
        </p:txBody>
      </p:sp>
      <p:sp>
        <p:nvSpPr>
          <p:cNvPr id="3" name="Title 2">
            <a:extLst>
              <a:ext uri="{FF2B5EF4-FFF2-40B4-BE49-F238E27FC236}">
                <a16:creationId xmlns:a16="http://schemas.microsoft.com/office/drawing/2014/main" id="{046F47A6-DA5F-E403-1E38-7FE11A14F9FF}"/>
              </a:ext>
            </a:extLst>
          </p:cNvPr>
          <p:cNvSpPr>
            <a:spLocks noGrp="1"/>
          </p:cNvSpPr>
          <p:nvPr>
            <p:ph type="title"/>
          </p:nvPr>
        </p:nvSpPr>
        <p:spPr/>
        <p:txBody>
          <a:bodyPr>
            <a:normAutofit fontScale="90000"/>
          </a:bodyPr>
          <a:lstStyle/>
          <a:p>
            <a:r>
              <a:rPr lang="en-US" dirty="0"/>
              <a:t>Biosafety</a:t>
            </a:r>
          </a:p>
        </p:txBody>
      </p:sp>
      <p:pic>
        <p:nvPicPr>
          <p:cNvPr id="4" name="Picture 3">
            <a:extLst>
              <a:ext uri="{FF2B5EF4-FFF2-40B4-BE49-F238E27FC236}">
                <a16:creationId xmlns:a16="http://schemas.microsoft.com/office/drawing/2014/main" id="{3B35995B-53CB-6782-9F17-D4901BBDA9C5}"/>
              </a:ext>
            </a:extLst>
          </p:cNvPr>
          <p:cNvPicPr>
            <a:picLocks noChangeAspect="1"/>
          </p:cNvPicPr>
          <p:nvPr/>
        </p:nvPicPr>
        <p:blipFill>
          <a:blip r:embed="rId2"/>
          <a:stretch>
            <a:fillRect/>
          </a:stretch>
        </p:blipFill>
        <p:spPr>
          <a:xfrm>
            <a:off x="7184755" y="1860188"/>
            <a:ext cx="3956412" cy="3956412"/>
          </a:xfrm>
          <a:prstGeom prst="rect">
            <a:avLst/>
          </a:prstGeom>
        </p:spPr>
      </p:pic>
    </p:spTree>
    <p:extLst>
      <p:ext uri="{BB962C8B-B14F-4D97-AF65-F5344CB8AC3E}">
        <p14:creationId xmlns:p14="http://schemas.microsoft.com/office/powerpoint/2010/main" val="2267051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0923-E0E6-01D0-E399-757472555494}"/>
              </a:ext>
            </a:extLst>
          </p:cNvPr>
          <p:cNvSpPr>
            <a:spLocks noGrp="1"/>
          </p:cNvSpPr>
          <p:nvPr>
            <p:ph type="title"/>
          </p:nvPr>
        </p:nvSpPr>
        <p:spPr/>
        <p:txBody>
          <a:bodyPr>
            <a:normAutofit fontScale="90000"/>
          </a:bodyPr>
          <a:lstStyle/>
          <a:p>
            <a:r>
              <a:rPr lang="en-US" dirty="0"/>
              <a:t>Colony Morphology</a:t>
            </a:r>
          </a:p>
        </p:txBody>
      </p:sp>
      <p:pic>
        <p:nvPicPr>
          <p:cNvPr id="8" name="Picture 7">
            <a:extLst>
              <a:ext uri="{FF2B5EF4-FFF2-40B4-BE49-F238E27FC236}">
                <a16:creationId xmlns:a16="http://schemas.microsoft.com/office/drawing/2014/main" id="{85B511A9-8622-4371-9E68-E20CD603AFA9}"/>
              </a:ext>
            </a:extLst>
          </p:cNvPr>
          <p:cNvPicPr>
            <a:picLocks noChangeAspect="1"/>
          </p:cNvPicPr>
          <p:nvPr/>
        </p:nvPicPr>
        <p:blipFill>
          <a:blip r:embed="rId2"/>
          <a:stretch>
            <a:fillRect/>
          </a:stretch>
        </p:blipFill>
        <p:spPr>
          <a:xfrm>
            <a:off x="5309615" y="0"/>
            <a:ext cx="6882385" cy="6858000"/>
          </a:xfrm>
          <a:prstGeom prst="rect">
            <a:avLst/>
          </a:prstGeom>
        </p:spPr>
      </p:pic>
      <p:sp>
        <p:nvSpPr>
          <p:cNvPr id="11" name="Content Placeholder 2">
            <a:extLst>
              <a:ext uri="{FF2B5EF4-FFF2-40B4-BE49-F238E27FC236}">
                <a16:creationId xmlns:a16="http://schemas.microsoft.com/office/drawing/2014/main" id="{D9D9AD72-0289-3870-3E0C-D77F9B08BBC0}"/>
              </a:ext>
            </a:extLst>
          </p:cNvPr>
          <p:cNvSpPr>
            <a:spLocks noGrp="1"/>
          </p:cNvSpPr>
          <p:nvPr>
            <p:ph idx="13"/>
          </p:nvPr>
        </p:nvSpPr>
        <p:spPr>
          <a:xfrm>
            <a:off x="451720" y="1773013"/>
            <a:ext cx="5062796" cy="4566249"/>
          </a:xfrm>
        </p:spPr>
        <p:txBody>
          <a:bodyPr>
            <a:normAutofit lnSpcReduction="10000"/>
          </a:bodyPr>
          <a:lstStyle/>
          <a:p>
            <a:r>
              <a:rPr lang="en-US" dirty="0"/>
              <a:t>24 Hours</a:t>
            </a:r>
          </a:p>
          <a:p>
            <a:pPr lvl="1"/>
            <a:r>
              <a:rPr lang="en-US" dirty="0"/>
              <a:t>May not be visible</a:t>
            </a:r>
          </a:p>
          <a:p>
            <a:r>
              <a:rPr lang="en-US" dirty="0"/>
              <a:t>48 Hours</a:t>
            </a:r>
          </a:p>
          <a:p>
            <a:pPr lvl="1"/>
            <a:r>
              <a:rPr lang="en-US" dirty="0"/>
              <a:t>Small</a:t>
            </a:r>
          </a:p>
          <a:p>
            <a:pPr lvl="1"/>
            <a:r>
              <a:rPr lang="en-US" dirty="0"/>
              <a:t>Raised</a:t>
            </a:r>
          </a:p>
          <a:p>
            <a:pPr lvl="1"/>
            <a:r>
              <a:rPr lang="en-US" dirty="0"/>
              <a:t>Glistening</a:t>
            </a:r>
          </a:p>
          <a:p>
            <a:pPr lvl="1"/>
            <a:r>
              <a:rPr lang="en-US" dirty="0"/>
              <a:t>White-cream to gray</a:t>
            </a:r>
          </a:p>
          <a:p>
            <a:pPr lvl="1"/>
            <a:r>
              <a:rPr lang="en-US" dirty="0"/>
              <a:t>Non-hemolytic</a:t>
            </a:r>
          </a:p>
        </p:txBody>
      </p:sp>
    </p:spTree>
    <p:extLst>
      <p:ext uri="{BB962C8B-B14F-4D97-AF65-F5344CB8AC3E}">
        <p14:creationId xmlns:p14="http://schemas.microsoft.com/office/powerpoint/2010/main" val="1281133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4DA9E76-7ED9-49DA-A44E-837FB11969BC}"/>
              </a:ext>
            </a:extLst>
          </p:cNvPr>
          <p:cNvPicPr>
            <a:picLocks noGrp="1" noChangeAspect="1"/>
          </p:cNvPicPr>
          <p:nvPr>
            <p:ph type="pic" sz="quarter" idx="10"/>
          </p:nvPr>
        </p:nvPicPr>
        <p:blipFill>
          <a:blip r:embed="rId2"/>
          <a:srcRect t="8117" b="8117"/>
          <a:stretch>
            <a:fillRect/>
          </a:stretch>
        </p:blipFill>
        <p:spPr>
          <a:prstGeom prst="rect">
            <a:avLst/>
          </a:prstGeom>
        </p:spPr>
      </p:pic>
      <p:sp>
        <p:nvSpPr>
          <p:cNvPr id="4" name="TextBox 3">
            <a:extLst>
              <a:ext uri="{FF2B5EF4-FFF2-40B4-BE49-F238E27FC236}">
                <a16:creationId xmlns:a16="http://schemas.microsoft.com/office/drawing/2014/main" id="{F5394F72-FEA2-4D93-B068-93F19DEB26BF}"/>
              </a:ext>
            </a:extLst>
          </p:cNvPr>
          <p:cNvSpPr txBox="1"/>
          <p:nvPr/>
        </p:nvSpPr>
        <p:spPr>
          <a:xfrm>
            <a:off x="144087" y="6478179"/>
            <a:ext cx="4495800" cy="307777"/>
          </a:xfrm>
          <a:prstGeom prst="rect">
            <a:avLst/>
          </a:prstGeom>
          <a:noFill/>
        </p:spPr>
        <p:txBody>
          <a:bodyPr wrap="square" rtlCol="0">
            <a:spAutoFit/>
          </a:bodyPr>
          <a:lstStyle/>
          <a:p>
            <a:r>
              <a:rPr lang="en-US" sz="1400" dirty="0"/>
              <a:t>http://phil.cdc.gov/phil/details.asp</a:t>
            </a:r>
          </a:p>
        </p:txBody>
      </p:sp>
    </p:spTree>
    <p:extLst>
      <p:ext uri="{BB962C8B-B14F-4D97-AF65-F5344CB8AC3E}">
        <p14:creationId xmlns:p14="http://schemas.microsoft.com/office/powerpoint/2010/main" val="1688671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pider&#10;&#10;Description automatically generated with medium confidence">
            <a:extLst>
              <a:ext uri="{FF2B5EF4-FFF2-40B4-BE49-F238E27FC236}">
                <a16:creationId xmlns:a16="http://schemas.microsoft.com/office/drawing/2014/main" id="{1E433EB1-3E41-A2A0-422D-14371E43CD7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2726" r="-2" b="1588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rabbit in the grass&#10;&#10;Description automatically generated with medium confidence">
            <a:extLst>
              <a:ext uri="{FF2B5EF4-FFF2-40B4-BE49-F238E27FC236}">
                <a16:creationId xmlns:a16="http://schemas.microsoft.com/office/drawing/2014/main" id="{5A365620-999F-2EAE-E976-E367252A3DB8}"/>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5513" r="-2" b="1551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B59F699B-B47F-F96C-FB24-6F0D23A2E1EF}"/>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a:solidFill>
                  <a:schemeClr val="tx1"/>
                </a:solidFill>
                <a:latin typeface="+mj-lt"/>
                <a:ea typeface="+mj-ea"/>
                <a:cs typeface="+mj-cs"/>
              </a:rPr>
              <a:t>Tularemia</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ontent Placeholder 1">
            <a:extLst>
              <a:ext uri="{FF2B5EF4-FFF2-40B4-BE49-F238E27FC236}">
                <a16:creationId xmlns:a16="http://schemas.microsoft.com/office/drawing/2014/main" id="{8353E97A-D01D-CD5F-6BA4-345C74F5FA9D}"/>
              </a:ext>
            </a:extLst>
          </p:cNvPr>
          <p:cNvSpPr>
            <a:spLocks noGrp="1"/>
          </p:cNvSpPr>
          <p:nvPr>
            <p:ph idx="1"/>
          </p:nvPr>
        </p:nvSpPr>
        <p:spPr>
          <a:xfrm>
            <a:off x="448056" y="2512611"/>
            <a:ext cx="4832803" cy="3664351"/>
          </a:xfrm>
        </p:spPr>
        <p:txBody>
          <a:bodyPr vert="horz" lIns="91440" tIns="45720" rIns="91440" bIns="45720" rtlCol="0">
            <a:normAutofit/>
          </a:bodyPr>
          <a:lstStyle/>
          <a:p>
            <a:r>
              <a:rPr lang="en-US" sz="2000" dirty="0">
                <a:solidFill>
                  <a:schemeClr val="tx1"/>
                </a:solidFill>
                <a:latin typeface="+mn-lt"/>
                <a:cs typeface="+mn-cs"/>
              </a:rPr>
              <a:t>Causative agent: Francisella tularensis </a:t>
            </a:r>
          </a:p>
          <a:p>
            <a:pPr lvl="1">
              <a:lnSpc>
                <a:spcPct val="90000"/>
              </a:lnSpc>
              <a:spcAft>
                <a:spcPts val="0"/>
              </a:spcAft>
            </a:pPr>
            <a:r>
              <a:rPr lang="en-US" sz="2000" dirty="0">
                <a:solidFill>
                  <a:schemeClr val="tx1"/>
                </a:solidFill>
                <a:latin typeface="+mn-lt"/>
                <a:cs typeface="+mn-cs"/>
              </a:rPr>
              <a:t>Fastidious, tiny, gram-negative coccobacillus</a:t>
            </a:r>
          </a:p>
          <a:p>
            <a:r>
              <a:rPr lang="en-US" sz="2000" dirty="0">
                <a:solidFill>
                  <a:schemeClr val="tx1"/>
                </a:solidFill>
                <a:latin typeface="+mn-lt"/>
                <a:cs typeface="+mn-cs"/>
              </a:rPr>
              <a:t>Tier 1 Select Agent</a:t>
            </a:r>
          </a:p>
          <a:p>
            <a:r>
              <a:rPr lang="en-US" sz="2000" dirty="0">
                <a:solidFill>
                  <a:schemeClr val="tx1"/>
                </a:solidFill>
                <a:latin typeface="+mn-lt"/>
                <a:cs typeface="+mn-cs"/>
              </a:rPr>
              <a:t>Primary hosts for F. tularensis are believed to be small rodents (hares, voles, muskrats, </a:t>
            </a:r>
            <a:r>
              <a:rPr lang="en-US" sz="2000" dirty="0" err="1">
                <a:solidFill>
                  <a:schemeClr val="tx1"/>
                </a:solidFill>
                <a:latin typeface="+mn-lt"/>
                <a:cs typeface="+mn-cs"/>
              </a:rPr>
              <a:t>etc</a:t>
            </a:r>
            <a:r>
              <a:rPr lang="en-US" sz="2000" dirty="0">
                <a:solidFill>
                  <a:schemeClr val="tx1"/>
                </a:solidFill>
                <a:latin typeface="+mn-lt"/>
                <a:cs typeface="+mn-cs"/>
              </a:rPr>
              <a:t>)</a:t>
            </a:r>
          </a:p>
          <a:p>
            <a:r>
              <a:rPr lang="en-US" sz="2000" dirty="0">
                <a:solidFill>
                  <a:schemeClr val="tx1"/>
                </a:solidFill>
                <a:latin typeface="+mn-lt"/>
                <a:cs typeface="+mn-cs"/>
              </a:rPr>
              <a:t>Ticks, mosquitoes, and biting flies also implicated as capable vectors</a:t>
            </a:r>
          </a:p>
          <a:p>
            <a:pPr marL="0"/>
            <a:endParaRPr lang="en-US" sz="2000" dirty="0">
              <a:solidFill>
                <a:schemeClr val="tx1"/>
              </a:solidFill>
              <a:latin typeface="+mn-lt"/>
              <a:cs typeface="+mn-cs"/>
            </a:endParaRPr>
          </a:p>
        </p:txBody>
      </p:sp>
    </p:spTree>
    <p:extLst>
      <p:ext uri="{BB962C8B-B14F-4D97-AF65-F5344CB8AC3E}">
        <p14:creationId xmlns:p14="http://schemas.microsoft.com/office/powerpoint/2010/main" val="149709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0923-E0E6-01D0-E399-757472555494}"/>
              </a:ext>
            </a:extLst>
          </p:cNvPr>
          <p:cNvSpPr>
            <a:spLocks noGrp="1"/>
          </p:cNvSpPr>
          <p:nvPr>
            <p:ph type="title"/>
          </p:nvPr>
        </p:nvSpPr>
        <p:spPr/>
        <p:txBody>
          <a:bodyPr>
            <a:normAutofit fontScale="90000"/>
          </a:bodyPr>
          <a:lstStyle/>
          <a:p>
            <a:r>
              <a:rPr lang="en-US" dirty="0"/>
              <a:t>Gram Stain</a:t>
            </a:r>
          </a:p>
        </p:txBody>
      </p:sp>
      <p:sp>
        <p:nvSpPr>
          <p:cNvPr id="11" name="Content Placeholder 2">
            <a:extLst>
              <a:ext uri="{FF2B5EF4-FFF2-40B4-BE49-F238E27FC236}">
                <a16:creationId xmlns:a16="http://schemas.microsoft.com/office/drawing/2014/main" id="{D9D9AD72-0289-3870-3E0C-D77F9B08BBC0}"/>
              </a:ext>
            </a:extLst>
          </p:cNvPr>
          <p:cNvSpPr>
            <a:spLocks noGrp="1"/>
          </p:cNvSpPr>
          <p:nvPr>
            <p:ph idx="13"/>
          </p:nvPr>
        </p:nvSpPr>
        <p:spPr>
          <a:xfrm>
            <a:off x="451720" y="1773013"/>
            <a:ext cx="5062796" cy="4566249"/>
          </a:xfrm>
        </p:spPr>
        <p:txBody>
          <a:bodyPr>
            <a:normAutofit/>
          </a:bodyPr>
          <a:lstStyle/>
          <a:p>
            <a:r>
              <a:rPr lang="en-US" dirty="0"/>
              <a:t>Very tiny</a:t>
            </a:r>
          </a:p>
          <a:p>
            <a:pPr lvl="1"/>
            <a:r>
              <a:rPr lang="en-US" dirty="0"/>
              <a:t>0.5-0.7 by 0.6 microns</a:t>
            </a:r>
          </a:p>
          <a:p>
            <a:r>
              <a:rPr lang="en-US" dirty="0"/>
              <a:t>Faintly staining</a:t>
            </a:r>
          </a:p>
          <a:p>
            <a:r>
              <a:rPr lang="en-US" dirty="0"/>
              <a:t>Gram negative coccobacilli</a:t>
            </a:r>
          </a:p>
          <a:p>
            <a:r>
              <a:rPr lang="en-US" dirty="0"/>
              <a:t>“Fine sand”</a:t>
            </a:r>
          </a:p>
        </p:txBody>
      </p:sp>
      <p:pic>
        <p:nvPicPr>
          <p:cNvPr id="3" name="Picture 2">
            <a:extLst>
              <a:ext uri="{FF2B5EF4-FFF2-40B4-BE49-F238E27FC236}">
                <a16:creationId xmlns:a16="http://schemas.microsoft.com/office/drawing/2014/main" id="{67BACDCE-C71B-30DF-94A1-6B8C3FD5DF89}"/>
              </a:ext>
            </a:extLst>
          </p:cNvPr>
          <p:cNvPicPr>
            <a:picLocks noChangeAspect="1"/>
          </p:cNvPicPr>
          <p:nvPr/>
        </p:nvPicPr>
        <p:blipFill rotWithShape="1">
          <a:blip r:embed="rId2"/>
          <a:srcRect l="15351" r="2822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6001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1375FB-78F3-4F10-BFCF-7C0B9DBA5768}"/>
              </a:ext>
            </a:extLst>
          </p:cNvPr>
          <p:cNvSpPr/>
          <p:nvPr/>
        </p:nvSpPr>
        <p:spPr>
          <a:xfrm>
            <a:off x="392642" y="1515418"/>
            <a:ext cx="3224463" cy="1200329"/>
          </a:xfrm>
          <a:prstGeom prst="rect">
            <a:avLst/>
          </a:prstGeom>
        </p:spPr>
        <p:txBody>
          <a:bodyPr wrap="square">
            <a:spAutoFit/>
          </a:bodyPr>
          <a:lstStyle/>
          <a:p>
            <a:pPr lvl="1">
              <a:buClr>
                <a:schemeClr val="accent4">
                  <a:lumMod val="75000"/>
                </a:schemeClr>
              </a:buClr>
            </a:pPr>
            <a:r>
              <a:rPr lang="en-US" sz="2400" dirty="0"/>
              <a:t>Oxidase – positive</a:t>
            </a:r>
          </a:p>
          <a:p>
            <a:pPr lvl="1">
              <a:buClr>
                <a:schemeClr val="accent4">
                  <a:lumMod val="75000"/>
                </a:schemeClr>
              </a:buClr>
            </a:pPr>
            <a:endParaRPr lang="en-US" sz="2400" dirty="0"/>
          </a:p>
          <a:p>
            <a:pPr lvl="1">
              <a:buClr>
                <a:schemeClr val="accent4">
                  <a:lumMod val="75000"/>
                </a:schemeClr>
              </a:buClr>
            </a:pPr>
            <a:endParaRPr lang="en-US" sz="2400" dirty="0"/>
          </a:p>
        </p:txBody>
      </p:sp>
      <p:pic>
        <p:nvPicPr>
          <p:cNvPr id="4" name="Picture 3">
            <a:extLst>
              <a:ext uri="{FF2B5EF4-FFF2-40B4-BE49-F238E27FC236}">
                <a16:creationId xmlns:a16="http://schemas.microsoft.com/office/drawing/2014/main" id="{3BD604A3-3E8B-4A9C-BF91-B417B6C2F6A2}"/>
              </a:ext>
            </a:extLst>
          </p:cNvPr>
          <p:cNvPicPr>
            <a:picLocks noChangeAspect="1"/>
          </p:cNvPicPr>
          <p:nvPr/>
        </p:nvPicPr>
        <p:blipFill rotWithShape="1">
          <a:blip r:embed="rId2"/>
          <a:srcRect l="50000" t="11562" r="8154"/>
          <a:stretch/>
        </p:blipFill>
        <p:spPr>
          <a:xfrm>
            <a:off x="1508213" y="1971344"/>
            <a:ext cx="1235243" cy="1245042"/>
          </a:xfrm>
          <a:prstGeom prst="rect">
            <a:avLst/>
          </a:prstGeom>
        </p:spPr>
      </p:pic>
      <p:sp>
        <p:nvSpPr>
          <p:cNvPr id="5" name="Rectangle 4">
            <a:extLst>
              <a:ext uri="{FF2B5EF4-FFF2-40B4-BE49-F238E27FC236}">
                <a16:creationId xmlns:a16="http://schemas.microsoft.com/office/drawing/2014/main" id="{A5EA6236-DA20-4B1D-9D40-7CD59C8AC04D}"/>
              </a:ext>
            </a:extLst>
          </p:cNvPr>
          <p:cNvSpPr/>
          <p:nvPr/>
        </p:nvSpPr>
        <p:spPr>
          <a:xfrm>
            <a:off x="3452579" y="1497670"/>
            <a:ext cx="3583574" cy="461665"/>
          </a:xfrm>
          <a:prstGeom prst="rect">
            <a:avLst/>
          </a:prstGeom>
        </p:spPr>
        <p:txBody>
          <a:bodyPr wrap="square">
            <a:spAutoFit/>
          </a:bodyPr>
          <a:lstStyle/>
          <a:p>
            <a:pPr lvl="1">
              <a:buClr>
                <a:schemeClr val="accent4">
                  <a:lumMod val="75000"/>
                </a:schemeClr>
              </a:buClr>
            </a:pPr>
            <a:r>
              <a:rPr lang="en-US" sz="2400" dirty="0"/>
              <a:t>Catalase - positive</a:t>
            </a:r>
          </a:p>
        </p:txBody>
      </p:sp>
      <p:pic>
        <p:nvPicPr>
          <p:cNvPr id="7" name="Picture 6">
            <a:extLst>
              <a:ext uri="{FF2B5EF4-FFF2-40B4-BE49-F238E27FC236}">
                <a16:creationId xmlns:a16="http://schemas.microsoft.com/office/drawing/2014/main" id="{BACDDF96-9997-4C9F-B947-F841B848E81A}"/>
              </a:ext>
            </a:extLst>
          </p:cNvPr>
          <p:cNvPicPr>
            <a:picLocks noChangeAspect="1"/>
          </p:cNvPicPr>
          <p:nvPr/>
        </p:nvPicPr>
        <p:blipFill>
          <a:blip r:embed="rId3"/>
          <a:stretch>
            <a:fillRect/>
          </a:stretch>
        </p:blipFill>
        <p:spPr>
          <a:xfrm>
            <a:off x="4220699" y="2178686"/>
            <a:ext cx="1775078" cy="979558"/>
          </a:xfrm>
          <a:prstGeom prst="rect">
            <a:avLst/>
          </a:prstGeom>
        </p:spPr>
      </p:pic>
      <p:sp>
        <p:nvSpPr>
          <p:cNvPr id="10" name="Rectangle 9">
            <a:extLst>
              <a:ext uri="{FF2B5EF4-FFF2-40B4-BE49-F238E27FC236}">
                <a16:creationId xmlns:a16="http://schemas.microsoft.com/office/drawing/2014/main" id="{E50BA9D9-ED0C-4B4C-B1C1-18EFD3800A75}"/>
              </a:ext>
            </a:extLst>
          </p:cNvPr>
          <p:cNvSpPr/>
          <p:nvPr/>
        </p:nvSpPr>
        <p:spPr>
          <a:xfrm>
            <a:off x="6096000" y="3773689"/>
            <a:ext cx="4882116" cy="461665"/>
          </a:xfrm>
          <a:prstGeom prst="rect">
            <a:avLst/>
          </a:prstGeom>
        </p:spPr>
        <p:txBody>
          <a:bodyPr wrap="square">
            <a:spAutoFit/>
          </a:bodyPr>
          <a:lstStyle/>
          <a:p>
            <a:pPr lvl="1">
              <a:buClr>
                <a:schemeClr val="accent4">
                  <a:lumMod val="75000"/>
                </a:schemeClr>
              </a:buClr>
            </a:pPr>
            <a:r>
              <a:rPr lang="en-US" sz="2400" dirty="0"/>
              <a:t>Does not need X or V factor</a:t>
            </a:r>
          </a:p>
        </p:txBody>
      </p:sp>
      <p:sp>
        <p:nvSpPr>
          <p:cNvPr id="11" name="Rectangle 10">
            <a:extLst>
              <a:ext uri="{FF2B5EF4-FFF2-40B4-BE49-F238E27FC236}">
                <a16:creationId xmlns:a16="http://schemas.microsoft.com/office/drawing/2014/main" id="{B56F4A3F-4CEC-484C-A687-4BE2099CE089}"/>
              </a:ext>
            </a:extLst>
          </p:cNvPr>
          <p:cNvSpPr/>
          <p:nvPr/>
        </p:nvSpPr>
        <p:spPr>
          <a:xfrm>
            <a:off x="-95238" y="4433989"/>
            <a:ext cx="6316916" cy="1077218"/>
          </a:xfrm>
          <a:prstGeom prst="rect">
            <a:avLst/>
          </a:prstGeom>
        </p:spPr>
        <p:txBody>
          <a:bodyPr wrap="square">
            <a:spAutoFit/>
          </a:bodyPr>
          <a:lstStyle/>
          <a:p>
            <a:pPr lvl="1">
              <a:buClr>
                <a:schemeClr val="accent4">
                  <a:lumMod val="75000"/>
                </a:schemeClr>
              </a:buClr>
            </a:pPr>
            <a:r>
              <a:rPr lang="en-US" sz="2400" dirty="0"/>
              <a:t>Urea – positive</a:t>
            </a:r>
          </a:p>
          <a:p>
            <a:pPr lvl="1">
              <a:buClr>
                <a:schemeClr val="accent4">
                  <a:lumMod val="75000"/>
                </a:schemeClr>
              </a:buClr>
            </a:pPr>
            <a:r>
              <a:rPr lang="en-US" sz="2000" dirty="0"/>
              <a:t>B. </a:t>
            </a:r>
            <a:r>
              <a:rPr lang="en-US" sz="2000" dirty="0" err="1"/>
              <a:t>canis</a:t>
            </a:r>
            <a:r>
              <a:rPr lang="en-US" sz="2000" dirty="0"/>
              <a:t> and B. </a:t>
            </a:r>
            <a:r>
              <a:rPr lang="en-US" sz="2000" dirty="0" err="1"/>
              <a:t>suis</a:t>
            </a:r>
            <a:r>
              <a:rPr lang="en-US" sz="2000" dirty="0"/>
              <a:t> will </a:t>
            </a:r>
          </a:p>
          <a:p>
            <a:pPr lvl="1">
              <a:buClr>
                <a:schemeClr val="accent4">
                  <a:lumMod val="75000"/>
                </a:schemeClr>
              </a:buClr>
            </a:pPr>
            <a:r>
              <a:rPr lang="en-US" sz="2000" dirty="0"/>
              <a:t>be positive in &lt;5 mins </a:t>
            </a:r>
          </a:p>
        </p:txBody>
      </p:sp>
      <p:sp>
        <p:nvSpPr>
          <p:cNvPr id="12" name="Rectangle 11">
            <a:extLst>
              <a:ext uri="{FF2B5EF4-FFF2-40B4-BE49-F238E27FC236}">
                <a16:creationId xmlns:a16="http://schemas.microsoft.com/office/drawing/2014/main" id="{8418A92B-57C2-436C-A8BA-46BD729DDF73}"/>
              </a:ext>
            </a:extLst>
          </p:cNvPr>
          <p:cNvSpPr/>
          <p:nvPr/>
        </p:nvSpPr>
        <p:spPr>
          <a:xfrm>
            <a:off x="7073177" y="1448748"/>
            <a:ext cx="3649189" cy="461665"/>
          </a:xfrm>
          <a:prstGeom prst="rect">
            <a:avLst/>
          </a:prstGeom>
        </p:spPr>
        <p:txBody>
          <a:bodyPr wrap="square">
            <a:spAutoFit/>
          </a:bodyPr>
          <a:lstStyle/>
          <a:p>
            <a:pPr lvl="1">
              <a:buClr>
                <a:schemeClr val="accent4">
                  <a:lumMod val="75000"/>
                </a:schemeClr>
              </a:buClr>
            </a:pPr>
            <a:r>
              <a:rPr lang="en-US" sz="2400" dirty="0"/>
              <a:t>Motility – negative</a:t>
            </a:r>
          </a:p>
        </p:txBody>
      </p:sp>
      <p:pic>
        <p:nvPicPr>
          <p:cNvPr id="13" name="Picture 5">
            <a:extLst>
              <a:ext uri="{FF2B5EF4-FFF2-40B4-BE49-F238E27FC236}">
                <a16:creationId xmlns:a16="http://schemas.microsoft.com/office/drawing/2014/main" id="{8D7BC162-5535-406A-87D9-0ABA07117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69" r="27269"/>
          <a:stretch/>
        </p:blipFill>
        <p:spPr bwMode="auto">
          <a:xfrm>
            <a:off x="2640011" y="4004521"/>
            <a:ext cx="2222186" cy="21333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4ED4E19B-BEFC-4E56-BF98-FC0828D3E819}"/>
              </a:ext>
            </a:extLst>
          </p:cNvPr>
          <p:cNvPicPr>
            <a:picLocks noChangeAspect="1"/>
          </p:cNvPicPr>
          <p:nvPr/>
        </p:nvPicPr>
        <p:blipFill>
          <a:blip r:embed="rId5"/>
          <a:stretch>
            <a:fillRect/>
          </a:stretch>
        </p:blipFill>
        <p:spPr>
          <a:xfrm>
            <a:off x="8126323" y="2002811"/>
            <a:ext cx="1775078" cy="1331308"/>
          </a:xfrm>
          <a:prstGeom prst="rect">
            <a:avLst/>
          </a:prstGeom>
        </p:spPr>
      </p:pic>
      <p:pic>
        <p:nvPicPr>
          <p:cNvPr id="15" name="Picture 14">
            <a:extLst>
              <a:ext uri="{FF2B5EF4-FFF2-40B4-BE49-F238E27FC236}">
                <a16:creationId xmlns:a16="http://schemas.microsoft.com/office/drawing/2014/main" id="{E25B8066-A340-456A-8FCA-463060F209CC}"/>
              </a:ext>
            </a:extLst>
          </p:cNvPr>
          <p:cNvPicPr>
            <a:picLocks noChangeAspect="1"/>
          </p:cNvPicPr>
          <p:nvPr/>
        </p:nvPicPr>
        <p:blipFill>
          <a:blip r:embed="rId6"/>
          <a:stretch>
            <a:fillRect/>
          </a:stretch>
        </p:blipFill>
        <p:spPr>
          <a:xfrm>
            <a:off x="6096000" y="4332903"/>
            <a:ext cx="2470574" cy="2324213"/>
          </a:xfrm>
          <a:prstGeom prst="rect">
            <a:avLst/>
          </a:prstGeom>
        </p:spPr>
      </p:pic>
      <p:pic>
        <p:nvPicPr>
          <p:cNvPr id="16" name="Picture 15">
            <a:extLst>
              <a:ext uri="{FF2B5EF4-FFF2-40B4-BE49-F238E27FC236}">
                <a16:creationId xmlns:a16="http://schemas.microsoft.com/office/drawing/2014/main" id="{F2B3EC02-293C-46F5-A7BD-E71BAE207A5B}"/>
              </a:ext>
            </a:extLst>
          </p:cNvPr>
          <p:cNvPicPr>
            <a:picLocks noChangeAspect="1"/>
          </p:cNvPicPr>
          <p:nvPr/>
        </p:nvPicPr>
        <p:blipFill>
          <a:blip r:embed="rId7"/>
          <a:stretch>
            <a:fillRect/>
          </a:stretch>
        </p:blipFill>
        <p:spPr>
          <a:xfrm>
            <a:off x="8822928" y="4393386"/>
            <a:ext cx="2627318" cy="2101854"/>
          </a:xfrm>
          <a:prstGeom prst="rect">
            <a:avLst/>
          </a:prstGeom>
        </p:spPr>
      </p:pic>
      <p:sp>
        <p:nvSpPr>
          <p:cNvPr id="6" name="Title 1">
            <a:extLst>
              <a:ext uri="{FF2B5EF4-FFF2-40B4-BE49-F238E27FC236}">
                <a16:creationId xmlns:a16="http://schemas.microsoft.com/office/drawing/2014/main" id="{3B20CDEA-7FF5-9FD6-B16A-A967ECD30A32}"/>
              </a:ext>
            </a:extLst>
          </p:cNvPr>
          <p:cNvSpPr txBox="1">
            <a:spLocks/>
          </p:cNvSpPr>
          <p:nvPr/>
        </p:nvSpPr>
        <p:spPr>
          <a:xfrm>
            <a:off x="451720" y="518738"/>
            <a:ext cx="11288560" cy="549275"/>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a:lstStyle>
          <a:p>
            <a:r>
              <a:rPr lang="en-US" dirty="0"/>
              <a:t>Biochemicals</a:t>
            </a:r>
          </a:p>
        </p:txBody>
      </p:sp>
    </p:spTree>
    <p:extLst>
      <p:ext uri="{BB962C8B-B14F-4D97-AF65-F5344CB8AC3E}">
        <p14:creationId xmlns:p14="http://schemas.microsoft.com/office/powerpoint/2010/main" val="1639045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8711CB-78BB-84C3-EACE-22EB8A077379}"/>
              </a:ext>
            </a:extLst>
          </p:cNvPr>
          <p:cNvSpPr>
            <a:spLocks noGrp="1"/>
          </p:cNvSpPr>
          <p:nvPr>
            <p:ph type="title"/>
          </p:nvPr>
        </p:nvSpPr>
        <p:spPr/>
        <p:txBody>
          <a:bodyPr>
            <a:normAutofit fontScale="90000"/>
          </a:bodyPr>
          <a:lstStyle/>
          <a:p>
            <a:r>
              <a:rPr lang="en-US" dirty="0"/>
              <a:t>LRN Reference Lab Tests</a:t>
            </a:r>
          </a:p>
        </p:txBody>
      </p:sp>
      <p:pic>
        <p:nvPicPr>
          <p:cNvPr id="6" name="Picture 2">
            <a:extLst>
              <a:ext uri="{FF2B5EF4-FFF2-40B4-BE49-F238E27FC236}">
                <a16:creationId xmlns:a16="http://schemas.microsoft.com/office/drawing/2014/main" id="{7D6F54E0-B6E0-4942-A56B-8ED373CB1F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3577" y="2268676"/>
            <a:ext cx="9664846" cy="31044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209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F538EBC-4993-496B-83C0-09CB4224D9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34503" y="321733"/>
            <a:ext cx="4887814" cy="22361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a:extLst>
              <a:ext uri="{FF2B5EF4-FFF2-40B4-BE49-F238E27FC236}">
                <a16:creationId xmlns:a16="http://schemas.microsoft.com/office/drawing/2014/main" id="{CF87B8B3-DAD7-456B-B7FA-F9EC755497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1682" b="31682"/>
          <a:stretch/>
        </p:blipFill>
        <p:spPr bwMode="auto">
          <a:xfrm>
            <a:off x="798537" y="1177077"/>
            <a:ext cx="5827788" cy="55363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a:extLst>
              <a:ext uri="{FF2B5EF4-FFF2-40B4-BE49-F238E27FC236}">
                <a16:creationId xmlns:a16="http://schemas.microsoft.com/office/drawing/2014/main" id="{19C656BB-79D1-46F6-80D2-4F55FB00DC9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88603" y="321735"/>
            <a:ext cx="2623409" cy="32189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a:extLst>
              <a:ext uri="{FF2B5EF4-FFF2-40B4-BE49-F238E27FC236}">
                <a16:creationId xmlns:a16="http://schemas.microsoft.com/office/drawing/2014/main" id="{7D3C8EAF-9F1E-4539-943C-13173F4D36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269" r="27269"/>
          <a:stretch/>
        </p:blipFill>
        <p:spPr bwMode="auto">
          <a:xfrm>
            <a:off x="8589083" y="4267009"/>
            <a:ext cx="2222186" cy="21333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616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5223DB-F066-4486-9211-8692F5CAB62A}"/>
              </a:ext>
            </a:extLst>
          </p:cNvPr>
          <p:cNvPicPr>
            <a:picLocks noChangeAspect="1"/>
          </p:cNvPicPr>
          <p:nvPr/>
        </p:nvPicPr>
        <p:blipFill>
          <a:blip r:embed="rId3"/>
          <a:stretch>
            <a:fillRect/>
          </a:stretch>
        </p:blipFill>
        <p:spPr>
          <a:xfrm>
            <a:off x="409073" y="395396"/>
            <a:ext cx="6464808" cy="4309872"/>
          </a:xfrm>
          <a:prstGeom prst="rect">
            <a:avLst/>
          </a:prstGeom>
        </p:spPr>
      </p:pic>
      <p:pic>
        <p:nvPicPr>
          <p:cNvPr id="6" name="Picture 5">
            <a:extLst>
              <a:ext uri="{FF2B5EF4-FFF2-40B4-BE49-F238E27FC236}">
                <a16:creationId xmlns:a16="http://schemas.microsoft.com/office/drawing/2014/main" id="{34DB19CA-48DF-466B-B00D-41D5DE0E607B}"/>
              </a:ext>
            </a:extLst>
          </p:cNvPr>
          <p:cNvPicPr>
            <a:picLocks noChangeAspect="1"/>
          </p:cNvPicPr>
          <p:nvPr/>
        </p:nvPicPr>
        <p:blipFill>
          <a:blip r:embed="rId4"/>
          <a:stretch>
            <a:fillRect/>
          </a:stretch>
        </p:blipFill>
        <p:spPr>
          <a:xfrm>
            <a:off x="4228599" y="3747979"/>
            <a:ext cx="5505450" cy="2943225"/>
          </a:xfrm>
          <a:prstGeom prst="rect">
            <a:avLst/>
          </a:prstGeom>
        </p:spPr>
      </p:pic>
      <p:sp>
        <p:nvSpPr>
          <p:cNvPr id="2" name="Title 1">
            <a:extLst>
              <a:ext uri="{FF2B5EF4-FFF2-40B4-BE49-F238E27FC236}">
                <a16:creationId xmlns:a16="http://schemas.microsoft.com/office/drawing/2014/main" id="{81E52D4A-C31D-1525-283E-DEBC983F10D3}"/>
              </a:ext>
            </a:extLst>
          </p:cNvPr>
          <p:cNvSpPr txBox="1">
            <a:spLocks/>
          </p:cNvSpPr>
          <p:nvPr/>
        </p:nvSpPr>
        <p:spPr>
          <a:xfrm>
            <a:off x="7870370" y="518738"/>
            <a:ext cx="3766459" cy="840618"/>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a:lstStyle>
          <a:p>
            <a:r>
              <a:rPr lang="en-US" dirty="0"/>
              <a:t>LRN Reference Lab Tests</a:t>
            </a:r>
          </a:p>
        </p:txBody>
      </p:sp>
      <p:sp>
        <p:nvSpPr>
          <p:cNvPr id="4" name="Content Placeholder 2">
            <a:extLst>
              <a:ext uri="{FF2B5EF4-FFF2-40B4-BE49-F238E27FC236}">
                <a16:creationId xmlns:a16="http://schemas.microsoft.com/office/drawing/2014/main" id="{3D73710F-08ED-8205-9B7C-A8F0DD6DF010}"/>
              </a:ext>
            </a:extLst>
          </p:cNvPr>
          <p:cNvSpPr txBox="1">
            <a:spLocks/>
          </p:cNvSpPr>
          <p:nvPr/>
        </p:nvSpPr>
        <p:spPr>
          <a:xfrm>
            <a:off x="7515654" y="1555299"/>
            <a:ext cx="4267273" cy="4566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PCR</a:t>
            </a:r>
          </a:p>
          <a:p>
            <a:r>
              <a:rPr lang="en-US" dirty="0"/>
              <a:t>Brucella Microagglutination test (BMAT)</a:t>
            </a:r>
          </a:p>
        </p:txBody>
      </p:sp>
    </p:spTree>
    <p:extLst>
      <p:ext uri="{BB962C8B-B14F-4D97-AF65-F5344CB8AC3E}">
        <p14:creationId xmlns:p14="http://schemas.microsoft.com/office/powerpoint/2010/main" val="443986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8C91-FBA8-7958-080A-D6FEF6FDBBAA}"/>
              </a:ext>
            </a:extLst>
          </p:cNvPr>
          <p:cNvSpPr>
            <a:spLocks noGrp="1"/>
          </p:cNvSpPr>
          <p:nvPr>
            <p:ph type="title"/>
          </p:nvPr>
        </p:nvSpPr>
        <p:spPr/>
        <p:txBody>
          <a:bodyPr>
            <a:normAutofit fontScale="90000"/>
          </a:bodyPr>
          <a:lstStyle/>
          <a:p>
            <a:r>
              <a:rPr lang="en-US" dirty="0"/>
              <a:t>Case Study</a:t>
            </a:r>
          </a:p>
        </p:txBody>
      </p:sp>
      <p:sp>
        <p:nvSpPr>
          <p:cNvPr id="3" name="Content Placeholder 2">
            <a:extLst>
              <a:ext uri="{FF2B5EF4-FFF2-40B4-BE49-F238E27FC236}">
                <a16:creationId xmlns:a16="http://schemas.microsoft.com/office/drawing/2014/main" id="{7D47C8E8-88CF-6A45-60C7-489AACA8BE0B}"/>
              </a:ext>
            </a:extLst>
          </p:cNvPr>
          <p:cNvSpPr>
            <a:spLocks noGrp="1"/>
          </p:cNvSpPr>
          <p:nvPr>
            <p:ph idx="1"/>
          </p:nvPr>
        </p:nvSpPr>
        <p:spPr>
          <a:xfrm>
            <a:off x="451720" y="2051049"/>
            <a:ext cx="5154423" cy="4404180"/>
          </a:xfrm>
        </p:spPr>
        <p:txBody>
          <a:bodyPr>
            <a:normAutofit fontScale="62500" lnSpcReduction="20000"/>
          </a:bodyPr>
          <a:lstStyle/>
          <a:p>
            <a:r>
              <a:rPr lang="en-US" dirty="0"/>
              <a:t>Microbiologist A</a:t>
            </a:r>
          </a:p>
          <a:p>
            <a:pPr lvl="1"/>
            <a:r>
              <a:rPr lang="en-US" dirty="0"/>
              <a:t>September 28 - presented with symptoms </a:t>
            </a:r>
          </a:p>
          <a:p>
            <a:pPr lvl="1"/>
            <a:r>
              <a:rPr lang="en-US" dirty="0"/>
              <a:t>October 22 - hospitalized</a:t>
            </a:r>
          </a:p>
          <a:p>
            <a:pPr lvl="1"/>
            <a:r>
              <a:rPr lang="en-US" dirty="0"/>
              <a:t>October 26 - an unidentified blood culture isolate from microbiologist A (isolate A) was submitted for identification to a Minnesota clinical laboratory and determined to be </a:t>
            </a:r>
            <a:r>
              <a:rPr lang="en-US" i="1" dirty="0"/>
              <a:t>Brucella </a:t>
            </a:r>
            <a:r>
              <a:rPr lang="en-US" dirty="0" err="1"/>
              <a:t>spp</a:t>
            </a:r>
            <a:endParaRPr lang="en-US" dirty="0"/>
          </a:p>
          <a:p>
            <a:pPr lvl="1"/>
            <a:r>
              <a:rPr lang="en-US" dirty="0"/>
              <a:t>July 17, microbiologist A had </a:t>
            </a:r>
            <a:r>
              <a:rPr lang="en-US" dirty="0" err="1"/>
              <a:t>subcultured</a:t>
            </a:r>
            <a:r>
              <a:rPr lang="en-US" dirty="0"/>
              <a:t> on an open laboratory bench an unidentified isolate (isolate C) from a referring laboratory. </a:t>
            </a:r>
          </a:p>
          <a:p>
            <a:pPr lvl="2"/>
            <a:r>
              <a:rPr lang="en-US" dirty="0"/>
              <a:t>Isolate C subsequently was forwarded for identification to the same Minnesota clinical laboratory and identified as </a:t>
            </a:r>
            <a:r>
              <a:rPr lang="en-US" i="1" dirty="0"/>
              <a:t>Brucella</a:t>
            </a:r>
            <a:r>
              <a:rPr lang="en-US" dirty="0"/>
              <a:t> spp.</a:t>
            </a:r>
          </a:p>
          <a:p>
            <a:endParaRPr lang="en-US" dirty="0"/>
          </a:p>
        </p:txBody>
      </p:sp>
      <p:sp>
        <p:nvSpPr>
          <p:cNvPr id="8" name="Content Placeholder 2">
            <a:extLst>
              <a:ext uri="{FF2B5EF4-FFF2-40B4-BE49-F238E27FC236}">
                <a16:creationId xmlns:a16="http://schemas.microsoft.com/office/drawing/2014/main" id="{7CAD8DDF-10BB-9366-26F8-D867B1F1B676}"/>
              </a:ext>
            </a:extLst>
          </p:cNvPr>
          <p:cNvSpPr txBox="1">
            <a:spLocks/>
          </p:cNvSpPr>
          <p:nvPr/>
        </p:nvSpPr>
        <p:spPr>
          <a:xfrm>
            <a:off x="6585859" y="2051049"/>
            <a:ext cx="5154423" cy="3765551"/>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Microbiologist B</a:t>
            </a:r>
          </a:p>
          <a:p>
            <a:r>
              <a:rPr lang="en-US" dirty="0"/>
              <a:t>October 25 - hospitalized and recovered with treatment</a:t>
            </a:r>
          </a:p>
          <a:p>
            <a:r>
              <a:rPr lang="en-US" dirty="0"/>
              <a:t>November 9 - the Minnesota laboratory identified a blood culture isolate from microbiologist B (isolate B) as Brucella spp. </a:t>
            </a:r>
          </a:p>
          <a:p>
            <a:r>
              <a:rPr lang="en-US" dirty="0"/>
              <a:t>Microbiologist B didn’t handle isolate A from microbiologist A </a:t>
            </a:r>
          </a:p>
          <a:p>
            <a:r>
              <a:rPr lang="en-US" dirty="0"/>
              <a:t>However they had handled two unidentified isolates identified as Brucella </a:t>
            </a:r>
            <a:r>
              <a:rPr lang="en-US" dirty="0" err="1"/>
              <a:t>spp</a:t>
            </a:r>
            <a:endParaRPr lang="en-US" dirty="0"/>
          </a:p>
          <a:p>
            <a:r>
              <a:rPr lang="en-US" dirty="0"/>
              <a:t>First exposure had occurred on July 21 while handling isolate C</a:t>
            </a:r>
          </a:p>
          <a:p>
            <a:r>
              <a:rPr lang="en-US" dirty="0"/>
              <a:t>The second exposure had occurred on August 8 during testing of an isolate from a Texas referring clinical laboratory (isolate D)</a:t>
            </a:r>
          </a:p>
          <a:p>
            <a:endParaRPr lang="en-US" dirty="0"/>
          </a:p>
        </p:txBody>
      </p:sp>
    </p:spTree>
    <p:extLst>
      <p:ext uri="{BB962C8B-B14F-4D97-AF65-F5344CB8AC3E}">
        <p14:creationId xmlns:p14="http://schemas.microsoft.com/office/powerpoint/2010/main" val="3569202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7B2150-5DFF-622B-9337-836234EB48B1}"/>
              </a:ext>
            </a:extLst>
          </p:cNvPr>
          <p:cNvSpPr>
            <a:spLocks noGrp="1"/>
          </p:cNvSpPr>
          <p:nvPr>
            <p:ph idx="1"/>
          </p:nvPr>
        </p:nvSpPr>
        <p:spPr>
          <a:xfrm>
            <a:off x="451720" y="2051049"/>
            <a:ext cx="6896137" cy="3765551"/>
          </a:xfrm>
        </p:spPr>
        <p:txBody>
          <a:bodyPr>
            <a:normAutofit lnSpcReduction="10000"/>
          </a:bodyPr>
          <a:lstStyle/>
          <a:p>
            <a:pPr>
              <a:lnSpc>
                <a:spcPct val="90000"/>
              </a:lnSpc>
            </a:pPr>
            <a:r>
              <a:rPr lang="en-US" dirty="0"/>
              <a:t>June 1 to Aug. 7, 2017</a:t>
            </a:r>
          </a:p>
          <a:p>
            <a:pPr>
              <a:lnSpc>
                <a:spcPct val="90000"/>
              </a:lnSpc>
            </a:pPr>
            <a:r>
              <a:rPr lang="en-US" dirty="0"/>
              <a:t>Exposures in Alabama, Arkansas, California, Ohio, North Dakota, Tennessee and Texas</a:t>
            </a:r>
          </a:p>
          <a:p>
            <a:pPr>
              <a:lnSpc>
                <a:spcPct val="90000"/>
              </a:lnSpc>
            </a:pPr>
            <a:r>
              <a:rPr lang="en-US" dirty="0"/>
              <a:t>Milk from herd was tested, 2 samples were positive</a:t>
            </a:r>
          </a:p>
          <a:p>
            <a:pPr marL="0" indent="0">
              <a:lnSpc>
                <a:spcPct val="90000"/>
              </a:lnSpc>
              <a:buNone/>
            </a:pPr>
            <a:endParaRPr lang="en-US" dirty="0"/>
          </a:p>
          <a:p>
            <a:r>
              <a:rPr lang="en-US" dirty="0"/>
              <a:t>RB51 is a strain used to vaccinate cattle and may be passed through the milk</a:t>
            </a:r>
          </a:p>
          <a:p>
            <a:pPr marL="0" indent="0">
              <a:buNone/>
            </a:pPr>
            <a:endParaRPr lang="en-US" dirty="0"/>
          </a:p>
        </p:txBody>
      </p:sp>
      <p:sp>
        <p:nvSpPr>
          <p:cNvPr id="3" name="Title 2">
            <a:extLst>
              <a:ext uri="{FF2B5EF4-FFF2-40B4-BE49-F238E27FC236}">
                <a16:creationId xmlns:a16="http://schemas.microsoft.com/office/drawing/2014/main" id="{1D461E62-BBB8-2A24-0257-09CDB1646316}"/>
              </a:ext>
            </a:extLst>
          </p:cNvPr>
          <p:cNvSpPr>
            <a:spLocks noGrp="1"/>
          </p:cNvSpPr>
          <p:nvPr>
            <p:ph type="title"/>
          </p:nvPr>
        </p:nvSpPr>
        <p:spPr/>
        <p:txBody>
          <a:bodyPr>
            <a:normAutofit fontScale="90000"/>
          </a:bodyPr>
          <a:lstStyle/>
          <a:p>
            <a:r>
              <a:rPr lang="en-US" dirty="0"/>
              <a:t>Case Study</a:t>
            </a:r>
          </a:p>
        </p:txBody>
      </p:sp>
      <p:pic>
        <p:nvPicPr>
          <p:cNvPr id="4" name="Picture 3">
            <a:extLst>
              <a:ext uri="{FF2B5EF4-FFF2-40B4-BE49-F238E27FC236}">
                <a16:creationId xmlns:a16="http://schemas.microsoft.com/office/drawing/2014/main" id="{869C07FC-9BDC-B87F-741A-B576EE07F279}"/>
              </a:ext>
            </a:extLst>
          </p:cNvPr>
          <p:cNvPicPr>
            <a:picLocks noChangeAspect="1"/>
          </p:cNvPicPr>
          <p:nvPr/>
        </p:nvPicPr>
        <p:blipFill>
          <a:blip r:embed="rId3"/>
          <a:stretch>
            <a:fillRect/>
          </a:stretch>
        </p:blipFill>
        <p:spPr>
          <a:xfrm>
            <a:off x="7238366" y="1741714"/>
            <a:ext cx="4501914" cy="4238815"/>
          </a:xfrm>
          <a:prstGeom prst="rect">
            <a:avLst/>
          </a:prstGeom>
        </p:spPr>
      </p:pic>
    </p:spTree>
    <p:extLst>
      <p:ext uri="{BB962C8B-B14F-4D97-AF65-F5344CB8AC3E}">
        <p14:creationId xmlns:p14="http://schemas.microsoft.com/office/powerpoint/2010/main" val="3920035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FE41B-8204-4C83-ABE8-F540CA4682B3}"/>
              </a:ext>
            </a:extLst>
          </p:cNvPr>
          <p:cNvSpPr>
            <a:spLocks noGrp="1"/>
          </p:cNvSpPr>
          <p:nvPr>
            <p:ph type="title"/>
          </p:nvPr>
        </p:nvSpPr>
        <p:spPr/>
        <p:txBody>
          <a:bodyPr>
            <a:normAutofit fontScale="90000"/>
          </a:bodyPr>
          <a:lstStyle/>
          <a:p>
            <a:r>
              <a:rPr lang="en-US" dirty="0"/>
              <a:t>Misidentification</a:t>
            </a:r>
          </a:p>
        </p:txBody>
      </p:sp>
      <p:sp>
        <p:nvSpPr>
          <p:cNvPr id="6" name="Rectangle 5">
            <a:extLst>
              <a:ext uri="{FF2B5EF4-FFF2-40B4-BE49-F238E27FC236}">
                <a16:creationId xmlns:a16="http://schemas.microsoft.com/office/drawing/2014/main" id="{BF1DABA0-8046-9299-DF34-71332B24575E}"/>
              </a:ext>
            </a:extLst>
          </p:cNvPr>
          <p:cNvSpPr/>
          <p:nvPr/>
        </p:nvSpPr>
        <p:spPr>
          <a:xfrm>
            <a:off x="778043" y="2086283"/>
            <a:ext cx="6096000" cy="3970318"/>
          </a:xfrm>
          <a:prstGeom prst="rect">
            <a:avLst/>
          </a:prstGeom>
        </p:spPr>
        <p:txBody>
          <a:bodyPr>
            <a:spAutoFit/>
          </a:bodyPr>
          <a:lstStyle/>
          <a:p>
            <a:pPr marL="285750" indent="-285750">
              <a:buFont typeface="Arial" panose="020B0604020202020204" pitchFamily="34" charset="0"/>
              <a:buChar char="•"/>
            </a:pPr>
            <a:r>
              <a:rPr lang="en-US" sz="2800" dirty="0">
                <a:solidFill>
                  <a:schemeClr val="accent5"/>
                </a:solidFill>
              </a:rPr>
              <a:t>Moraxella spp.</a:t>
            </a:r>
          </a:p>
          <a:p>
            <a:pPr marL="742950" lvl="1" indent="-285750">
              <a:buFont typeface="Arial" panose="020B0604020202020204" pitchFamily="34" charset="0"/>
              <a:buChar char="•"/>
            </a:pPr>
            <a:r>
              <a:rPr lang="en-US" sz="2800" dirty="0">
                <a:solidFill>
                  <a:schemeClr val="accent5"/>
                </a:solidFill>
              </a:rPr>
              <a:t>Shown in image</a:t>
            </a:r>
          </a:p>
          <a:p>
            <a:pPr marL="285750" indent="-285750">
              <a:buFont typeface="Arial" panose="020B0604020202020204" pitchFamily="34" charset="0"/>
              <a:buChar char="•"/>
            </a:pPr>
            <a:r>
              <a:rPr lang="en-US" sz="2800" dirty="0">
                <a:solidFill>
                  <a:schemeClr val="accent5"/>
                </a:solidFill>
              </a:rPr>
              <a:t>“slow-growing” Staph</a:t>
            </a:r>
          </a:p>
          <a:p>
            <a:pPr marL="285750" indent="-285750">
              <a:buFont typeface="Arial" panose="020B0604020202020204" pitchFamily="34" charset="0"/>
              <a:buChar char="•"/>
            </a:pPr>
            <a:r>
              <a:rPr lang="en-US" sz="2800" dirty="0">
                <a:solidFill>
                  <a:schemeClr val="accent5"/>
                </a:solidFill>
              </a:rPr>
              <a:t>Micrococcus spp.</a:t>
            </a:r>
          </a:p>
          <a:p>
            <a:pPr marL="285750" indent="-285750">
              <a:buFont typeface="Arial" panose="020B0604020202020204" pitchFamily="34" charset="0"/>
              <a:buChar char="•"/>
            </a:pPr>
            <a:r>
              <a:rPr lang="en-US" sz="2800" dirty="0" err="1">
                <a:solidFill>
                  <a:schemeClr val="accent5"/>
                </a:solidFill>
              </a:rPr>
              <a:t>Haemophilus</a:t>
            </a:r>
            <a:r>
              <a:rPr lang="en-US" sz="2800" dirty="0">
                <a:solidFill>
                  <a:schemeClr val="accent5"/>
                </a:solidFill>
              </a:rPr>
              <a:t> spp.</a:t>
            </a:r>
          </a:p>
          <a:p>
            <a:pPr marL="285750" indent="-285750">
              <a:buFont typeface="Arial" panose="020B0604020202020204" pitchFamily="34" charset="0"/>
              <a:buChar char="•"/>
            </a:pPr>
            <a:r>
              <a:rPr lang="en-US" sz="2800" dirty="0" err="1">
                <a:solidFill>
                  <a:schemeClr val="accent5"/>
                </a:solidFill>
              </a:rPr>
              <a:t>Ochrobactrum</a:t>
            </a:r>
            <a:r>
              <a:rPr lang="en-US" sz="2800" dirty="0">
                <a:solidFill>
                  <a:schemeClr val="accent5"/>
                </a:solidFill>
              </a:rPr>
              <a:t> anthropic</a:t>
            </a:r>
          </a:p>
          <a:p>
            <a:pPr marL="742950" lvl="1" indent="-285750">
              <a:buFont typeface="Arial" panose="020B0604020202020204" pitchFamily="34" charset="0"/>
              <a:buChar char="•"/>
            </a:pPr>
            <a:r>
              <a:rPr lang="en-US" sz="2800" dirty="0">
                <a:solidFill>
                  <a:schemeClr val="accent5"/>
                </a:solidFill>
              </a:rPr>
              <a:t>Reclassed to Brucella</a:t>
            </a:r>
          </a:p>
          <a:p>
            <a:pPr marL="285750" indent="-285750">
              <a:buFont typeface="Arial" panose="020B0604020202020204" pitchFamily="34" charset="0"/>
              <a:buChar char="•"/>
            </a:pPr>
            <a:r>
              <a:rPr lang="en-US" sz="2800" dirty="0">
                <a:solidFill>
                  <a:schemeClr val="accent5"/>
                </a:solidFill>
              </a:rPr>
              <a:t>Acinetobacter spp.</a:t>
            </a:r>
          </a:p>
          <a:p>
            <a:pPr marL="285750" indent="-285750">
              <a:buFont typeface="Arial" panose="020B0604020202020204" pitchFamily="34" charset="0"/>
              <a:buChar char="•"/>
            </a:pPr>
            <a:r>
              <a:rPr lang="en-US" sz="2800" dirty="0" err="1">
                <a:solidFill>
                  <a:schemeClr val="accent5"/>
                </a:solidFill>
              </a:rPr>
              <a:t>Chryseobacterium</a:t>
            </a:r>
            <a:r>
              <a:rPr lang="en-US" sz="2800" dirty="0">
                <a:solidFill>
                  <a:schemeClr val="accent5"/>
                </a:solidFill>
              </a:rPr>
              <a:t> </a:t>
            </a:r>
            <a:r>
              <a:rPr lang="en-US" sz="2800" dirty="0" err="1">
                <a:solidFill>
                  <a:schemeClr val="accent5"/>
                </a:solidFill>
              </a:rPr>
              <a:t>indologenes</a:t>
            </a:r>
            <a:endParaRPr lang="en-US" sz="2800" dirty="0">
              <a:solidFill>
                <a:schemeClr val="accent5"/>
              </a:solidFill>
            </a:endParaRPr>
          </a:p>
        </p:txBody>
      </p:sp>
      <p:pic>
        <p:nvPicPr>
          <p:cNvPr id="7" name="Picture 6">
            <a:extLst>
              <a:ext uri="{FF2B5EF4-FFF2-40B4-BE49-F238E27FC236}">
                <a16:creationId xmlns:a16="http://schemas.microsoft.com/office/drawing/2014/main" id="{B2840283-7D4E-075B-269D-0406B23F29DA}"/>
              </a:ext>
            </a:extLst>
          </p:cNvPr>
          <p:cNvPicPr>
            <a:picLocks noChangeAspect="1"/>
          </p:cNvPicPr>
          <p:nvPr/>
        </p:nvPicPr>
        <p:blipFill>
          <a:blip r:embed="rId3"/>
          <a:stretch>
            <a:fillRect/>
          </a:stretch>
        </p:blipFill>
        <p:spPr>
          <a:xfrm>
            <a:off x="6597700" y="1916154"/>
            <a:ext cx="4816257" cy="3853006"/>
          </a:xfrm>
          <a:prstGeom prst="rect">
            <a:avLst/>
          </a:prstGeom>
        </p:spPr>
      </p:pic>
    </p:spTree>
    <p:extLst>
      <p:ext uri="{BB962C8B-B14F-4D97-AF65-F5344CB8AC3E}">
        <p14:creationId xmlns:p14="http://schemas.microsoft.com/office/powerpoint/2010/main" val="907855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0A2C66-6106-3035-1EFD-DA76D37CA52B}"/>
              </a:ext>
            </a:extLst>
          </p:cNvPr>
          <p:cNvSpPr>
            <a:spLocks noGrp="1"/>
          </p:cNvSpPr>
          <p:nvPr>
            <p:ph idx="1"/>
          </p:nvPr>
        </p:nvSpPr>
        <p:spPr/>
        <p:txBody>
          <a:bodyPr>
            <a:normAutofit fontScale="92500" lnSpcReduction="20000"/>
          </a:bodyPr>
          <a:lstStyle/>
          <a:p>
            <a:pPr marL="0" indent="0">
              <a:buNone/>
            </a:pPr>
            <a:r>
              <a:rPr lang="en-US" sz="4000" b="1" dirty="0">
                <a:solidFill>
                  <a:schemeClr val="accent3">
                    <a:lumMod val="75000"/>
                  </a:schemeClr>
                </a:solidFill>
              </a:rPr>
              <a:t>     Slow-growing, gram negative organisms</a:t>
            </a:r>
          </a:p>
          <a:p>
            <a:endParaRPr lang="en-US" dirty="0"/>
          </a:p>
          <a:p>
            <a:r>
              <a:rPr lang="en-US" dirty="0"/>
              <a:t>Francisella</a:t>
            </a:r>
          </a:p>
          <a:p>
            <a:pPr lvl="1"/>
            <a:r>
              <a:rPr lang="en-US" dirty="0"/>
              <a:t>There is a seasonality to the organism</a:t>
            </a:r>
          </a:p>
          <a:p>
            <a:pPr lvl="2"/>
            <a:r>
              <a:rPr lang="en-US" dirty="0"/>
              <a:t>Think of tick season (March – October)</a:t>
            </a:r>
          </a:p>
          <a:p>
            <a:pPr marL="914400" lvl="2" indent="0">
              <a:buNone/>
            </a:pPr>
            <a:endParaRPr lang="en-US" dirty="0"/>
          </a:p>
          <a:p>
            <a:r>
              <a:rPr lang="en-US" dirty="0"/>
              <a:t>Brucella</a:t>
            </a:r>
          </a:p>
          <a:p>
            <a:pPr lvl="1"/>
            <a:r>
              <a:rPr lang="en-US" dirty="0"/>
              <a:t>May see increased cases from the unrestricting of selling unpasteurized milk products</a:t>
            </a:r>
          </a:p>
        </p:txBody>
      </p:sp>
      <p:sp>
        <p:nvSpPr>
          <p:cNvPr id="3" name="Title 2">
            <a:extLst>
              <a:ext uri="{FF2B5EF4-FFF2-40B4-BE49-F238E27FC236}">
                <a16:creationId xmlns:a16="http://schemas.microsoft.com/office/drawing/2014/main" id="{984A106A-A41C-17CF-7ADA-1C1FD25B5F06}"/>
              </a:ext>
            </a:extLst>
          </p:cNvPr>
          <p:cNvSpPr>
            <a:spLocks noGrp="1"/>
          </p:cNvSpPr>
          <p:nvPr>
            <p:ph type="title"/>
          </p:nvPr>
        </p:nvSpPr>
        <p:spPr/>
        <p:txBody>
          <a:bodyPr>
            <a:normAutofit fontScale="90000"/>
          </a:bodyPr>
          <a:lstStyle/>
          <a:p>
            <a:r>
              <a:rPr lang="en-US" dirty="0"/>
              <a:t>Missed Organisms</a:t>
            </a:r>
          </a:p>
        </p:txBody>
      </p:sp>
    </p:spTree>
    <p:extLst>
      <p:ext uri="{BB962C8B-B14F-4D97-AF65-F5344CB8AC3E}">
        <p14:creationId xmlns:p14="http://schemas.microsoft.com/office/powerpoint/2010/main" val="3791666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40A24-233B-1F6A-CC53-1A19237C87A0}"/>
              </a:ext>
            </a:extLst>
          </p:cNvPr>
          <p:cNvSpPr>
            <a:spLocks noGrp="1"/>
          </p:cNvSpPr>
          <p:nvPr>
            <p:ph idx="1"/>
          </p:nvPr>
        </p:nvSpPr>
        <p:spPr/>
        <p:txBody>
          <a:bodyPr>
            <a:normAutofit fontScale="62500" lnSpcReduction="20000"/>
          </a:bodyPr>
          <a:lstStyle/>
          <a:p>
            <a:r>
              <a:rPr lang="en-US" dirty="0"/>
              <a:t>“Managing Potential Laboratory Exposures to Francisella Tularensis.” Centers for Disease Control and Prevention, Centers for Disease Control and Prevention, 13 Dec. 2018, https://www.cdc.gov/tularemia/laboratoryexposure/index.html. </a:t>
            </a:r>
          </a:p>
          <a:p>
            <a:r>
              <a:rPr lang="en-US" dirty="0"/>
              <a:t>Centers for Disease Control and Prevention. (2018, December 13). Signs &amp; symptoms. Centers for Disease Control and Prevention. Retrieved August 4, 2022, from https://www.cdc.gov/tularemia/signssymptoms/index.html </a:t>
            </a:r>
          </a:p>
          <a:p>
            <a:r>
              <a:rPr lang="en-US" dirty="0"/>
              <a:t>Centers for Disease Control and Prevention. (2018, December 13). Transmission. Centers for Disease Control and Prevention. Retrieved August 4, 2022, from https://www.cdc.gov/tularemia/transmission/index.html</a:t>
            </a:r>
          </a:p>
          <a:p>
            <a:r>
              <a:rPr lang="en-US" dirty="0"/>
              <a:t>Dennis DT, Inglesby TV, Henderson DA, et al. Tularemia as a Biological Weapon Medical and Public Health Management. JAMA. 2001; 285: 2763-2773.</a:t>
            </a:r>
          </a:p>
          <a:p>
            <a:r>
              <a:rPr lang="en-US" dirty="0"/>
              <a:t>https://microbe-canvas.com/tests.php?p=2083# (12 September 2022)</a:t>
            </a:r>
          </a:p>
          <a:p>
            <a:r>
              <a:rPr lang="en-US" dirty="0"/>
              <a:t>“CDC - Home - Brucellosis.” </a:t>
            </a:r>
            <a:r>
              <a:rPr lang="en-US" i="1" dirty="0"/>
              <a:t>Centers for Disease Control and Prevention</a:t>
            </a:r>
            <a:r>
              <a:rPr lang="en-US" dirty="0"/>
              <a:t>, Centers for Disease Control and Prevention, </a:t>
            </a:r>
            <a:r>
              <a:rPr lang="en-US" dirty="0">
                <a:hlinkClick r:id="rId3"/>
              </a:rPr>
              <a:t>www.cdc.gov/brucellosis/index.html</a:t>
            </a:r>
            <a:r>
              <a:rPr lang="en-US" dirty="0"/>
              <a:t>.</a:t>
            </a:r>
          </a:p>
          <a:p>
            <a:r>
              <a:rPr lang="en-US" dirty="0"/>
              <a:t>North Dakota Department of Health, “Bench Guide for Bioterrorism Agents” 2018.</a:t>
            </a:r>
          </a:p>
          <a:p>
            <a:endParaRPr lang="en-US" dirty="0"/>
          </a:p>
          <a:p>
            <a:endParaRPr lang="en-US" dirty="0"/>
          </a:p>
          <a:p>
            <a:pPr marL="457200" lvl="1" indent="0">
              <a:buNone/>
            </a:pPr>
            <a:endParaRPr lang="en-US" dirty="0"/>
          </a:p>
        </p:txBody>
      </p:sp>
      <p:sp>
        <p:nvSpPr>
          <p:cNvPr id="3" name="Title 2">
            <a:extLst>
              <a:ext uri="{FF2B5EF4-FFF2-40B4-BE49-F238E27FC236}">
                <a16:creationId xmlns:a16="http://schemas.microsoft.com/office/drawing/2014/main" id="{3E780634-DA35-6245-16C0-D5122CDFAD96}"/>
              </a:ext>
            </a:extLst>
          </p:cNvPr>
          <p:cNvSpPr>
            <a:spLocks noGrp="1"/>
          </p:cNvSpPr>
          <p:nvPr>
            <p:ph type="title"/>
          </p:nvPr>
        </p:nvSpPr>
        <p:spPr/>
        <p:txBody>
          <a:bodyPr>
            <a:normAutofit fontScale="90000"/>
          </a:bodyPr>
          <a:lstStyle/>
          <a:p>
            <a:r>
              <a:rPr lang="en-US" dirty="0"/>
              <a:t>References</a:t>
            </a:r>
          </a:p>
        </p:txBody>
      </p:sp>
    </p:spTree>
    <p:extLst>
      <p:ext uri="{BB962C8B-B14F-4D97-AF65-F5344CB8AC3E}">
        <p14:creationId xmlns:p14="http://schemas.microsoft.com/office/powerpoint/2010/main" val="1309663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47F5F2-0F72-19A1-E871-D6A4E0BE82E8}"/>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6" name="Title 5">
            <a:extLst>
              <a:ext uri="{FF2B5EF4-FFF2-40B4-BE49-F238E27FC236}">
                <a16:creationId xmlns:a16="http://schemas.microsoft.com/office/drawing/2014/main" id="{3F4EB64A-8E6C-F286-48E2-F31719E5E032}"/>
              </a:ext>
            </a:extLst>
          </p:cNvPr>
          <p:cNvSpPr>
            <a:spLocks noGrp="1"/>
          </p:cNvSpPr>
          <p:nvPr>
            <p:ph type="title"/>
          </p:nvPr>
        </p:nvSpPr>
        <p:spPr/>
        <p:txBody>
          <a:bodyPr>
            <a:normAutofit fontScale="90000"/>
          </a:bodyPr>
          <a:lstStyle/>
          <a:p>
            <a:r>
              <a:rPr lang="en-US" dirty="0"/>
              <a:t>Transmission</a:t>
            </a:r>
          </a:p>
        </p:txBody>
      </p:sp>
      <p:graphicFrame>
        <p:nvGraphicFramePr>
          <p:cNvPr id="2" name="Text Placeholder 2">
            <a:extLst>
              <a:ext uri="{FF2B5EF4-FFF2-40B4-BE49-F238E27FC236}">
                <a16:creationId xmlns:a16="http://schemas.microsoft.com/office/drawing/2014/main" id="{8167A723-E88C-64D1-6D33-1FC4A38A2BF3}"/>
              </a:ext>
            </a:extLst>
          </p:cNvPr>
          <p:cNvGraphicFramePr/>
          <p:nvPr>
            <p:extLst>
              <p:ext uri="{D42A27DB-BD31-4B8C-83A1-F6EECF244321}">
                <p14:modId xmlns:p14="http://schemas.microsoft.com/office/powerpoint/2010/main" val="3436785306"/>
              </p:ext>
            </p:extLst>
          </p:nvPr>
        </p:nvGraphicFramePr>
        <p:xfrm>
          <a:off x="860298" y="1767262"/>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1155FD3-6D09-97EA-39A0-5A77405504EA}"/>
              </a:ext>
            </a:extLst>
          </p:cNvPr>
          <p:cNvPicPr>
            <a:picLocks noChangeAspect="1"/>
          </p:cNvPicPr>
          <p:nvPr/>
        </p:nvPicPr>
        <p:blipFill>
          <a:blip r:embed="rId8"/>
          <a:stretch>
            <a:fillRect/>
          </a:stretch>
        </p:blipFill>
        <p:spPr>
          <a:xfrm>
            <a:off x="7992015" y="2799470"/>
            <a:ext cx="3578987" cy="2185641"/>
          </a:xfrm>
          <a:prstGeom prst="rect">
            <a:avLst/>
          </a:prstGeom>
        </p:spPr>
      </p:pic>
    </p:spTree>
    <p:extLst>
      <p:ext uri="{BB962C8B-B14F-4D97-AF65-F5344CB8AC3E}">
        <p14:creationId xmlns:p14="http://schemas.microsoft.com/office/powerpoint/2010/main" val="2643684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47F5F2-0F72-19A1-E871-D6A4E0BE82E8}"/>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6" name="Title 5">
            <a:extLst>
              <a:ext uri="{FF2B5EF4-FFF2-40B4-BE49-F238E27FC236}">
                <a16:creationId xmlns:a16="http://schemas.microsoft.com/office/drawing/2014/main" id="{3F4EB64A-8E6C-F286-48E2-F31719E5E032}"/>
              </a:ext>
            </a:extLst>
          </p:cNvPr>
          <p:cNvSpPr>
            <a:spLocks noGrp="1"/>
          </p:cNvSpPr>
          <p:nvPr>
            <p:ph type="title"/>
          </p:nvPr>
        </p:nvSpPr>
        <p:spPr/>
        <p:txBody>
          <a:bodyPr>
            <a:normAutofit fontScale="90000"/>
          </a:bodyPr>
          <a:lstStyle/>
          <a:p>
            <a:r>
              <a:rPr lang="en-US" dirty="0"/>
              <a:t>Human Cases 2010 to 2020</a:t>
            </a:r>
          </a:p>
        </p:txBody>
      </p:sp>
      <p:pic>
        <p:nvPicPr>
          <p:cNvPr id="4" name="Picture 3">
            <a:extLst>
              <a:ext uri="{FF2B5EF4-FFF2-40B4-BE49-F238E27FC236}">
                <a16:creationId xmlns:a16="http://schemas.microsoft.com/office/drawing/2014/main" id="{3D88BC33-B0D8-F3FC-BDED-F800976604BE}"/>
              </a:ext>
            </a:extLst>
          </p:cNvPr>
          <p:cNvPicPr>
            <a:picLocks noChangeAspect="1"/>
          </p:cNvPicPr>
          <p:nvPr/>
        </p:nvPicPr>
        <p:blipFill>
          <a:blip r:embed="rId3"/>
          <a:stretch>
            <a:fillRect/>
          </a:stretch>
        </p:blipFill>
        <p:spPr>
          <a:xfrm>
            <a:off x="2299253" y="1642800"/>
            <a:ext cx="6864626" cy="4991155"/>
          </a:xfrm>
          <a:prstGeom prst="rect">
            <a:avLst/>
          </a:prstGeom>
        </p:spPr>
      </p:pic>
    </p:spTree>
    <p:extLst>
      <p:ext uri="{BB962C8B-B14F-4D97-AF65-F5344CB8AC3E}">
        <p14:creationId xmlns:p14="http://schemas.microsoft.com/office/powerpoint/2010/main" val="2670877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47F5F2-0F72-19A1-E871-D6A4E0BE82E8}"/>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6" name="Title 5">
            <a:extLst>
              <a:ext uri="{FF2B5EF4-FFF2-40B4-BE49-F238E27FC236}">
                <a16:creationId xmlns:a16="http://schemas.microsoft.com/office/drawing/2014/main" id="{3F4EB64A-8E6C-F286-48E2-F31719E5E032}"/>
              </a:ext>
            </a:extLst>
          </p:cNvPr>
          <p:cNvSpPr>
            <a:spLocks noGrp="1"/>
          </p:cNvSpPr>
          <p:nvPr>
            <p:ph type="title"/>
          </p:nvPr>
        </p:nvSpPr>
        <p:spPr/>
        <p:txBody>
          <a:bodyPr>
            <a:normAutofit fontScale="90000"/>
          </a:bodyPr>
          <a:lstStyle/>
          <a:p>
            <a:r>
              <a:rPr lang="en-US" dirty="0"/>
              <a:t>Clinical Presentation</a:t>
            </a:r>
          </a:p>
        </p:txBody>
      </p:sp>
      <p:graphicFrame>
        <p:nvGraphicFramePr>
          <p:cNvPr id="5" name="Text Placeholder 2">
            <a:extLst>
              <a:ext uri="{FF2B5EF4-FFF2-40B4-BE49-F238E27FC236}">
                <a16:creationId xmlns:a16="http://schemas.microsoft.com/office/drawing/2014/main" id="{030D7CC6-DC80-620E-6B6C-6188A5BB5143}"/>
              </a:ext>
            </a:extLst>
          </p:cNvPr>
          <p:cNvGraphicFramePr/>
          <p:nvPr>
            <p:extLst>
              <p:ext uri="{D42A27DB-BD31-4B8C-83A1-F6EECF244321}">
                <p14:modId xmlns:p14="http://schemas.microsoft.com/office/powerpoint/2010/main" val="1298038660"/>
              </p:ext>
            </p:extLst>
          </p:nvPr>
        </p:nvGraphicFramePr>
        <p:xfrm>
          <a:off x="2012442" y="1905000"/>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16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A7863-D32A-1112-E9C3-30735DB40339}"/>
              </a:ext>
            </a:extLst>
          </p:cNvPr>
          <p:cNvSpPr>
            <a:spLocks noGrp="1"/>
          </p:cNvSpPr>
          <p:nvPr>
            <p:ph type="title"/>
          </p:nvPr>
        </p:nvSpPr>
        <p:spPr/>
        <p:txBody>
          <a:bodyPr>
            <a:normAutofit fontScale="90000"/>
          </a:bodyPr>
          <a:lstStyle/>
          <a:p>
            <a:r>
              <a:rPr lang="en-US" dirty="0"/>
              <a:t>Specimen Collection</a:t>
            </a:r>
          </a:p>
        </p:txBody>
      </p:sp>
      <p:graphicFrame>
        <p:nvGraphicFramePr>
          <p:cNvPr id="4" name="Text Placeholder 2">
            <a:extLst>
              <a:ext uri="{FF2B5EF4-FFF2-40B4-BE49-F238E27FC236}">
                <a16:creationId xmlns:a16="http://schemas.microsoft.com/office/drawing/2014/main" id="{098214D0-6131-6AE3-1979-CDCA7FEBDE89}"/>
              </a:ext>
            </a:extLst>
          </p:cNvPr>
          <p:cNvGraphicFramePr>
            <a:graphicFrameLocks noGrp="1"/>
          </p:cNvGraphicFramePr>
          <p:nvPr>
            <p:ph idx="1"/>
            <p:extLst>
              <p:ext uri="{D42A27DB-BD31-4B8C-83A1-F6EECF244321}">
                <p14:modId xmlns:p14="http://schemas.microsoft.com/office/powerpoint/2010/main" val="1418823889"/>
              </p:ext>
            </p:extLst>
          </p:nvPr>
        </p:nvGraphicFramePr>
        <p:xfrm>
          <a:off x="452438" y="2051050"/>
          <a:ext cx="11287125" cy="3765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703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p:txBody>
          <a:bodyPr/>
          <a:lstStyle/>
          <a:p>
            <a:r>
              <a:rPr lang="en-US" b="1" dirty="0">
                <a:solidFill>
                  <a:schemeClr val="accent2"/>
                </a:solidFill>
              </a:rPr>
              <a:t>Biosafety</a:t>
            </a:r>
            <a:endParaRPr lang="en-US" b="1" dirty="0"/>
          </a:p>
        </p:txBody>
      </p:sp>
      <p:sp>
        <p:nvSpPr>
          <p:cNvPr id="5" name="Content Placeholder 4">
            <a:extLst>
              <a:ext uri="{FF2B5EF4-FFF2-40B4-BE49-F238E27FC236}">
                <a16:creationId xmlns:a16="http://schemas.microsoft.com/office/drawing/2014/main" id="{930D790E-C965-498A-ACF8-D6B54175344D}"/>
              </a:ext>
            </a:extLst>
          </p:cNvPr>
          <p:cNvSpPr>
            <a:spLocks noGrp="1"/>
          </p:cNvSpPr>
          <p:nvPr>
            <p:ph idx="10"/>
          </p:nvPr>
        </p:nvSpPr>
        <p:spPr>
          <a:xfrm>
            <a:off x="387179" y="1971412"/>
            <a:ext cx="4921420" cy="3516660"/>
          </a:xfrm>
        </p:spPr>
        <p:txBody>
          <a:bodyPr>
            <a:normAutofit fontScale="70000" lnSpcReduction="20000"/>
          </a:bodyPr>
          <a:lstStyle/>
          <a:p>
            <a:r>
              <a:rPr lang="en-US" dirty="0"/>
              <a:t>F. tularensis is highly infectious</a:t>
            </a:r>
          </a:p>
          <a:p>
            <a:pPr lvl="1">
              <a:spcAft>
                <a:spcPts val="0"/>
              </a:spcAft>
            </a:pPr>
            <a:r>
              <a:rPr lang="en-US" dirty="0"/>
              <a:t>10-50 CFU is sufficient to cause disease</a:t>
            </a:r>
          </a:p>
          <a:p>
            <a:r>
              <a:rPr lang="en-US" dirty="0"/>
              <a:t>Tularemia is one of the most common laboratory acquired diseases</a:t>
            </a:r>
          </a:p>
          <a:p>
            <a:pPr lvl="1">
              <a:spcAft>
                <a:spcPts val="0"/>
              </a:spcAft>
            </a:pPr>
            <a:r>
              <a:rPr lang="en-US" dirty="0"/>
              <a:t>&gt;400 lab acquired cases since the 1920’s</a:t>
            </a:r>
          </a:p>
          <a:p>
            <a:r>
              <a:rPr lang="en-US" dirty="0"/>
              <a:t>Always work in a BSC if trying to rule out F. tularensis</a:t>
            </a:r>
          </a:p>
          <a:p>
            <a:r>
              <a:rPr lang="en-US" dirty="0"/>
              <a:t>Initial processing of specimen: BSL-2</a:t>
            </a:r>
          </a:p>
          <a:p>
            <a:r>
              <a:rPr lang="en-US" dirty="0"/>
              <a:t>Cultures or aerosol-generating procedures: BSL-3</a:t>
            </a:r>
          </a:p>
        </p:txBody>
      </p:sp>
      <p:pic>
        <p:nvPicPr>
          <p:cNvPr id="7" name="Picture 4" descr="4' Purifier Axiom Class II C1 Biosafety Cabinet with 10&quot; sash opening ...">
            <a:extLst>
              <a:ext uri="{FF2B5EF4-FFF2-40B4-BE49-F238E27FC236}">
                <a16:creationId xmlns:a16="http://schemas.microsoft.com/office/drawing/2014/main" id="{0392C46F-F5B1-BE75-24A3-A7CEEA57FDFA}"/>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6714" r="1671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a:extLst>
              <a:ext uri="{FF2B5EF4-FFF2-40B4-BE49-F238E27FC236}">
                <a16:creationId xmlns:a16="http://schemas.microsoft.com/office/drawing/2014/main" id="{D4536719-D456-48F9-8D48-789F526B763C}"/>
              </a:ext>
            </a:extLst>
          </p:cNvPr>
          <p:cNvSpPr>
            <a:spLocks noGrp="1"/>
          </p:cNvSpPr>
          <p:nvPr>
            <p:ph type="pic" sz="quarter" idx="12"/>
          </p:nvPr>
        </p:nvSpPr>
        <p:spPr/>
      </p:sp>
    </p:spTree>
    <p:extLst>
      <p:ext uri="{BB962C8B-B14F-4D97-AF65-F5344CB8AC3E}">
        <p14:creationId xmlns:p14="http://schemas.microsoft.com/office/powerpoint/2010/main" val="2931140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A7863-D32A-1112-E9C3-30735DB40339}"/>
              </a:ext>
            </a:extLst>
          </p:cNvPr>
          <p:cNvSpPr>
            <a:spLocks noGrp="1"/>
          </p:cNvSpPr>
          <p:nvPr>
            <p:ph type="title"/>
          </p:nvPr>
        </p:nvSpPr>
        <p:spPr/>
        <p:txBody>
          <a:bodyPr>
            <a:normAutofit fontScale="90000"/>
          </a:bodyPr>
          <a:lstStyle/>
          <a:p>
            <a:r>
              <a:rPr lang="en-US" dirty="0"/>
              <a:t>Colony Morphology</a:t>
            </a:r>
          </a:p>
        </p:txBody>
      </p:sp>
      <p:pic>
        <p:nvPicPr>
          <p:cNvPr id="6" name="Picture 5" descr="A picture containing red, photo, food, different&#10;&#10;Description automatically generated">
            <a:extLst>
              <a:ext uri="{FF2B5EF4-FFF2-40B4-BE49-F238E27FC236}">
                <a16:creationId xmlns:a16="http://schemas.microsoft.com/office/drawing/2014/main" id="{34B65F81-8551-CDD3-E9EA-2D1DC5943C59}"/>
              </a:ext>
            </a:extLst>
          </p:cNvPr>
          <p:cNvPicPr>
            <a:picLocks noChangeAspect="1"/>
          </p:cNvPicPr>
          <p:nvPr/>
        </p:nvPicPr>
        <p:blipFill>
          <a:blip r:embed="rId3"/>
          <a:stretch>
            <a:fillRect/>
          </a:stretch>
        </p:blipFill>
        <p:spPr>
          <a:xfrm>
            <a:off x="1354194" y="1585433"/>
            <a:ext cx="9141528" cy="5154265"/>
          </a:xfrm>
          <a:prstGeom prst="rect">
            <a:avLst/>
          </a:prstGeom>
        </p:spPr>
      </p:pic>
    </p:spTree>
    <p:extLst>
      <p:ext uri="{BB962C8B-B14F-4D97-AF65-F5344CB8AC3E}">
        <p14:creationId xmlns:p14="http://schemas.microsoft.com/office/powerpoint/2010/main" val="3831808781"/>
      </p:ext>
    </p:extLst>
  </p:cSld>
  <p:clrMapOvr>
    <a:masterClrMapping/>
  </p:clrMapOvr>
</p:sld>
</file>

<file path=ppt/theme/theme1.xml><?xml version="1.0" encoding="utf-8"?>
<a:theme xmlns:a="http://schemas.openxmlformats.org/drawingml/2006/main" name="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F570E492363A45930494EA6BA6B32D" ma:contentTypeVersion="20" ma:contentTypeDescription="Create a new document." ma:contentTypeScope="" ma:versionID="1d5dc70cd8d465ed36e1848bd509e9cf">
  <xsd:schema xmlns:xsd="http://www.w3.org/2001/XMLSchema" xmlns:xs="http://www.w3.org/2001/XMLSchema" xmlns:p="http://schemas.microsoft.com/office/2006/metadata/properties" xmlns:ns1="http://schemas.microsoft.com/sharepoint/v3" xmlns:ns3="d18e3c96-f515-43cd-b297-1ab4615716da" xmlns:ns4="60087afe-8591-4412-bf5e-42c7f7be60d8" targetNamespace="http://schemas.microsoft.com/office/2006/metadata/properties" ma:root="true" ma:fieldsID="410da252de6008da8a2783c4d575a51b" ns1:_="" ns3:_="" ns4:_="">
    <xsd:import namespace="http://schemas.microsoft.com/sharepoint/v3"/>
    <xsd:import namespace="d18e3c96-f515-43cd-b297-1ab4615716da"/>
    <xsd:import namespace="60087afe-8591-4412-bf5e-42c7f7be60d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element ref="ns3:_activity"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8e3c96-f515-43cd-b297-1ab4615716d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_activity" ma:index="23" nillable="true" ma:displayName="_activity" ma:hidden="true" ma:internalName="_activity">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087afe-8591-4412-bf5e-42c7f7be60d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087afe-8591-4412-bf5e-42c7f7be60d8">
      <UserInfo>
        <DisplayName>Oestreich, Elizabeth J.</DisplayName>
        <AccountId>139</AccountId>
        <AccountType/>
      </UserInfo>
      <UserInfo>
        <DisplayName>Anderson, Hannah S.</DisplayName>
        <AccountId>24</AccountId>
        <AccountType/>
      </UserInfo>
    </SharedWithUsers>
    <_ip_UnifiedCompliancePolicyUIAction xmlns="http://schemas.microsoft.com/sharepoint/v3" xsi:nil="true"/>
    <_ip_UnifiedCompliancePolicyProperties xmlns="http://schemas.microsoft.com/sharepoint/v3" xsi:nil="true"/>
    <_activity xmlns="d18e3c96-f515-43cd-b297-1ab4615716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F6715B-23C9-497B-BEC9-D22BCDD306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8e3c96-f515-43cd-b297-1ab4615716da"/>
    <ds:schemaRef ds:uri="60087afe-8591-4412-bf5e-42c7f7be60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7BCEE4-41A6-4CC3-8CEE-46E282815CA5}">
  <ds:schemaRefs>
    <ds:schemaRef ds:uri="http://schemas.microsoft.com/office/2006/documentManagement/types"/>
    <ds:schemaRef ds:uri="http://schemas.microsoft.com/office/2006/metadata/properties"/>
    <ds:schemaRef ds:uri="d18e3c96-f515-43cd-b297-1ab4615716da"/>
    <ds:schemaRef ds:uri="http://purl.org/dc/elements/1.1/"/>
    <ds:schemaRef ds:uri="60087afe-8591-4412-bf5e-42c7f7be60d8"/>
    <ds:schemaRef ds:uri="http://purl.org/dc/dcmitype/"/>
    <ds:schemaRef ds:uri="http://schemas.microsoft.com/office/infopath/2007/PartnerControls"/>
    <ds:schemaRef ds:uri="http://www.w3.org/XML/1998/namespace"/>
    <ds:schemaRef ds:uri="http://schemas.openxmlformats.org/package/2006/metadata/core-properties"/>
    <ds:schemaRef ds:uri="http://schemas.microsoft.com/sharepoint/v3"/>
    <ds:schemaRef ds:uri="http://purl.org/dc/terms/"/>
  </ds:schemaRefs>
</ds:datastoreItem>
</file>

<file path=customXml/itemProps3.xml><?xml version="1.0" encoding="utf-8"?>
<ds:datastoreItem xmlns:ds="http://schemas.openxmlformats.org/officeDocument/2006/customXml" ds:itemID="{5C54E691-768F-4924-94EC-6CF550D88A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4416</TotalTime>
  <Words>3828</Words>
  <Application>Microsoft Office PowerPoint</Application>
  <PresentationFormat>Widescreen</PresentationFormat>
  <Paragraphs>333</Paragraphs>
  <Slides>39</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BlinkMacSystemFont</vt:lpstr>
      <vt:lpstr>Calibri</vt:lpstr>
      <vt:lpstr>Calibri Light</vt:lpstr>
      <vt:lpstr>Open Sans</vt:lpstr>
      <vt:lpstr>Segoe UI</vt:lpstr>
      <vt:lpstr>Office Theme</vt:lpstr>
      <vt:lpstr>Missed or Misidentified Microorganisms:</vt:lpstr>
      <vt:lpstr>Objectives</vt:lpstr>
      <vt:lpstr>Tularemia</vt:lpstr>
      <vt:lpstr>Transmission</vt:lpstr>
      <vt:lpstr>Human Cases 2010 to 2020</vt:lpstr>
      <vt:lpstr>Clinical Presentation</vt:lpstr>
      <vt:lpstr>Specimen Collection</vt:lpstr>
      <vt:lpstr>Biosafety</vt:lpstr>
      <vt:lpstr>Colony Morphology</vt:lpstr>
      <vt:lpstr>Gram Stain</vt:lpstr>
      <vt:lpstr>Biochemicals</vt:lpstr>
      <vt:lpstr>Satellite Test</vt:lpstr>
      <vt:lpstr>Automation</vt:lpstr>
      <vt:lpstr>Sentinel Lab Flow Chart</vt:lpstr>
      <vt:lpstr>LRN Reference Lab Tests</vt:lpstr>
      <vt:lpstr>Decontamination</vt:lpstr>
      <vt:lpstr>Ways to Prevent Misidentification</vt:lpstr>
      <vt:lpstr>Brucella</vt:lpstr>
      <vt:lpstr>History</vt:lpstr>
      <vt:lpstr>Biothreat</vt:lpstr>
      <vt:lpstr>Select Agent</vt:lpstr>
      <vt:lpstr>Brucella</vt:lpstr>
      <vt:lpstr>Transmission</vt:lpstr>
      <vt:lpstr>Clinical Presentation</vt:lpstr>
      <vt:lpstr>Blood Cultures and Bone Marrow</vt:lpstr>
      <vt:lpstr>Other Acceptable Specimens</vt:lpstr>
      <vt:lpstr>Biosafety</vt:lpstr>
      <vt:lpstr>Colony Morphology</vt:lpstr>
      <vt:lpstr>PowerPoint Presentation</vt:lpstr>
      <vt:lpstr>Gram Stain</vt:lpstr>
      <vt:lpstr>PowerPoint Presentation</vt:lpstr>
      <vt:lpstr>LRN Reference Lab Tests</vt:lpstr>
      <vt:lpstr>PowerPoint Presentation</vt:lpstr>
      <vt:lpstr>PowerPoint Presentation</vt:lpstr>
      <vt:lpstr>Case Study</vt:lpstr>
      <vt:lpstr>Case Study</vt:lpstr>
      <vt:lpstr>Misidentification</vt:lpstr>
      <vt:lpstr>Missed Organisms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Amanda</dc:creator>
  <cp:lastModifiedBy>Massen, Christie L.</cp:lastModifiedBy>
  <cp:revision>5</cp:revision>
  <dcterms:created xsi:type="dcterms:W3CDTF">2022-06-10T13:29:43Z</dcterms:created>
  <dcterms:modified xsi:type="dcterms:W3CDTF">2024-04-26T04:34:09Z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0x0101007CF570E492363A45930494EA6BA6B32D</vt:lpwstr>
  </property>
  <property fmtid="{D5CDD505-2E9C-101B-9397-08002B2CF9AE}" pid="3" name="MediaServiceImageTags">
    <vt:lpwstr/>
  </property>
</Properties>
</file>