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8.xml" ContentType="application/vnd.openxmlformats-officedocument.theme+xml"/>
  <Override PartName="/ppt/tags/tag4.xml" ContentType="application/vnd.openxmlformats-officedocument.presentationml.tags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9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03" r:id="rId4"/>
    <p:sldMasterId id="2147483666" r:id="rId5"/>
    <p:sldMasterId id="2147484651" r:id="rId6"/>
    <p:sldMasterId id="2147484654" r:id="rId7"/>
    <p:sldMasterId id="2147484661" r:id="rId8"/>
    <p:sldMasterId id="2147484618" r:id="rId9"/>
    <p:sldMasterId id="2147484665" r:id="rId10"/>
    <p:sldMasterId id="2147484674" r:id="rId11"/>
    <p:sldMasterId id="2147484681" r:id="rId12"/>
    <p:sldMasterId id="2147484688" r:id="rId13"/>
  </p:sldMasterIdLst>
  <p:notesMasterIdLst>
    <p:notesMasterId r:id="rId60"/>
  </p:notesMasterIdLst>
  <p:handoutMasterIdLst>
    <p:handoutMasterId r:id="rId61"/>
  </p:handoutMasterIdLst>
  <p:sldIdLst>
    <p:sldId id="992" r:id="rId14"/>
    <p:sldId id="2147471385" r:id="rId15"/>
    <p:sldId id="2147471380" r:id="rId16"/>
    <p:sldId id="2147471386" r:id="rId17"/>
    <p:sldId id="2147471397" r:id="rId18"/>
    <p:sldId id="2147471398" r:id="rId19"/>
    <p:sldId id="2147471384" r:id="rId20"/>
    <p:sldId id="2147471399" r:id="rId21"/>
    <p:sldId id="2147471349" r:id="rId22"/>
    <p:sldId id="2147471372" r:id="rId23"/>
    <p:sldId id="2147471383" r:id="rId24"/>
    <p:sldId id="2147471396" r:id="rId25"/>
    <p:sldId id="2147471394" r:id="rId26"/>
    <p:sldId id="2147471365" r:id="rId27"/>
    <p:sldId id="2147471373" r:id="rId28"/>
    <p:sldId id="2147471395" r:id="rId29"/>
    <p:sldId id="2147471391" r:id="rId30"/>
    <p:sldId id="2147471366" r:id="rId31"/>
    <p:sldId id="2147471367" r:id="rId32"/>
    <p:sldId id="2147471368" r:id="rId33"/>
    <p:sldId id="2147471369" r:id="rId34"/>
    <p:sldId id="2147471389" r:id="rId35"/>
    <p:sldId id="2147471390" r:id="rId36"/>
    <p:sldId id="2147471392" r:id="rId37"/>
    <p:sldId id="2147471379" r:id="rId38"/>
    <p:sldId id="2147471381" r:id="rId39"/>
    <p:sldId id="2147471374" r:id="rId40"/>
    <p:sldId id="2147471370" r:id="rId41"/>
    <p:sldId id="2147471375" r:id="rId42"/>
    <p:sldId id="2147471364" r:id="rId43"/>
    <p:sldId id="2147471371" r:id="rId44"/>
    <p:sldId id="2147471377" r:id="rId45"/>
    <p:sldId id="2147471359" r:id="rId46"/>
    <p:sldId id="2147471378" r:id="rId47"/>
    <p:sldId id="2147471382" r:id="rId48"/>
    <p:sldId id="2147471400" r:id="rId49"/>
    <p:sldId id="2147471401" r:id="rId50"/>
    <p:sldId id="2147471402" r:id="rId51"/>
    <p:sldId id="2147471403" r:id="rId52"/>
    <p:sldId id="2147471404" r:id="rId53"/>
    <p:sldId id="2147471405" r:id="rId54"/>
    <p:sldId id="2147471406" r:id="rId55"/>
    <p:sldId id="2147471407" r:id="rId56"/>
    <p:sldId id="2147471393" r:id="rId57"/>
    <p:sldId id="2147471387" r:id="rId58"/>
    <p:sldId id="2147471357" r:id="rId59"/>
  </p:sldIdLst>
  <p:sldSz cx="12192000" cy="6858000"/>
  <p:notesSz cx="7010400" cy="9296400"/>
  <p:custDataLst>
    <p:tags r:id="rId6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DB59136-3071-414E-9C9B-80F6315E02F6}">
          <p14:sldIdLst>
            <p14:sldId id="992"/>
            <p14:sldId id="2147471385"/>
            <p14:sldId id="2147471380"/>
            <p14:sldId id="2147471386"/>
            <p14:sldId id="2147471397"/>
            <p14:sldId id="2147471398"/>
            <p14:sldId id="2147471384"/>
            <p14:sldId id="2147471399"/>
            <p14:sldId id="2147471349"/>
            <p14:sldId id="2147471372"/>
            <p14:sldId id="2147471383"/>
            <p14:sldId id="2147471396"/>
            <p14:sldId id="2147471394"/>
            <p14:sldId id="2147471365"/>
            <p14:sldId id="2147471373"/>
            <p14:sldId id="2147471395"/>
            <p14:sldId id="2147471391"/>
            <p14:sldId id="2147471366"/>
            <p14:sldId id="2147471367"/>
            <p14:sldId id="2147471368"/>
            <p14:sldId id="2147471369"/>
            <p14:sldId id="2147471389"/>
            <p14:sldId id="2147471390"/>
            <p14:sldId id="2147471392"/>
            <p14:sldId id="2147471379"/>
            <p14:sldId id="2147471381"/>
            <p14:sldId id="2147471374"/>
            <p14:sldId id="2147471370"/>
            <p14:sldId id="2147471375"/>
            <p14:sldId id="2147471364"/>
            <p14:sldId id="2147471371"/>
            <p14:sldId id="2147471377"/>
            <p14:sldId id="2147471359"/>
            <p14:sldId id="2147471378"/>
            <p14:sldId id="2147471382"/>
            <p14:sldId id="2147471400"/>
            <p14:sldId id="2147471401"/>
            <p14:sldId id="2147471402"/>
            <p14:sldId id="2147471403"/>
            <p14:sldId id="2147471404"/>
            <p14:sldId id="2147471405"/>
            <p14:sldId id="2147471406"/>
            <p14:sldId id="2147471407"/>
            <p14:sldId id="2147471393"/>
            <p14:sldId id="2147471387"/>
            <p14:sldId id="2147471357"/>
          </p14:sldIdLst>
        </p14:section>
        <p14:section name="Back-up" id="{658E8B3D-1962-4A75-8A6D-6B07D3F2897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918906B-C375-98D2-4C61-AAB2EFC02D6B}" name="Klutts, James S." initials="KS" userId="S::james.klutts@va.gov::8d4854cf-520d-455a-a6e6-b31f9a10d4fc" providerId="AD"/>
  <p188:author id="{D7C883F3-4986-B5D3-DCD4-1FC14C7C2133}" name="Wine, Maureen M. FHCC Lovell" initials="WMMFL" userId="S::Maureen.Wine@va.gov::4ea77381-e7d9-4182-8e28-10d2fd7be43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partment of Veterans Affairs" initials="DoVA" lastIdx="1" clrIdx="0"/>
  <p:cmAuthor id="1" name="Pierce, Sydni [USA]" initials="PS[" lastIdx="30" clrIdx="1">
    <p:extLst>
      <p:ext uri="{19B8F6BF-5375-455C-9EA6-DF929625EA0E}">
        <p15:presenceInfo xmlns:p15="http://schemas.microsoft.com/office/powerpoint/2012/main" userId="S-1-5-21-1314303383-2379350573-4036118543-614729" providerId="AD"/>
      </p:ext>
    </p:extLst>
  </p:cmAuthor>
  <p:cmAuthor id="2" name="Cummins, Monica M." initials="CMM" lastIdx="21" clrIdx="2">
    <p:extLst>
      <p:ext uri="{19B8F6BF-5375-455C-9EA6-DF929625EA0E}">
        <p15:presenceInfo xmlns:p15="http://schemas.microsoft.com/office/powerpoint/2012/main" userId="S-1-5-21-733966599-1863672314-6498272-184995" providerId="AD"/>
      </p:ext>
    </p:extLst>
  </p:cmAuthor>
  <p:cmAuthor id="3" name="Patel, Heenal [USA]" initials="PH[" lastIdx="11" clrIdx="3">
    <p:extLst>
      <p:ext uri="{19B8F6BF-5375-455C-9EA6-DF929625EA0E}">
        <p15:presenceInfo xmlns:p15="http://schemas.microsoft.com/office/powerpoint/2012/main" userId="S::583196@bah.com::b3924948-0d2a-4e0a-b56d-3b7bc22237de" providerId="AD"/>
      </p:ext>
    </p:extLst>
  </p:cmAuthor>
  <p:cmAuthor id="4" name="Alex Dulin" initials="AD" lastIdx="2" clrIdx="4">
    <p:extLst>
      <p:ext uri="{19B8F6BF-5375-455C-9EA6-DF929625EA0E}">
        <p15:presenceInfo xmlns:p15="http://schemas.microsoft.com/office/powerpoint/2012/main" userId="Alex Dulin" providerId="None"/>
      </p:ext>
    </p:extLst>
  </p:cmAuthor>
  <p:cmAuthor id="5" name="Lebedeva, Maria" initials="LM" lastIdx="2" clrIdx="5">
    <p:extLst>
      <p:ext uri="{19B8F6BF-5375-455C-9EA6-DF929625EA0E}">
        <p15:presenceInfo xmlns:p15="http://schemas.microsoft.com/office/powerpoint/2012/main" userId="S-1-5-21-59405124-1737108386-623647154-191247" providerId="AD"/>
      </p:ext>
    </p:extLst>
  </p:cmAuthor>
  <p:cmAuthor id="6" name="Alex Dulin" initials="AD [2]" lastIdx="224" clrIdx="6">
    <p:extLst>
      <p:ext uri="{19B8F6BF-5375-455C-9EA6-DF929625EA0E}">
        <p15:presenceInfo xmlns:p15="http://schemas.microsoft.com/office/powerpoint/2012/main" userId="S::adulin@erpi.net::51ec2752-3767-42ee-b340-05f94a6c3ab3" providerId="AD"/>
      </p:ext>
    </p:extLst>
  </p:cmAuthor>
  <p:cmAuthor id="7" name="Chelsea Vajda" initials="CV" lastIdx="31" clrIdx="7">
    <p:extLst>
      <p:ext uri="{19B8F6BF-5375-455C-9EA6-DF929625EA0E}">
        <p15:presenceInfo xmlns:p15="http://schemas.microsoft.com/office/powerpoint/2012/main" userId="S::cvajda@erpi.net::4c262e9b-164b-45b1-8c86-e4b995803cb9" providerId="AD"/>
      </p:ext>
    </p:extLst>
  </p:cmAuthor>
  <p:cmAuthor id="8" name="Mike Catalano" initials="MC" lastIdx="24" clrIdx="8">
    <p:extLst>
      <p:ext uri="{19B8F6BF-5375-455C-9EA6-DF929625EA0E}">
        <p15:presenceInfo xmlns:p15="http://schemas.microsoft.com/office/powerpoint/2012/main" userId="S::mcatalano@erpi.net::9426526b-e4a0-4a1f-b5d2-b1fa71c2e428" providerId="AD"/>
      </p:ext>
    </p:extLst>
  </p:cmAuthor>
  <p:cmAuthor id="9" name="Keenan, Lauren (WMC)" initials="KL(" lastIdx="6" clrIdx="9">
    <p:extLst>
      <p:ext uri="{19B8F6BF-5375-455C-9EA6-DF929625EA0E}">
        <p15:presenceInfo xmlns:p15="http://schemas.microsoft.com/office/powerpoint/2012/main" userId="S::Lauren.Keenan@va.gov::5c6f426f-328e-4e95-ad65-7bd44bdea214" providerId="AD"/>
      </p:ext>
    </p:extLst>
  </p:cmAuthor>
  <p:cmAuthor id="10" name="Fitchitt, David P." initials="FDP" lastIdx="3" clrIdx="10">
    <p:extLst>
      <p:ext uri="{19B8F6BF-5375-455C-9EA6-DF929625EA0E}">
        <p15:presenceInfo xmlns:p15="http://schemas.microsoft.com/office/powerpoint/2012/main" userId="S::David.Fitchitt@va.gov::b17d8dff-3cbf-4a91-85f9-905473689dbd" providerId="AD"/>
      </p:ext>
    </p:extLst>
  </p:cmAuthor>
  <p:cmAuthor id="11" name="Dayana Caballero" initials="DC" lastIdx="44" clrIdx="11">
    <p:extLst>
      <p:ext uri="{19B8F6BF-5375-455C-9EA6-DF929625EA0E}">
        <p15:presenceInfo xmlns:p15="http://schemas.microsoft.com/office/powerpoint/2012/main" userId="S::dcaballero@erpi.net::3d174dee-f42e-42df-939a-0287fcbf027b" providerId="AD"/>
      </p:ext>
    </p:extLst>
  </p:cmAuthor>
  <p:cmAuthor id="12" name="DuBois, Chelsey [USA]" initials="DC[" lastIdx="33" clrIdx="12">
    <p:extLst>
      <p:ext uri="{19B8F6BF-5375-455C-9EA6-DF929625EA0E}">
        <p15:presenceInfo xmlns:p15="http://schemas.microsoft.com/office/powerpoint/2012/main" userId="S::600150@bah.com::049b7bfe-8c1f-4872-a685-6bc93179a0bd" providerId="AD"/>
      </p:ext>
    </p:extLst>
  </p:cmAuthor>
  <p:cmAuthor id="13" name="Stilley, Madeline [USA]" initials="SM[" lastIdx="63" clrIdx="13">
    <p:extLst>
      <p:ext uri="{19B8F6BF-5375-455C-9EA6-DF929625EA0E}">
        <p15:presenceInfo xmlns:p15="http://schemas.microsoft.com/office/powerpoint/2012/main" userId="S::603046@bah.com::b2908956-e590-48a4-9843-a9a649d6a794" providerId="AD"/>
      </p:ext>
    </p:extLst>
  </p:cmAuthor>
  <p:cmAuthor id="14" name="DuBois, Chelsey [USA]" initials="D[" lastIdx="2" clrIdx="14">
    <p:extLst>
      <p:ext uri="{19B8F6BF-5375-455C-9EA6-DF929625EA0E}">
        <p15:presenceInfo xmlns:p15="http://schemas.microsoft.com/office/powerpoint/2012/main" userId="S::600150_bah.com#ext#@erpi.net::bd094f20-2c9d-4b75-b5a4-db6123766721" providerId="AD"/>
      </p:ext>
    </p:extLst>
  </p:cmAuthor>
  <p:cmAuthor id="15" name="Stilley, Madeline [USA]" initials="S[" lastIdx="3" clrIdx="15">
    <p:extLst>
      <p:ext uri="{19B8F6BF-5375-455C-9EA6-DF929625EA0E}">
        <p15:presenceInfo xmlns:p15="http://schemas.microsoft.com/office/powerpoint/2012/main" userId="S::603046_bah.com#ext#@erpi.net::f12dba04-112d-4a1c-b1df-19dc6dccf948" providerId="AD"/>
      </p:ext>
    </p:extLst>
  </p:cmAuthor>
  <p:cmAuthor id="16" name="Daniel Greenberg" initials="DG" lastIdx="6" clrIdx="16">
    <p:extLst>
      <p:ext uri="{19B8F6BF-5375-455C-9EA6-DF929625EA0E}">
        <p15:presenceInfo xmlns:p15="http://schemas.microsoft.com/office/powerpoint/2012/main" userId="S::dgreenberg@erpi.net::2d8190e0-4ed0-4e94-98a8-6c984a506be4" providerId="AD"/>
      </p:ext>
    </p:extLst>
  </p:cmAuthor>
  <p:cmAuthor id="17" name="Walker, Douglas" initials="WD" lastIdx="4" clrIdx="17">
    <p:extLst>
      <p:ext uri="{19B8F6BF-5375-455C-9EA6-DF929625EA0E}">
        <p15:presenceInfo xmlns:p15="http://schemas.microsoft.com/office/powerpoint/2012/main" userId="S::Douglas.Walker4@va.gov::ea17d74d-a9d1-4055-8b7b-b5a7a639b64b" providerId="AD"/>
      </p:ext>
    </p:extLst>
  </p:cmAuthor>
  <p:cmAuthor id="18" name="Charmaine Dyas" initials="CD" lastIdx="1" clrIdx="18">
    <p:extLst>
      <p:ext uri="{19B8F6BF-5375-455C-9EA6-DF929625EA0E}">
        <p15:presenceInfo xmlns:p15="http://schemas.microsoft.com/office/powerpoint/2012/main" userId="S::cdyas@erpi.net::67b7ca66-4ba2-4a36-902a-90caa90d901a" providerId="AD"/>
      </p:ext>
    </p:extLst>
  </p:cmAuthor>
  <p:cmAuthor id="19" name="Thomas Lapato" initials="TL" lastIdx="5" clrIdx="19">
    <p:extLst>
      <p:ext uri="{19B8F6BF-5375-455C-9EA6-DF929625EA0E}">
        <p15:presenceInfo xmlns:p15="http://schemas.microsoft.com/office/powerpoint/2012/main" userId="S::tlapato@erpi.net::a9c6bd14-db60-40a6-a1a7-d3380cc79888" providerId="AD"/>
      </p:ext>
    </p:extLst>
  </p:cmAuthor>
  <p:cmAuthor id="20" name="Bennett, Jennifer L. (VACO) (Jenna)" initials="BJL((" lastIdx="7" clrIdx="20">
    <p:extLst>
      <p:ext uri="{19B8F6BF-5375-455C-9EA6-DF929625EA0E}">
        <p15:presenceInfo xmlns:p15="http://schemas.microsoft.com/office/powerpoint/2012/main" userId="S::Jennifer.Bennett3@va.gov::fc9f5f34-7964-4938-bc33-bc91c8674109" providerId="AD"/>
      </p:ext>
    </p:extLst>
  </p:cmAuthor>
  <p:cmAuthor id="21" name="Paul DeYoung" initials="PD" lastIdx="7" clrIdx="21">
    <p:extLst>
      <p:ext uri="{19B8F6BF-5375-455C-9EA6-DF929625EA0E}">
        <p15:presenceInfo xmlns:p15="http://schemas.microsoft.com/office/powerpoint/2012/main" userId="S::pdeyoung@erpi.net::f8af18ad-b69f-4d60-b117-e660b9c17a22" providerId="AD"/>
      </p:ext>
    </p:extLst>
  </p:cmAuthor>
  <p:cmAuthor id="22" name="Brittany Dunlevy" initials="BD" lastIdx="5" clrIdx="22">
    <p:extLst>
      <p:ext uri="{19B8F6BF-5375-455C-9EA6-DF929625EA0E}">
        <p15:presenceInfo xmlns:p15="http://schemas.microsoft.com/office/powerpoint/2012/main" userId="S::Brittany.Dunlevy@aptiveresources.com::24f2c0b7-fd00-42d9-a1be-c825fce23278" providerId="AD"/>
      </p:ext>
    </p:extLst>
  </p:cmAuthor>
  <p:cmAuthor id="23" name="Shannon Ripley" initials="SR" lastIdx="1" clrIdx="23">
    <p:extLst>
      <p:ext uri="{19B8F6BF-5375-455C-9EA6-DF929625EA0E}">
        <p15:presenceInfo xmlns:p15="http://schemas.microsoft.com/office/powerpoint/2012/main" userId="S::shannon.ripley@aptiveresources.com::0e7d21cd-90d1-4ef4-af1c-ab146808eea8" providerId="AD"/>
      </p:ext>
    </p:extLst>
  </p:cmAuthor>
  <p:cmAuthor id="24" name="Weber, Theresa (Hines)" initials="WT(" lastIdx="6" clrIdx="24">
    <p:extLst>
      <p:ext uri="{19B8F6BF-5375-455C-9EA6-DF929625EA0E}">
        <p15:presenceInfo xmlns:p15="http://schemas.microsoft.com/office/powerpoint/2012/main" userId="S::Theresa.Weber@va.gov::03d5f8ab-4f1d-4563-ae35-87863e1c3c77" providerId="AD"/>
      </p:ext>
    </p:extLst>
  </p:cmAuthor>
  <p:cmAuthor id="25" name="Leavell, Shawnda L." initials="LSL" lastIdx="2" clrIdx="25">
    <p:extLst>
      <p:ext uri="{19B8F6BF-5375-455C-9EA6-DF929625EA0E}">
        <p15:presenceInfo xmlns:p15="http://schemas.microsoft.com/office/powerpoint/2012/main" userId="S::Shawnda.Leavell@va.gov::79af9891-c7ba-49ce-aac1-0064e06cf0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232E"/>
    <a:srgbClr val="E6E6E6"/>
    <a:srgbClr val="E6E9EA"/>
    <a:srgbClr val="5B9BD5"/>
    <a:srgbClr val="000000"/>
    <a:srgbClr val="66FF33"/>
    <a:srgbClr val="66FFCC"/>
    <a:srgbClr val="9E480E"/>
    <a:srgbClr val="ED7D31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80AF8F-2D80-4804-80A3-5CE880F3132C}" v="46" dt="2026-04-15T17:01:11.7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351" autoAdjust="0"/>
  </p:normalViewPr>
  <p:slideViewPr>
    <p:cSldViewPr snapToGrid="0">
      <p:cViewPr varScale="1">
        <p:scale>
          <a:sx n="62" d="100"/>
          <a:sy n="62" d="100"/>
        </p:scale>
        <p:origin x="1459" y="2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commentAuthors" Target="commentAuthors.xml"/><Relationship Id="rId68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presProps" Target="presProps.xml"/><Relationship Id="rId69" Type="http://schemas.microsoft.com/office/2018/10/relationships/authors" Target="author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8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tableStyles" Target="tableStyle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notesMaster" Target="notesMasters/notesMaster1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0"/>
            <a:ext cx="3038475" cy="465138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>
              <a:defRPr sz="1200"/>
            </a:lvl1pPr>
          </a:lstStyle>
          <a:p>
            <a:fld id="{7BACBC94-ED5A-4167-A18A-AC4F25ED66D4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29675"/>
            <a:ext cx="3038475" cy="465138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r">
              <a:defRPr sz="1200"/>
            </a:lvl1pPr>
          </a:lstStyle>
          <a:p>
            <a:fld id="{BB1AE1E3-F2F8-47FD-A4F8-C33348A37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298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EDE499EE-2D9F-4E82-8CEA-F4B67D4E6FEC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DA6F7D25-770E-4F77-8331-8C84F6824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469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F7D25-770E-4F77-8331-8C84F68246B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376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15B4B-2F6F-7CCA-E037-07C8ED973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B62A9C-8CF2-A5DC-580F-2A4D6D168D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21587F-364B-F43D-B8BF-6AE85F20B0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72CFC6-0789-1189-7B5B-54586A5BB3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F7D25-770E-4F77-8331-8C84F68246B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72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20256-D235-64E8-06A5-EB8AAFAD5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CA5C1C-ECF2-812A-C950-30A70A8806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090C8C-D22D-693B-D641-A2E9D469AB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8C8407-5F8D-77E2-5DC4-0C6F1B8052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F7D25-770E-4F77-8331-8C84F68246B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43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93817-6911-73A7-A620-30EF68DE6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F2890D-422D-F20C-48D1-76A9D31797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BF96FD-A084-77D1-53A5-8B20AF9028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963FF-5F2C-4FBF-C907-1FCEAF672B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F7D25-770E-4F77-8331-8C84F68246B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521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6F37B-3B19-6DA9-0C0C-A7605C4CC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8C64E6-44A6-D68A-61C2-4D865859FA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C91531-EA90-F5F9-9789-989CC35A64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EAFF7-6804-D98A-F8BA-2FF082F9BE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F7D25-770E-4F77-8331-8C84F68246B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31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F1FD7-8F6F-4F99-85B9-8792C645F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80C989-B052-8E17-D4B0-FB57133CD2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56A07F-6DD5-B8A7-3D2C-C9F046B39E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7F06AB-8AE0-FD22-BD84-5B1352D243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F7D25-770E-4F77-8331-8C84F68246B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311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452F4-922A-C3EE-0999-E7DA4424F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FF156A-B467-E726-613C-F141B48F49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BAA84A-D244-7FFC-6FB7-C94C5E1C13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7FDE8-2879-0590-822E-F0CE07940B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F7D25-770E-4F77-8331-8C84F68246B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40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Pathologist cannot diagnose on a wet mount, requires </a:t>
            </a:r>
            <a:r>
              <a:rPr lang="en-US"/>
              <a:t>special stain.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F7D25-770E-4F77-8331-8C84F68246B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127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F7D25-770E-4F77-8331-8C84F68246B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938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F7D25-770E-4F77-8331-8C84F68246B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289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F7D25-770E-4F77-8331-8C84F68246B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16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F7D25-770E-4F77-8331-8C84F68246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689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F7D25-770E-4F77-8331-8C84F68246B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544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2B767-6A66-BDD3-DA7B-E0BE09106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F93E36-0E6A-1BE6-B165-48C082CFC4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CC137A-6F89-1891-A27E-B079A14406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6F52D7-EE4A-F4C0-DF37-4AC0B22F18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F7D25-770E-4F77-8331-8C84F68246B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615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9B5C5-69A5-C464-E840-277244C21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9A9BC8-7892-0B90-F6FB-9F42AE644C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93DE1A-2F2F-0D85-FC8C-F64DE9B7B0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863452-93A8-F705-2676-9486FFD8F3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F7D25-770E-4F77-8331-8C84F68246B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13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0A17E-89D6-2956-5004-5527C1761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8B3AD6-3B53-AAD2-E586-0BA3DD1B7C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B5AC3C-6AEE-0B21-F84C-19CED649F6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A6529F-667C-6374-07C4-FFD6A7FF49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F7D25-770E-4F77-8331-8C84F68246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40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9A6EF-69DD-FD6D-B776-B67C76B3B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059F57-759D-A9C8-0EF5-4F743FE169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FF0832-5C3B-99CB-EF31-5B3E9F5E6D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B6E092-EF6D-74BA-250E-09C853A712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F7D25-770E-4F77-8331-8C84F68246B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036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D56A1-0829-127B-0EB1-816EFF0C7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6C3CB7-C71A-E5A5-325C-D49BF62BA4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7CAD42-98E8-56EB-D46F-1958B39E4C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C9FF1E-15E2-B909-CF68-32ABD02645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F7D25-770E-4F77-8331-8C84F68246B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7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409A8-F8C0-FB66-3C4E-FA1FB20ED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D6D7ED-5831-6D3B-094F-776D6AD47F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BC7986-A845-F279-4E43-54C04D2946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/>
              <a:t>Define NSE -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F7C65D-3278-0FD3-3836-AE051DDB0C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F7D25-770E-4F77-8331-8C84F68246B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01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7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8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9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0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97152"/>
            <a:ext cx="10363200" cy="198424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800" y="4191000"/>
            <a:ext cx="8534400" cy="1752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Presentation for:</a:t>
            </a:r>
          </a:p>
          <a:p>
            <a:pPr algn="l">
              <a:spcBef>
                <a:spcPts val="0"/>
              </a:spcBef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Presented by:</a:t>
            </a:r>
          </a:p>
          <a:p>
            <a:pPr algn="l">
              <a:spcBef>
                <a:spcPts val="0"/>
              </a:spcBef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Date of briefing:</a:t>
            </a:r>
          </a:p>
          <a:p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9250440" y="640023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83F1FA-211D-3044-9E35-958DFBC26156}" type="slidenum">
              <a:rPr lang="en-US" sz="1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146628" y="457200"/>
            <a:ext cx="10363200" cy="10541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VETERANS HEALTH ADMINISTRATION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r>
              <a:rPr lang="it-IT"/>
              <a:t>Draft - Pre-Decisional Deliberative Document </a:t>
            </a:r>
          </a:p>
          <a:p>
            <a:pPr defTabSz="457200"/>
            <a:r>
              <a:rPr lang="it-IT"/>
              <a:t>Internal VA Use Only</a:t>
            </a:r>
          </a:p>
        </p:txBody>
      </p:sp>
    </p:spTree>
    <p:extLst>
      <p:ext uri="{BB962C8B-B14F-4D97-AF65-F5344CB8AC3E}">
        <p14:creationId xmlns:p14="http://schemas.microsoft.com/office/powerpoint/2010/main" val="1879020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762000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2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38201"/>
            <a:ext cx="10972800" cy="528805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r>
              <a:rPr lang="it-IT"/>
              <a:t>Draft - Pre-Decisional Deliberative Document </a:t>
            </a:r>
          </a:p>
          <a:p>
            <a:pPr defTabSz="457200"/>
            <a:r>
              <a:rPr lang="it-IT"/>
              <a:t>Internal VA Use Only</a:t>
            </a:r>
          </a:p>
        </p:txBody>
      </p:sp>
    </p:spTree>
    <p:extLst>
      <p:ext uri="{BB962C8B-B14F-4D97-AF65-F5344CB8AC3E}">
        <p14:creationId xmlns:p14="http://schemas.microsoft.com/office/powerpoint/2010/main" val="1092100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457200"/>
            <a:r>
              <a:rPr lang="it-IT"/>
              <a:t>Draft - Pre-Decisional Deliberative Document </a:t>
            </a:r>
          </a:p>
          <a:p>
            <a:pPr defTabSz="457200"/>
            <a:r>
              <a:rPr lang="it-IT"/>
              <a:t>Internal VA Use Only</a:t>
            </a:r>
          </a:p>
        </p:txBody>
      </p:sp>
    </p:spTree>
    <p:extLst>
      <p:ext uri="{BB962C8B-B14F-4D97-AF65-F5344CB8AC3E}">
        <p14:creationId xmlns:p14="http://schemas.microsoft.com/office/powerpoint/2010/main" val="1137701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457200"/>
            <a:r>
              <a:rPr lang="it-IT"/>
              <a:t>Draft - Pre-Decisional Deliberative Document </a:t>
            </a:r>
          </a:p>
          <a:p>
            <a:pPr defTabSz="457200"/>
            <a:r>
              <a:rPr lang="it-IT"/>
              <a:t>Internal VA Use Only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90A780-CA79-4C80-A254-04004C310E63}"/>
              </a:ext>
            </a:extLst>
          </p:cNvPr>
          <p:cNvSpPr txBox="1"/>
          <p:nvPr userDrawn="1"/>
        </p:nvSpPr>
        <p:spPr>
          <a:xfrm rot="18989011">
            <a:off x="3045320" y="2646311"/>
            <a:ext cx="568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chemeClr val="bg1">
                    <a:lumMod val="85000"/>
                  </a:schemeClr>
                </a:solidFill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2894783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457200"/>
            <a:r>
              <a:rPr lang="it-IT"/>
              <a:t>Draft - Pre-Decisional Deliberative Document </a:t>
            </a:r>
          </a:p>
          <a:p>
            <a:pPr defTabSz="457200"/>
            <a:r>
              <a:rPr lang="it-IT"/>
              <a:t>Internal VA Use Only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C159A0-58F4-43DB-B0E8-D342AC22CF72}"/>
              </a:ext>
            </a:extLst>
          </p:cNvPr>
          <p:cNvSpPr txBox="1"/>
          <p:nvPr userDrawn="1"/>
        </p:nvSpPr>
        <p:spPr>
          <a:xfrm rot="18989011">
            <a:off x="3045320" y="2646311"/>
            <a:ext cx="568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chemeClr val="bg1">
                    <a:lumMod val="85000"/>
                  </a:schemeClr>
                </a:solidFill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2495204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Draft - Pre-Decisional Deliberative Document  Internal VA Use Only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3132-0251-5741-8FDE-F7B2B1A6CC7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609599" y="461501"/>
            <a:ext cx="9751208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609601" y="1494722"/>
            <a:ext cx="10972801" cy="3827832"/>
          </a:xfrm>
        </p:spPr>
        <p:txBody>
          <a:bodyPr/>
          <a:lstStyle>
            <a:lvl1pPr>
              <a:defRPr sz="2100"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50"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50"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9120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762000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2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38201"/>
            <a:ext cx="10972800" cy="528805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r>
              <a:rPr lang="it-IT"/>
              <a:t>Draft - Pre-Decisional Deliberative Document </a:t>
            </a:r>
          </a:p>
          <a:p>
            <a:pPr defTabSz="457200"/>
            <a:r>
              <a:rPr lang="it-IT"/>
              <a:t>Internal VA Use Only</a:t>
            </a:r>
          </a:p>
        </p:txBody>
      </p:sp>
    </p:spTree>
    <p:extLst>
      <p:ext uri="{BB962C8B-B14F-4D97-AF65-F5344CB8AC3E}">
        <p14:creationId xmlns:p14="http://schemas.microsoft.com/office/powerpoint/2010/main" val="1437369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97152"/>
            <a:ext cx="10363200" cy="198424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800" y="4191000"/>
            <a:ext cx="8534400" cy="1752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Presentation for:</a:t>
            </a:r>
          </a:p>
          <a:p>
            <a:pPr algn="l">
              <a:spcBef>
                <a:spcPts val="0"/>
              </a:spcBef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Presented by:</a:t>
            </a:r>
          </a:p>
          <a:p>
            <a:pPr algn="l">
              <a:spcBef>
                <a:spcPts val="0"/>
              </a:spcBef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Date of briefing:</a:t>
            </a:r>
          </a:p>
          <a:p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9250440" y="640023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83F1FA-211D-3044-9E35-958DFBC26156}" type="slidenum">
              <a:rPr lang="en-US" sz="12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146628" y="457200"/>
            <a:ext cx="10363200" cy="10541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VETERANS HEALTH ADMINISTRATION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r>
              <a:rPr lang="it-IT"/>
              <a:t>Draft - Pre-Decisional Deliberative Document </a:t>
            </a:r>
          </a:p>
          <a:p>
            <a:pPr defTabSz="457200"/>
            <a:r>
              <a:rPr lang="it-IT"/>
              <a:t>Internal VA Use Only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fld id="{D983F1FA-211D-3044-9E35-958DFBC26156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207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762000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38201"/>
            <a:ext cx="10972800" cy="528805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878344-ACF8-4BEF-825F-4772DDDDA85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39204F5-7AC6-408C-A152-31535124CA61}"/>
              </a:ext>
            </a:extLst>
          </p:cNvPr>
          <p:cNvSpPr txBox="1">
            <a:spLocks/>
          </p:cNvSpPr>
          <p:nvPr userDrawn="1"/>
        </p:nvSpPr>
        <p:spPr>
          <a:xfrm>
            <a:off x="3362326" y="6313571"/>
            <a:ext cx="5467351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Draft - Pre-Decisional Deliberative Document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Internal VA Use Only</a:t>
            </a:r>
          </a:p>
        </p:txBody>
      </p:sp>
    </p:spTree>
    <p:extLst>
      <p:ext uri="{BB962C8B-B14F-4D97-AF65-F5344CB8AC3E}">
        <p14:creationId xmlns:p14="http://schemas.microsoft.com/office/powerpoint/2010/main" val="39116980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97152"/>
            <a:ext cx="10363200" cy="1984248"/>
          </a:xfrm>
        </p:spPr>
        <p:txBody>
          <a:bodyPr/>
          <a:lstStyle>
            <a:lvl1pPr>
              <a:defRPr>
                <a:solidFill>
                  <a:srgbClr val="002F5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800" y="4191000"/>
            <a:ext cx="8534400" cy="1752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Presentation for:</a:t>
            </a:r>
          </a:p>
          <a:p>
            <a:pPr algn="l">
              <a:spcBef>
                <a:spcPts val="0"/>
              </a:spcBef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Presented by:</a:t>
            </a:r>
          </a:p>
          <a:p>
            <a:pPr algn="l">
              <a:spcBef>
                <a:spcPts val="0"/>
              </a:spcBef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Date of briefing:</a:t>
            </a:r>
          </a:p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460502"/>
            <a:ext cx="10363200" cy="10541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>
              <a:defRPr/>
            </a:pPr>
            <a:r>
              <a:rPr lang="en-US" sz="3200">
                <a:solidFill>
                  <a:srgbClr val="002F56"/>
                </a:solidFill>
              </a:rPr>
              <a:t>VETERANS HEALTH ADMINISTRATION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44D0A0-169D-4ADE-A8CA-41DDD30C3F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2E955-1962-4AEE-8867-D22B674B3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649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762000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2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38201"/>
            <a:ext cx="10972800" cy="52880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1A64A7-1697-4790-9860-ED04C55EE1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71D2E955-1962-4AEE-8867-D22B674B3D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407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762000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38201"/>
            <a:ext cx="10972800" cy="528805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r>
              <a:rPr lang="it-IT"/>
              <a:t>Draft - Pre-Decisional Deliberative Document </a:t>
            </a:r>
          </a:p>
          <a:p>
            <a:pPr defTabSz="457200"/>
            <a:r>
              <a:rPr lang="it-IT"/>
              <a:t>Internal VA Use Only</a:t>
            </a:r>
          </a:p>
        </p:txBody>
      </p:sp>
    </p:spTree>
    <p:extLst>
      <p:ext uri="{BB962C8B-B14F-4D97-AF65-F5344CB8AC3E}">
        <p14:creationId xmlns:p14="http://schemas.microsoft.com/office/powerpoint/2010/main" val="32420589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C1BBC-FC1F-4FC3-9871-D9EEF0A9D2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2E955-1962-4AEE-8867-D22B674B3D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650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1A43E-6603-4A31-9033-0EF6F866C5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2E955-1962-4AEE-8867-D22B674B3D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32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C159A0-58F4-43DB-B0E8-D342AC22CF72}"/>
              </a:ext>
            </a:extLst>
          </p:cNvPr>
          <p:cNvSpPr txBox="1"/>
          <p:nvPr/>
        </p:nvSpPr>
        <p:spPr>
          <a:xfrm rot="18989011">
            <a:off x="3045320" y="2646311"/>
            <a:ext cx="568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chemeClr val="bg1">
                    <a:lumMod val="85000"/>
                  </a:schemeClr>
                </a:solidFill>
              </a:rPr>
              <a:t>DRAFT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17E63-1EFB-40F5-B375-624707CAAC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2E955-1962-4AEE-8867-D22B674B3D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7152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97152"/>
            <a:ext cx="10363200" cy="198424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800" y="4191000"/>
            <a:ext cx="8534400" cy="1752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Presentation for:</a:t>
            </a:r>
          </a:p>
          <a:p>
            <a:pPr algn="l">
              <a:spcBef>
                <a:spcPts val="0"/>
              </a:spcBef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Presented by:</a:t>
            </a:r>
          </a:p>
          <a:p>
            <a:pPr algn="l">
              <a:spcBef>
                <a:spcPts val="0"/>
              </a:spcBef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Date of briefing:</a:t>
            </a:r>
          </a:p>
          <a:p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9250440" y="640023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83F1FA-211D-3044-9E35-958DFBC26156}" type="slidenum">
              <a:rPr lang="en-US" sz="12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146628" y="457200"/>
            <a:ext cx="10363200" cy="10541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VETERANS HEALTH ADMINISTRATION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r>
              <a:rPr lang="it-IT"/>
              <a:t>Draft - Pre-Decisional Deliberative Document </a:t>
            </a:r>
          </a:p>
          <a:p>
            <a:pPr defTabSz="457200"/>
            <a:r>
              <a:rPr lang="it-IT"/>
              <a:t>Internal VA Use Only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fld id="{D983F1FA-211D-3044-9E35-958DFBC26156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992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762000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2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38201"/>
            <a:ext cx="10972800" cy="528805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r>
              <a:rPr lang="it-IT"/>
              <a:t>Draft - Pre-Decisional Deliberative Document </a:t>
            </a:r>
          </a:p>
          <a:p>
            <a:pPr defTabSz="457200"/>
            <a:r>
              <a:rPr lang="it-IT"/>
              <a:t>Internal VA Use Only</a:t>
            </a:r>
          </a:p>
        </p:txBody>
      </p:sp>
    </p:spTree>
    <p:extLst>
      <p:ext uri="{BB962C8B-B14F-4D97-AF65-F5344CB8AC3E}">
        <p14:creationId xmlns:p14="http://schemas.microsoft.com/office/powerpoint/2010/main" val="24828884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457200"/>
            <a:r>
              <a:rPr lang="it-IT"/>
              <a:t>Draft - Pre-Decisional Deliberative Document </a:t>
            </a:r>
          </a:p>
          <a:p>
            <a:pPr defTabSz="457200"/>
            <a:r>
              <a:rPr lang="it-IT"/>
              <a:t>Internal VA Use Only</a:t>
            </a:r>
          </a:p>
        </p:txBody>
      </p:sp>
    </p:spTree>
    <p:extLst>
      <p:ext uri="{BB962C8B-B14F-4D97-AF65-F5344CB8AC3E}">
        <p14:creationId xmlns:p14="http://schemas.microsoft.com/office/powerpoint/2010/main" val="21179333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457200"/>
            <a:r>
              <a:rPr lang="it-IT"/>
              <a:t>Draft - Pre-Decisional Deliberative Document </a:t>
            </a:r>
          </a:p>
          <a:p>
            <a:pPr defTabSz="457200"/>
            <a:r>
              <a:rPr lang="it-IT"/>
              <a:t>Internal VA Use Only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90A780-CA79-4C80-A254-04004C310E63}"/>
              </a:ext>
            </a:extLst>
          </p:cNvPr>
          <p:cNvSpPr txBox="1"/>
          <p:nvPr userDrawn="1"/>
        </p:nvSpPr>
        <p:spPr>
          <a:xfrm rot="18989011">
            <a:off x="3045320" y="2646311"/>
            <a:ext cx="568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chemeClr val="bg1">
                    <a:lumMod val="85000"/>
                  </a:schemeClr>
                </a:solidFill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2447580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3145631"/>
            <a:ext cx="7315200" cy="566738"/>
          </a:xfrm>
        </p:spPr>
        <p:txBody>
          <a:bodyPr anchor="b">
            <a:normAutofit/>
          </a:bodyPr>
          <a:lstStyle>
            <a:lvl1pPr algn="ctr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457200"/>
            <a:r>
              <a:rPr lang="it-IT"/>
              <a:t>Draft - Pre-Decisional Deliberative Document </a:t>
            </a:r>
          </a:p>
          <a:p>
            <a:pPr defTabSz="457200"/>
            <a:r>
              <a:rPr lang="it-IT"/>
              <a:t>Internal VA Use Only</a:t>
            </a:r>
          </a:p>
        </p:txBody>
      </p:sp>
    </p:spTree>
    <p:extLst>
      <p:ext uri="{BB962C8B-B14F-4D97-AF65-F5344CB8AC3E}">
        <p14:creationId xmlns:p14="http://schemas.microsoft.com/office/powerpoint/2010/main" val="218865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Draft - Pre-Decisional Deliberative Document  Internal VA Use Only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3132-0251-5741-8FDE-F7B2B1A6CC7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609599" y="461501"/>
            <a:ext cx="9751208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609601" y="1494722"/>
            <a:ext cx="10972801" cy="3827832"/>
          </a:xfrm>
        </p:spPr>
        <p:txBody>
          <a:bodyPr/>
          <a:lstStyle>
            <a:lvl1pPr>
              <a:defRPr sz="2100"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50"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50"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88680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BDD1894-9E8D-4123-885B-35E7D4D57130}"/>
              </a:ext>
            </a:extLst>
          </p:cNvPr>
          <p:cNvSpPr/>
          <p:nvPr userDrawn="1"/>
        </p:nvSpPr>
        <p:spPr>
          <a:xfrm>
            <a:off x="-11019" y="1"/>
            <a:ext cx="12203019" cy="6129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68B9F4-7A9A-4816-99AB-27C9C187419A}"/>
              </a:ext>
            </a:extLst>
          </p:cNvPr>
          <p:cNvSpPr/>
          <p:nvPr userDrawn="1"/>
        </p:nvSpPr>
        <p:spPr>
          <a:xfrm>
            <a:off x="-11018" y="-17086"/>
            <a:ext cx="12203017" cy="914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752601"/>
            <a:ext cx="10363200" cy="1044575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151DE4-3045-478B-A639-79140677D674}"/>
              </a:ext>
            </a:extLst>
          </p:cNvPr>
          <p:cNvSpPr txBox="1"/>
          <p:nvPr userDrawn="1"/>
        </p:nvSpPr>
        <p:spPr>
          <a:xfrm>
            <a:off x="304800" y="4319999"/>
            <a:ext cx="3759200" cy="48065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lvl="0"/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for: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81D56C-ED95-41A9-901D-AB18843BA469}"/>
              </a:ext>
            </a:extLst>
          </p:cNvPr>
          <p:cNvSpPr txBox="1"/>
          <p:nvPr userDrawn="1"/>
        </p:nvSpPr>
        <p:spPr>
          <a:xfrm>
            <a:off x="298681" y="4812805"/>
            <a:ext cx="3210020" cy="48065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524F97-9C33-41BE-A6F6-A2402B1E51CB}"/>
              </a:ext>
            </a:extLst>
          </p:cNvPr>
          <p:cNvSpPr txBox="1"/>
          <p:nvPr userDrawn="1"/>
        </p:nvSpPr>
        <p:spPr>
          <a:xfrm>
            <a:off x="304801" y="5310546"/>
            <a:ext cx="3713908" cy="48065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of Briefing: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32E289A-0B24-46FD-9A76-703A44237A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52800" y="4319999"/>
            <a:ext cx="8031241" cy="32977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A5385847-86BC-411C-BD06-FFB3EDE073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52800" y="4813499"/>
            <a:ext cx="8697149" cy="333536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9328F0D-E304-41F7-B95E-92D603C8CDD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52800" y="5310758"/>
            <a:ext cx="8289525" cy="46224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DA85D3-F336-4F32-8873-056208695F27}"/>
              </a:ext>
            </a:extLst>
          </p:cNvPr>
          <p:cNvSpPr txBox="1"/>
          <p:nvPr userDrawn="1"/>
        </p:nvSpPr>
        <p:spPr>
          <a:xfrm>
            <a:off x="900752" y="586854"/>
            <a:ext cx="10399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VETERANS HEALTH ADMINISTRATION</a:t>
            </a:r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49354DA7-7524-47C8-80EB-F2AF5E47F4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13791" y="6356441"/>
            <a:ext cx="4101016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r>
              <a:rPr lang="it-IT"/>
              <a:t>DRAFT/PRE-DECISIONAL  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1979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0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457200"/>
            <a:r>
              <a:rPr lang="it-IT"/>
              <a:t>Draft - Pre-Decisional Deliberative Document </a:t>
            </a:r>
          </a:p>
          <a:p>
            <a:pPr defTabSz="457200"/>
            <a:r>
              <a:rPr lang="it-IT"/>
              <a:t>Internal VA Use Only</a:t>
            </a:r>
          </a:p>
        </p:txBody>
      </p:sp>
    </p:spTree>
    <p:extLst>
      <p:ext uri="{BB962C8B-B14F-4D97-AF65-F5344CB8AC3E}">
        <p14:creationId xmlns:p14="http://schemas.microsoft.com/office/powerpoint/2010/main" val="26450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02DDAB6F-2E09-4BED-8C94-AD89991909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13791" y="6356441"/>
            <a:ext cx="4101016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r>
              <a:rPr lang="it-IT"/>
              <a:t>DRAFT/PRE-DECISIONAL  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90385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635" y="945351"/>
            <a:ext cx="6710861" cy="5043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02DDAB6F-2E09-4BED-8C94-AD89991909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13791" y="6356441"/>
            <a:ext cx="4101016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r>
              <a:rPr lang="it-IT"/>
              <a:t>DRAFT/PRE-DECISIONAL    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DF96528-43BE-49F6-A13B-3675434CBA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73963" y="955675"/>
            <a:ext cx="4217987" cy="5076825"/>
          </a:xfrm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73769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635" y="945351"/>
            <a:ext cx="5264198" cy="5043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02DDAB6F-2E09-4BED-8C94-AD89991909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13791" y="6356441"/>
            <a:ext cx="4101016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r>
              <a:rPr lang="it-IT"/>
              <a:t>DRAFT/PRE-DECISIONAL    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016ACE6-8450-4EB7-B99D-BC74431DFEC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24600" y="945351"/>
            <a:ext cx="5264198" cy="5043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46783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869C1171-ECFC-443D-AC24-293D138ED9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13791" y="6356441"/>
            <a:ext cx="4101016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r>
              <a:rPr lang="it-IT"/>
              <a:t>DRAFT/PRE-DECISIONAL  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7243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869C1171-ECFC-443D-AC24-293D138ED9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13791" y="6356441"/>
            <a:ext cx="4101016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r>
              <a:rPr lang="it-IT"/>
              <a:t>DRAFT/PRE-DECISIONAL     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D06C1C2F-634D-4104-AB3D-000640A070D7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73088" y="1050925"/>
            <a:ext cx="11055350" cy="4886325"/>
          </a:xfrm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48936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97152"/>
            <a:ext cx="10363200" cy="19842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800" y="4191000"/>
            <a:ext cx="8534400" cy="1752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Presentation for:</a:t>
            </a:r>
          </a:p>
          <a:p>
            <a:pPr algn="l">
              <a:spcBef>
                <a:spcPts val="0"/>
              </a:spcBef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Presented by:</a:t>
            </a:r>
          </a:p>
          <a:p>
            <a:pPr algn="l">
              <a:spcBef>
                <a:spcPts val="0"/>
              </a:spcBef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Date of briefing:</a:t>
            </a:r>
          </a:p>
          <a:p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9250440" y="640023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83F1FA-211D-3044-9E35-958DFBC26156}" type="slidenum">
              <a:rPr lang="en-US" sz="1200" smtClean="0">
                <a:solidFill>
                  <a:prstClr val="white"/>
                </a:solidFill>
              </a:rPr>
              <a:pPr/>
              <a:t>‹#›</a:t>
            </a:fld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457200"/>
            <a:r>
              <a:rPr lang="it-IT"/>
              <a:t>Draft - Pre-Decisional Deliberative Document </a:t>
            </a:r>
          </a:p>
          <a:p>
            <a:pPr defTabSz="457200"/>
            <a:r>
              <a:rPr lang="it-IT"/>
              <a:t>Internal VA Use Only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D983F1FA-211D-3044-9E35-958DFBC26156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7647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762000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38201"/>
            <a:ext cx="10972800" cy="52880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457200"/>
            <a:r>
              <a:rPr lang="it-IT"/>
              <a:t>Draft - Pre-Decisional Deliberative Document </a:t>
            </a:r>
          </a:p>
          <a:p>
            <a:pPr defTabSz="457200"/>
            <a:r>
              <a:rPr lang="it-IT"/>
              <a:t>Internal VA Use Only</a:t>
            </a:r>
          </a:p>
        </p:txBody>
      </p:sp>
    </p:spTree>
    <p:extLst>
      <p:ext uri="{BB962C8B-B14F-4D97-AF65-F5344CB8AC3E}">
        <p14:creationId xmlns:p14="http://schemas.microsoft.com/office/powerpoint/2010/main" val="3599225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457200"/>
            <a:r>
              <a:rPr lang="it-IT"/>
              <a:t>Draft - Pre-Decisional Deliberative Document </a:t>
            </a:r>
          </a:p>
          <a:p>
            <a:pPr defTabSz="457200"/>
            <a:r>
              <a:rPr lang="it-IT"/>
              <a:t>Internal VA Use Only</a:t>
            </a:r>
          </a:p>
        </p:txBody>
      </p:sp>
    </p:spTree>
    <p:extLst>
      <p:ext uri="{BB962C8B-B14F-4D97-AF65-F5344CB8AC3E}">
        <p14:creationId xmlns:p14="http://schemas.microsoft.com/office/powerpoint/2010/main" val="22951417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457200"/>
            <a:r>
              <a:rPr lang="it-IT"/>
              <a:t>Draft - Pre-Decisional Deliberative Document </a:t>
            </a:r>
          </a:p>
          <a:p>
            <a:pPr defTabSz="457200"/>
            <a:r>
              <a:rPr lang="it-IT"/>
              <a:t>Internal VA Use Only</a:t>
            </a:r>
          </a:p>
        </p:txBody>
      </p:sp>
    </p:spTree>
    <p:extLst>
      <p:ext uri="{BB962C8B-B14F-4D97-AF65-F5344CB8AC3E}">
        <p14:creationId xmlns:p14="http://schemas.microsoft.com/office/powerpoint/2010/main" val="39208470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457200"/>
            <a:r>
              <a:rPr lang="it-IT"/>
              <a:t>Draft - Pre-Decisional Deliberative Document </a:t>
            </a:r>
          </a:p>
          <a:p>
            <a:pPr defTabSz="457200"/>
            <a:r>
              <a:rPr lang="it-IT"/>
              <a:t>Internal VA Use Only</a:t>
            </a:r>
          </a:p>
        </p:txBody>
      </p:sp>
    </p:spTree>
    <p:extLst>
      <p:ext uri="{BB962C8B-B14F-4D97-AF65-F5344CB8AC3E}">
        <p14:creationId xmlns:p14="http://schemas.microsoft.com/office/powerpoint/2010/main" val="1357564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457200"/>
            <a:r>
              <a:rPr lang="it-IT"/>
              <a:t>Draft - Pre-Decisional Deliberative Document </a:t>
            </a:r>
          </a:p>
          <a:p>
            <a:pPr defTabSz="457200"/>
            <a:r>
              <a:rPr lang="it-IT"/>
              <a:t>Internal VA Use Only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90A780-CA79-4C80-A254-04004C310E63}"/>
              </a:ext>
            </a:extLst>
          </p:cNvPr>
          <p:cNvSpPr txBox="1"/>
          <p:nvPr userDrawn="1"/>
        </p:nvSpPr>
        <p:spPr>
          <a:xfrm rot="18989011">
            <a:off x="3045320" y="2646311"/>
            <a:ext cx="568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chemeClr val="bg1">
                    <a:lumMod val="85000"/>
                  </a:schemeClr>
                </a:solidFill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21749668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457200"/>
            <a:r>
              <a:rPr lang="it-IT"/>
              <a:t>Draft - Pre-Decisional Deliberative Document </a:t>
            </a:r>
          </a:p>
          <a:p>
            <a:pPr defTabSz="457200"/>
            <a:r>
              <a:rPr lang="it-IT"/>
              <a:t>Internal VA Use Only</a:t>
            </a:r>
          </a:p>
        </p:txBody>
      </p:sp>
    </p:spTree>
    <p:extLst>
      <p:ext uri="{BB962C8B-B14F-4D97-AF65-F5344CB8AC3E}">
        <p14:creationId xmlns:p14="http://schemas.microsoft.com/office/powerpoint/2010/main" val="3720121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457200"/>
            <a:r>
              <a:rPr lang="it-IT"/>
              <a:t>Draft - Pre-Decisional Deliberative Document </a:t>
            </a:r>
          </a:p>
          <a:p>
            <a:pPr defTabSz="457200"/>
            <a:r>
              <a:rPr lang="it-IT"/>
              <a:t>Internal VA Use Only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C159A0-58F4-43DB-B0E8-D342AC22CF72}"/>
              </a:ext>
            </a:extLst>
          </p:cNvPr>
          <p:cNvSpPr txBox="1"/>
          <p:nvPr userDrawn="1"/>
        </p:nvSpPr>
        <p:spPr>
          <a:xfrm rot="18989011">
            <a:off x="3045320" y="2646311"/>
            <a:ext cx="568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chemeClr val="bg1">
                    <a:lumMod val="85000"/>
                  </a:schemeClr>
                </a:solidFill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4056419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135F5-D425-B74C-825D-B1102DD311A6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3132-0251-5741-8FDE-F7B2B1A6CC7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609599" y="461501"/>
            <a:ext cx="9751208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609601" y="1494722"/>
            <a:ext cx="10972801" cy="3827832"/>
          </a:xfrm>
        </p:spPr>
        <p:txBody>
          <a:bodyPr/>
          <a:lstStyle>
            <a:lvl1pPr>
              <a:defRPr sz="2100"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50"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50"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2490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762000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38201"/>
            <a:ext cx="10972800" cy="528805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878344-ACF8-4BEF-825F-4772DDDDA85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39204F5-7AC6-408C-A152-31535124CA61}"/>
              </a:ext>
            </a:extLst>
          </p:cNvPr>
          <p:cNvSpPr txBox="1">
            <a:spLocks/>
          </p:cNvSpPr>
          <p:nvPr userDrawn="1"/>
        </p:nvSpPr>
        <p:spPr>
          <a:xfrm>
            <a:off x="3362326" y="6313571"/>
            <a:ext cx="5467351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Draft - Pre-Decisional Deliberative Document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Internal VA Use Only</a:t>
            </a:r>
          </a:p>
        </p:txBody>
      </p:sp>
    </p:spTree>
    <p:extLst>
      <p:ext uri="{BB962C8B-B14F-4D97-AF65-F5344CB8AC3E}">
        <p14:creationId xmlns:p14="http://schemas.microsoft.com/office/powerpoint/2010/main" val="2696408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762000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2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38201"/>
            <a:ext cx="10972800" cy="528805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878344-ACF8-4BEF-825F-4772DDDDA85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39204F5-7AC6-408C-A152-31535124CA61}"/>
              </a:ext>
            </a:extLst>
          </p:cNvPr>
          <p:cNvSpPr txBox="1">
            <a:spLocks/>
          </p:cNvSpPr>
          <p:nvPr userDrawn="1"/>
        </p:nvSpPr>
        <p:spPr>
          <a:xfrm>
            <a:off x="3362326" y="6313571"/>
            <a:ext cx="5467351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Draft - Pre-Decisional Deliberative Document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Internal VA Use Only</a:t>
            </a:r>
          </a:p>
        </p:txBody>
      </p:sp>
    </p:spTree>
    <p:extLst>
      <p:ext uri="{BB962C8B-B14F-4D97-AF65-F5344CB8AC3E}">
        <p14:creationId xmlns:p14="http://schemas.microsoft.com/office/powerpoint/2010/main" val="123355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97152"/>
            <a:ext cx="10363200" cy="198424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800" y="4191000"/>
            <a:ext cx="8534400" cy="1752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Presentation for:</a:t>
            </a:r>
          </a:p>
          <a:p>
            <a:pPr algn="l">
              <a:spcBef>
                <a:spcPts val="0"/>
              </a:spcBef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Presented by:</a:t>
            </a:r>
          </a:p>
          <a:p>
            <a:pPr algn="l">
              <a:spcBef>
                <a:spcPts val="0"/>
              </a:spcBef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Date of briefing:</a:t>
            </a:r>
          </a:p>
          <a:p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9250440" y="640023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83F1FA-211D-3044-9E35-958DFBC26156}" type="slidenum">
              <a:rPr lang="en-US" sz="12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146628" y="457200"/>
            <a:ext cx="10363200" cy="10541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VETERANS HEALTH ADMINISTRATION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r>
              <a:rPr lang="it-IT"/>
              <a:t>Draft - Pre-Decisional Deliberative Document </a:t>
            </a:r>
          </a:p>
          <a:p>
            <a:pPr defTabSz="457200"/>
            <a:r>
              <a:rPr lang="it-IT"/>
              <a:t>Internal VA Use Only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fld id="{D983F1FA-211D-3044-9E35-958DFBC26156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891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31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140677"/>
            <a:ext cx="12192000" cy="7318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sz="1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9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3. VA-PRIMARY-HORIZONTAL-WHITE-VECTOR2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965" y="6271406"/>
            <a:ext cx="2946400" cy="49198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9250440" y="640023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fld id="{D983F1FA-211D-3044-9E35-958DFBC26156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2" descr="C:\Users\vacoGrovem\AppData\Local\Microsoft\Windows\Temporary Internet Files\Content.Outlook\83QVOJUE\CHOOSE-VA-rev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6172200"/>
            <a:ext cx="2716744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19944" y="6356442"/>
            <a:ext cx="5468021" cy="365125"/>
          </a:xfrm>
          <a:prstGeom prst="rect">
            <a:avLst/>
          </a:prstGeom>
        </p:spPr>
        <p:txBody>
          <a:bodyPr lIns="91440" tIns="45720" rIns="91440" bIns="45720"/>
          <a:lstStyle>
            <a:lvl1pPr algn="ctr">
              <a:defRPr lang="it-IT" sz="1200" kern="12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defTabSz="457200"/>
            <a:r>
              <a:rPr lang="it-IT"/>
              <a:t>Draft - Pre-Decisional Deliberative Document </a:t>
            </a:r>
          </a:p>
          <a:p>
            <a:pPr defTabSz="457200"/>
            <a:r>
              <a:rPr lang="it-IT"/>
              <a:t>Internal VA Use Only</a:t>
            </a:r>
          </a:p>
        </p:txBody>
      </p:sp>
    </p:spTree>
    <p:extLst>
      <p:ext uri="{BB962C8B-B14F-4D97-AF65-F5344CB8AC3E}">
        <p14:creationId xmlns:p14="http://schemas.microsoft.com/office/powerpoint/2010/main" val="2781389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4" r:id="rId1"/>
    <p:sldLayoutId id="2147484605" r:id="rId2"/>
    <p:sldLayoutId id="2147484606" r:id="rId3"/>
    <p:sldLayoutId id="2147484607" r:id="rId4"/>
    <p:sldLayoutId id="2147484608" r:id="rId5"/>
    <p:sldLayoutId id="2147484609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140677"/>
            <a:ext cx="12192000" cy="7318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9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3. VA-PRIMARY-HORIZONTAL-WHITE-VECTOR2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965" y="6271406"/>
            <a:ext cx="2946400" cy="49198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9250440" y="640023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457200"/>
            <a:fld id="{D983F1FA-211D-3044-9E35-958DFBC26156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2" descr="C:\Users\vacoGrovem\AppData\Local\Microsoft\Windows\Temporary Internet Files\Content.Outlook\83QVOJUE\CHOOSE-VA-rev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6172200"/>
            <a:ext cx="2716744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19944" y="6356442"/>
            <a:ext cx="5468021" cy="365125"/>
          </a:xfrm>
          <a:prstGeom prst="rect">
            <a:avLst/>
          </a:prstGeom>
        </p:spPr>
        <p:txBody>
          <a:bodyPr lIns="91440" tIns="45720" rIns="91440" bIns="45720"/>
          <a:lstStyle>
            <a:lvl1pPr algn="ctr">
              <a:defRPr lang="it-IT" sz="1200" kern="1200" dirty="0" smtClean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/>
            <a:r>
              <a:rPr lang="it-IT"/>
              <a:t>Draft - Pre-Decisional Deliberative Document </a:t>
            </a:r>
          </a:p>
          <a:p>
            <a:pPr defTabSz="457200"/>
            <a:r>
              <a:rPr lang="it-IT"/>
              <a:t>Internal VA Use Only</a:t>
            </a:r>
          </a:p>
        </p:txBody>
      </p:sp>
    </p:spTree>
    <p:extLst>
      <p:ext uri="{BB962C8B-B14F-4D97-AF65-F5344CB8AC3E}">
        <p14:creationId xmlns:p14="http://schemas.microsoft.com/office/powerpoint/2010/main" val="1650564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9" r:id="rId1"/>
    <p:sldLayoutId id="2147484690" r:id="rId2"/>
    <p:sldLayoutId id="2147484691" r:id="rId3"/>
    <p:sldLayoutId id="2147484692" r:id="rId4"/>
    <p:sldLayoutId id="2147484693" r:id="rId5"/>
    <p:sldLayoutId id="2147484694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140677"/>
            <a:ext cx="12192000" cy="7318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sz="1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9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3. VA-PRIMARY-HORIZONTAL-WHITE-VECTOR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965" y="6271406"/>
            <a:ext cx="2946400" cy="49198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0440" y="640023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878344-ACF8-4BEF-825F-4772DDDDA85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2" descr="C:\Users\vacoGrovem\AppData\Local\Microsoft\Windows\Temporary Internet Files\Content.Outlook\83QVOJUE\CHOOSE-VA-rev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6172200"/>
            <a:ext cx="2716744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B0E75AE8-1987-4F87-A9C8-402254443EF5}"/>
              </a:ext>
            </a:extLst>
          </p:cNvPr>
          <p:cNvSpPr txBox="1">
            <a:spLocks/>
          </p:cNvSpPr>
          <p:nvPr userDrawn="1"/>
        </p:nvSpPr>
        <p:spPr>
          <a:xfrm>
            <a:off x="3362326" y="6313571"/>
            <a:ext cx="5467351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Draft - Pre-Decisional Deliberative Document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Internal VA Use Only</a:t>
            </a:r>
          </a:p>
        </p:txBody>
      </p:sp>
    </p:spTree>
    <p:extLst>
      <p:ext uri="{BB962C8B-B14F-4D97-AF65-F5344CB8AC3E}">
        <p14:creationId xmlns:p14="http://schemas.microsoft.com/office/powerpoint/2010/main" val="272392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0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140677"/>
            <a:ext cx="12192000" cy="7318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sz="1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9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3. VA-PRIMARY-HORIZONTAL-WHITE-VECTOR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965" y="6271406"/>
            <a:ext cx="2946400" cy="49198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0440" y="640023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878344-ACF8-4BEF-825F-4772DDDDA85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2" descr="C:\Users\vacoGrovem\AppData\Local\Microsoft\Windows\Temporary Internet Files\Content.Outlook\83QVOJUE\CHOOSE-VA-rev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6172200"/>
            <a:ext cx="2716744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B0E75AE8-1987-4F87-A9C8-402254443EF5}"/>
              </a:ext>
            </a:extLst>
          </p:cNvPr>
          <p:cNvSpPr txBox="1">
            <a:spLocks/>
          </p:cNvSpPr>
          <p:nvPr userDrawn="1"/>
        </p:nvSpPr>
        <p:spPr>
          <a:xfrm>
            <a:off x="3362326" y="6313571"/>
            <a:ext cx="5467351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Draft - Pre-Decisional Deliberative Document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Internal VA Use Only</a:t>
            </a:r>
          </a:p>
        </p:txBody>
      </p:sp>
    </p:spTree>
    <p:extLst>
      <p:ext uri="{BB962C8B-B14F-4D97-AF65-F5344CB8AC3E}">
        <p14:creationId xmlns:p14="http://schemas.microsoft.com/office/powerpoint/2010/main" val="128237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2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140677"/>
            <a:ext cx="12192000" cy="7318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sz="1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9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3. VA-PRIMARY-HORIZONTAL-WHITE-VECTOR2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965" y="6271406"/>
            <a:ext cx="2946400" cy="49198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9250440" y="640023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fld id="{D983F1FA-211D-3044-9E35-958DFBC26156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2" descr="C:\Users\vacoGrovem\AppData\Local\Microsoft\Windows\Temporary Internet Files\Content.Outlook\83QVOJUE\CHOOSE-VA-rev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6172200"/>
            <a:ext cx="2716744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19944" y="6356442"/>
            <a:ext cx="5468021" cy="365125"/>
          </a:xfrm>
          <a:prstGeom prst="rect">
            <a:avLst/>
          </a:prstGeom>
        </p:spPr>
        <p:txBody>
          <a:bodyPr lIns="91440" tIns="45720" rIns="91440" bIns="45720"/>
          <a:lstStyle>
            <a:lvl1pPr algn="ctr">
              <a:defRPr lang="it-IT" sz="1000" kern="12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defTabSz="457200"/>
            <a:r>
              <a:rPr lang="it-IT"/>
              <a:t>Draft - Pre-Decisional Deliberative Document </a:t>
            </a:r>
          </a:p>
          <a:p>
            <a:pPr defTabSz="457200"/>
            <a:r>
              <a:rPr lang="it-IT"/>
              <a:t>Internal VA Use Only</a:t>
            </a:r>
          </a:p>
        </p:txBody>
      </p:sp>
    </p:spTree>
    <p:extLst>
      <p:ext uri="{BB962C8B-B14F-4D97-AF65-F5344CB8AC3E}">
        <p14:creationId xmlns:p14="http://schemas.microsoft.com/office/powerpoint/2010/main" val="1053475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5" r:id="rId1"/>
    <p:sldLayoutId id="2147484656" r:id="rId2"/>
    <p:sldLayoutId id="2147484657" r:id="rId3"/>
    <p:sldLayoutId id="2147484658" r:id="rId4"/>
    <p:sldLayoutId id="2147484659" r:id="rId5"/>
    <p:sldLayoutId id="2147484660" r:id="rId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140677"/>
            <a:ext cx="12192000" cy="7318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sz="1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9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3. VA-PRIMARY-HORIZONTAL-WHITE-VECTOR2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965" y="6271406"/>
            <a:ext cx="2946400" cy="49198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9250440" y="640023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fld id="{D983F1FA-211D-3044-9E35-958DFBC26156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2" descr="C:\Users\vacoGrovem\AppData\Local\Microsoft\Windows\Temporary Internet Files\Content.Outlook\83QVOJUE\CHOOSE-VA-rev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6172200"/>
            <a:ext cx="2716744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19944" y="6356442"/>
            <a:ext cx="5468021" cy="365125"/>
          </a:xfrm>
          <a:prstGeom prst="rect">
            <a:avLst/>
          </a:prstGeom>
        </p:spPr>
        <p:txBody>
          <a:bodyPr lIns="91440" tIns="45720" rIns="91440" bIns="45720"/>
          <a:lstStyle>
            <a:lvl1pPr algn="ctr">
              <a:defRPr lang="it-IT" sz="1000" kern="12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defTabSz="457200"/>
            <a:r>
              <a:rPr lang="it-IT"/>
              <a:t>Draft - Pre-Decisional Deliberative Document </a:t>
            </a:r>
          </a:p>
          <a:p>
            <a:pPr defTabSz="457200"/>
            <a:r>
              <a:rPr lang="it-IT"/>
              <a:t>Internal VA Use Only</a:t>
            </a:r>
          </a:p>
        </p:txBody>
      </p:sp>
    </p:spTree>
    <p:extLst>
      <p:ext uri="{BB962C8B-B14F-4D97-AF65-F5344CB8AC3E}">
        <p14:creationId xmlns:p14="http://schemas.microsoft.com/office/powerpoint/2010/main" val="362037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2" r:id="rId1"/>
    <p:sldLayoutId id="2147484663" r:id="rId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140677"/>
            <a:ext cx="12192000" cy="7318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sz="1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9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3. VA-PRIMARY-HORIZONTAL-WHITE-VECTOR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965" y="6271406"/>
            <a:ext cx="2946400" cy="49198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0440" y="640023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878344-ACF8-4BEF-825F-4772DDDDA85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2" descr="C:\Users\vacoGrovem\AppData\Local\Microsoft\Windows\Temporary Internet Files\Content.Outlook\83QVOJUE\CHOOSE-VA-rev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6172200"/>
            <a:ext cx="2716744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B0E75AE8-1987-4F87-A9C8-402254443EF5}"/>
              </a:ext>
            </a:extLst>
          </p:cNvPr>
          <p:cNvSpPr txBox="1">
            <a:spLocks/>
          </p:cNvSpPr>
          <p:nvPr userDrawn="1"/>
        </p:nvSpPr>
        <p:spPr>
          <a:xfrm>
            <a:off x="3362326" y="6313571"/>
            <a:ext cx="5467351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Draft - Pre-Decisional Deliberative Document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Internal VA Use Only</a:t>
            </a:r>
          </a:p>
        </p:txBody>
      </p:sp>
    </p:spTree>
    <p:extLst>
      <p:ext uri="{BB962C8B-B14F-4D97-AF65-F5344CB8AC3E}">
        <p14:creationId xmlns:p14="http://schemas.microsoft.com/office/powerpoint/2010/main" val="1005467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140677"/>
            <a:ext cx="12192000" cy="7318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sz="1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9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3. VA-PRIMARY-HORIZONTAL-WHITE-VECTOR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09" y="6271406"/>
            <a:ext cx="2388656" cy="491986"/>
          </a:xfrm>
          <a:prstGeom prst="rect">
            <a:avLst/>
          </a:prstGeom>
        </p:spPr>
      </p:pic>
      <p:pic>
        <p:nvPicPr>
          <p:cNvPr id="10" name="Picture 2" descr="C:\Users\vacoGrovem\AppData\Local\Microsoft\Windows\Temporary Internet Files\Content.Outlook\83QVOJUE\CHOOSE-VA-rev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6172200"/>
            <a:ext cx="215900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4A0899C-301B-497D-9489-A6985143D9C3}"/>
              </a:ext>
            </a:extLst>
          </p:cNvPr>
          <p:cNvSpPr txBox="1">
            <a:spLocks/>
          </p:cNvSpPr>
          <p:nvPr/>
        </p:nvSpPr>
        <p:spPr>
          <a:xfrm>
            <a:off x="3805898" y="6332158"/>
            <a:ext cx="4100513" cy="365125"/>
          </a:xfrm>
          <a:prstGeom prst="rect">
            <a:avLst/>
          </a:prstGeom>
        </p:spPr>
        <p:txBody>
          <a:bodyPr lIns="91440" tIns="45720" rIns="91440" bIns="45720"/>
          <a:lstStyle>
            <a:defPPr>
              <a:defRPr lang="en-US"/>
            </a:defPPr>
            <a:lvl1pPr marL="0" algn="ctr" defTabSz="457200" rtl="0" eaLnBrk="1" latinLnBrk="0" hangingPunct="1">
              <a:defRPr lang="it-IT" sz="1200" kern="1200" dirty="0" smtClean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Pre-Decisional Deliberative Document </a:t>
            </a:r>
          </a:p>
          <a:p>
            <a:pPr>
              <a:defRPr/>
            </a:pP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Internal VA Use Only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956363-32C5-4104-8B30-BAC8A42388E4}"/>
              </a:ext>
            </a:extLst>
          </p:cNvPr>
          <p:cNvSpPr/>
          <p:nvPr/>
        </p:nvSpPr>
        <p:spPr>
          <a:xfrm>
            <a:off x="0" y="6140677"/>
            <a:ext cx="12192000" cy="7318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sz="18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3. VA-PRIMARY-HORIZONTAL-WHITE-VECTOR2.png">
            <a:extLst>
              <a:ext uri="{FF2B5EF4-FFF2-40B4-BE49-F238E27FC236}">
                <a16:creationId xmlns:a16="http://schemas.microsoft.com/office/drawing/2014/main" id="{D331AC09-FDB8-4A7E-8266-40D199583D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052" y="6249961"/>
            <a:ext cx="2492148" cy="537756"/>
          </a:xfrm>
          <a:prstGeom prst="rect">
            <a:avLst/>
          </a:prstGeom>
        </p:spPr>
      </p:pic>
      <p:pic>
        <p:nvPicPr>
          <p:cNvPr id="14" name="Picture 2" descr="C:\Users\vacoGrovem\AppData\Local\Microsoft\Windows\Temporary Internet Files\Content.Outlook\83QVOJUE\CHOOSE-VA-rev.png">
            <a:extLst>
              <a:ext uri="{FF2B5EF4-FFF2-40B4-BE49-F238E27FC236}">
                <a16:creationId xmlns:a16="http://schemas.microsoft.com/office/drawing/2014/main" id="{FF28AA47-0806-4EA7-9B65-D1D154532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08738"/>
            <a:ext cx="2492149" cy="65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ooter Placeholder 6">
            <a:extLst>
              <a:ext uri="{FF2B5EF4-FFF2-40B4-BE49-F238E27FC236}">
                <a16:creationId xmlns:a16="http://schemas.microsoft.com/office/drawing/2014/main" id="{10C4BD2A-7646-45BC-BC98-08DE4D0BB6A2}"/>
              </a:ext>
            </a:extLst>
          </p:cNvPr>
          <p:cNvSpPr txBox="1">
            <a:spLocks/>
          </p:cNvSpPr>
          <p:nvPr/>
        </p:nvSpPr>
        <p:spPr>
          <a:xfrm>
            <a:off x="4045743" y="6326200"/>
            <a:ext cx="4100513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Draft - Pre-Decisional Deliberative Document </a:t>
            </a:r>
          </a:p>
          <a:p>
            <a:pPr defTabSz="457200"/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Internal VA Use Only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9A3C2CD-2A2F-4A1C-AD40-219F5180B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400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D2E955-1962-4AEE-8867-D22B674B3D18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315974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6" r:id="rId1"/>
    <p:sldLayoutId id="2147484667" r:id="rId2"/>
    <p:sldLayoutId id="2147484668" r:id="rId3"/>
    <p:sldLayoutId id="2147484669" r:id="rId4"/>
    <p:sldLayoutId id="2147484670" r:id="rId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140677"/>
            <a:ext cx="12192000" cy="7318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sz="1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9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3. VA-PRIMARY-HORIZONTAL-WHITE-VECTOR2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965" y="6271406"/>
            <a:ext cx="2946400" cy="49198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9250440" y="640023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fld id="{D983F1FA-211D-3044-9E35-958DFBC26156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2" descr="C:\Users\vacoGrovem\AppData\Local\Microsoft\Windows\Temporary Internet Files\Content.Outlook\83QVOJUE\CHOOSE-VA-rev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6172200"/>
            <a:ext cx="2716744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19944" y="6356442"/>
            <a:ext cx="5468021" cy="365125"/>
          </a:xfrm>
          <a:prstGeom prst="rect">
            <a:avLst/>
          </a:prstGeom>
        </p:spPr>
        <p:txBody>
          <a:bodyPr lIns="91440" tIns="45720" rIns="91440" bIns="45720"/>
          <a:lstStyle>
            <a:lvl1pPr algn="ctr">
              <a:defRPr lang="it-IT" sz="1000" kern="12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defTabSz="457200"/>
            <a:r>
              <a:rPr lang="it-IT"/>
              <a:t>Draft - Pre-Decisional Deliberative Document </a:t>
            </a:r>
          </a:p>
          <a:p>
            <a:pPr defTabSz="457200"/>
            <a:r>
              <a:rPr lang="it-IT"/>
              <a:t>Internal VA Use Only</a:t>
            </a:r>
          </a:p>
        </p:txBody>
      </p:sp>
    </p:spTree>
    <p:extLst>
      <p:ext uri="{BB962C8B-B14F-4D97-AF65-F5344CB8AC3E}">
        <p14:creationId xmlns:p14="http://schemas.microsoft.com/office/powerpoint/2010/main" val="111529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5" r:id="rId1"/>
    <p:sldLayoutId id="2147484676" r:id="rId2"/>
    <p:sldLayoutId id="2147484677" r:id="rId3"/>
    <p:sldLayoutId id="2147484678" r:id="rId4"/>
    <p:sldLayoutId id="2147484679" r:id="rId5"/>
    <p:sldLayoutId id="2147484680" r:id="rId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223AC07-D731-4761-A817-CAB502F00489}"/>
              </a:ext>
            </a:extLst>
          </p:cNvPr>
          <p:cNvSpPr/>
          <p:nvPr userDrawn="1"/>
        </p:nvSpPr>
        <p:spPr>
          <a:xfrm>
            <a:off x="0" y="1"/>
            <a:ext cx="12192000" cy="6857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0617" y="0"/>
            <a:ext cx="10972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1635" y="945351"/>
            <a:ext cx="10972800" cy="5043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140681"/>
            <a:ext cx="12192000" cy="73183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1" name="Picture 10" descr="3. VA-PRIMARY-HORIZONTAL-WHITE-VECTOR2.png">
            <a:extLst>
              <a:ext uri="{FF2B5EF4-FFF2-40B4-BE49-F238E27FC236}">
                <a16:creationId xmlns:a16="http://schemas.microsoft.com/office/drawing/2014/main" id="{94757AD8-7C1D-4A37-959F-1CA885BE239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045" y="6271406"/>
            <a:ext cx="2468464" cy="549574"/>
          </a:xfrm>
          <a:prstGeom prst="rect">
            <a:avLst/>
          </a:prstGeom>
        </p:spPr>
      </p:pic>
      <p:pic>
        <p:nvPicPr>
          <p:cNvPr id="12" name="Picture 2" descr="C:\Users\vacoGrovem\AppData\Local\Microsoft\Windows\Temporary Internet Files\Content.Outlook\83QVOJUE\CHOOSE-VA-rev.png">
            <a:extLst>
              <a:ext uri="{FF2B5EF4-FFF2-40B4-BE49-F238E27FC236}">
                <a16:creationId xmlns:a16="http://schemas.microsoft.com/office/drawing/2014/main" id="{21E5473C-53D1-4B59-B547-83C24AFDE3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172199"/>
            <a:ext cx="2345140" cy="63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004F0FC4-538C-401D-AAFB-61769C1858ED}"/>
              </a:ext>
            </a:extLst>
          </p:cNvPr>
          <p:cNvSpPr txBox="1">
            <a:spLocks/>
          </p:cNvSpPr>
          <p:nvPr userDrawn="1"/>
        </p:nvSpPr>
        <p:spPr>
          <a:xfrm>
            <a:off x="9961641" y="640022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83F1FA-211D-3044-9E35-958DFBC26156}" type="slidenum">
              <a:rPr lang="en-US" sz="1200" smtClean="0"/>
              <a:pPr/>
              <a:t>‹#›</a:t>
            </a:fld>
            <a:endParaRPr lang="en-US" sz="120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5A78F16E-B970-4F23-B070-A49FD82021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13791" y="6356441"/>
            <a:ext cx="4101016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r>
              <a:rPr lang="it-IT"/>
              <a:t>DRAFT/PRE-DECISIONAL     </a:t>
            </a:r>
          </a:p>
        </p:txBody>
      </p:sp>
    </p:spTree>
    <p:custDataLst>
      <p:tags r:id="rId8"/>
    </p:custDataLst>
    <p:extLst>
      <p:ext uri="{BB962C8B-B14F-4D97-AF65-F5344CB8AC3E}">
        <p14:creationId xmlns:p14="http://schemas.microsoft.com/office/powerpoint/2010/main" val="2588343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2" r:id="rId1"/>
    <p:sldLayoutId id="2147484683" r:id="rId2"/>
    <p:sldLayoutId id="2147484684" r:id="rId3"/>
    <p:sldLayoutId id="2147484685" r:id="rId4"/>
    <p:sldLayoutId id="2147484686" r:id="rId5"/>
    <p:sldLayoutId id="2147484687" r:id="rId6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2200" b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─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ldjournal.net/article/S0090-4295(24)00659-9/abstract" TargetMode="External"/><Relationship Id="rId2" Type="http://schemas.openxmlformats.org/officeDocument/2006/relationships/hyperlink" Target="https://news.va.gov/103200/bladder-cancer-and-veterans-what-you-need-to-know/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federalregister.gov/documents/2025/01/02/2024-31220/presumptive-service-connection-for-bladder-ureter-and-related-genitourinary-cancers-due-to-exposure" TargetMode="External"/><Relationship Id="rId5" Type="http://schemas.openxmlformats.org/officeDocument/2006/relationships/hyperlink" Target="https://www.utmb.edu/news/article/utmb-news/2023/06/27/new-study-examines-link-between-agent-orange-exposure-and-bladder-cancer-risk-in-vietnam-veterans" TargetMode="External"/><Relationship Id="rId4" Type="http://schemas.openxmlformats.org/officeDocument/2006/relationships/hyperlink" Target="https://jamanetwork.com/journals/jamanetworkopen/fullarticle/2806414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8D7A87-AB94-42E7-93FC-4D1C158445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561293"/>
            <a:ext cx="10363200" cy="17526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/>
                <a:cs typeface="Arial"/>
              </a:rPr>
              <a:t>Urothelial Carcinoma Screening Process During Routine Urinalysis</a:t>
            </a:r>
            <a:endParaRPr lang="en-US" sz="36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C224CC2-99CF-460F-B16B-3D61059CFF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721907"/>
            <a:ext cx="12192000" cy="17526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/>
            <a:endParaRPr lang="en-US" sz="2400" dirty="0">
              <a:latin typeface="Arial"/>
              <a:cs typeface="Arial"/>
            </a:endParaRPr>
          </a:p>
          <a:p>
            <a:pPr algn="ctr"/>
            <a:r>
              <a:rPr lang="en-US" sz="2400" dirty="0">
                <a:latin typeface="Arial"/>
                <a:cs typeface="Arial"/>
              </a:rPr>
              <a:t>Erin Holdman, MLS(ASCP)</a:t>
            </a:r>
            <a:r>
              <a:rPr lang="en-US" sz="2400" baseline="30000" dirty="0">
                <a:latin typeface="Arial"/>
                <a:cs typeface="Arial"/>
              </a:rPr>
              <a:t>CM</a:t>
            </a:r>
          </a:p>
          <a:p>
            <a:pPr algn="ctr"/>
            <a:r>
              <a:rPr lang="en-US" sz="1800" dirty="0">
                <a:latin typeface="Arial"/>
                <a:cs typeface="Arial"/>
              </a:rPr>
              <a:t>Lead Clinical Laboratory Scientist, Transfusion Service and Urinalysis</a:t>
            </a:r>
          </a:p>
          <a:p>
            <a:pPr algn="ctr"/>
            <a:r>
              <a:rPr lang="en-US" sz="1800" dirty="0">
                <a:latin typeface="Arial"/>
                <a:cs typeface="Arial"/>
              </a:rPr>
              <a:t>Fargo VA HCS</a:t>
            </a:r>
          </a:p>
          <a:p>
            <a:pPr algn="ctr"/>
            <a:endParaRPr lang="en-US" sz="1800" dirty="0">
              <a:latin typeface="Arial"/>
              <a:cs typeface="Arial"/>
            </a:endParaRPr>
          </a:p>
          <a:p>
            <a:pPr algn="ctr"/>
            <a:r>
              <a:rPr lang="en-US" sz="1800" dirty="0">
                <a:latin typeface="Arial"/>
                <a:cs typeface="Arial"/>
              </a:rPr>
              <a:t>April 2026</a:t>
            </a:r>
          </a:p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67685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36AD15-19EF-1C4E-2A09-7E618CA9D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80B27-0079-4C66-C5F3-FA62F5589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Examples of Unidentified Cells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BA0064-C9A4-F59A-32C7-BF825B68E3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2E955-1962-4AEE-8867-D22B674B3D1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7AA7A1-9E6A-34C8-1639-06371DE0423C}"/>
              </a:ext>
            </a:extLst>
          </p:cNvPr>
          <p:cNvSpPr txBox="1"/>
          <p:nvPr/>
        </p:nvSpPr>
        <p:spPr>
          <a:xfrm>
            <a:off x="419100" y="889000"/>
            <a:ext cx="1120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Increase in unidentified urothelial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did the unidentified cells look like?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2469CA-61BE-F8B2-0038-11C3676F1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55" y="2159246"/>
            <a:ext cx="4753268" cy="39466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8FBF0CB-30A6-1AA3-F3B3-9D16C4146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5395" y="752101"/>
            <a:ext cx="5734850" cy="535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8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D0775E-CCC4-2B2A-5465-B57C8AE41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9BED-5947-C038-5E9D-8826606A0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Examples of Unidentified Cells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5D7E8-9660-1352-81A0-C0A70F5893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2E955-1962-4AEE-8867-D22B674B3D1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 descr="A picture containing black, night sky&#10;&#10;AI-generated content may be incorrect.">
            <a:extLst>
              <a:ext uri="{FF2B5EF4-FFF2-40B4-BE49-F238E27FC236}">
                <a16:creationId xmlns:a16="http://schemas.microsoft.com/office/drawing/2014/main" id="{DBDB6F6F-4361-B2FD-DC50-637272F28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1099"/>
            <a:ext cx="6238547" cy="54577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6C616D-9AAC-474C-2127-24644E7FD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547" y="685800"/>
            <a:ext cx="5404985" cy="544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24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393633-DF0C-9EE0-FA8D-2194745A0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E06D6-36CA-F671-F63F-CA0C5E95F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Examples of Unidentified Cells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9A555A-A555-4616-B088-880F0462D3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2E955-1962-4AEE-8867-D22B674B3D1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306FA3-4066-6A1C-8AAC-81B406704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7543798" cy="6172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0D5FF3-52F7-7E26-FBD8-829488B473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728"/>
          <a:stretch>
            <a:fillRect/>
          </a:stretch>
        </p:blipFill>
        <p:spPr>
          <a:xfrm>
            <a:off x="7543798" y="1447800"/>
            <a:ext cx="4648230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71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F65170-8681-FDEB-FCB3-D54991CCC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B5DFD-C99E-1114-4781-5686055A8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Examples of Unidentified Cells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618272-36CE-F247-7FBA-AFE077E168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2E955-1962-4AEE-8867-D22B674B3D1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7" name="Content Placeholder 16" descr="A picture containing monitor&#10;&#10;AI-generated content may be incorrect.">
            <a:extLst>
              <a:ext uri="{FF2B5EF4-FFF2-40B4-BE49-F238E27FC236}">
                <a16:creationId xmlns:a16="http://schemas.microsoft.com/office/drawing/2014/main" id="{3F4DFD0A-3143-A9B5-351D-49BF1BCD79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6727"/>
          <a:stretch>
            <a:fillRect/>
          </a:stretch>
        </p:blipFill>
        <p:spPr>
          <a:xfrm>
            <a:off x="133423" y="785018"/>
            <a:ext cx="5860977" cy="52879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ADFB78-4C55-3C2D-3C3A-D50115557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4736" y="785018"/>
            <a:ext cx="6113842" cy="528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4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6663BC-12A7-0168-306E-ABA78C07A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C0EFA-6A53-535D-3CF0-E3643CD60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Examples of Unidentified Cells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3EC7B-6E5C-9F9E-EA0E-4954F9433F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2E955-1962-4AEE-8867-D22B674B3D1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DADC12-6447-C3D8-E858-B362BB3C8EC0}"/>
              </a:ext>
            </a:extLst>
          </p:cNvPr>
          <p:cNvSpPr txBox="1"/>
          <p:nvPr/>
        </p:nvSpPr>
        <p:spPr>
          <a:xfrm>
            <a:off x="419100" y="889000"/>
            <a:ext cx="1120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Example of Unidentified cells  - microscopic examination of Urine Sediment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98F36D-9EE7-A8E5-9D24-FCA8EE8C2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1390184"/>
            <a:ext cx="5664723" cy="41571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9CAB63-3D48-E716-6B5D-6DE6518A3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1923" y="1324221"/>
            <a:ext cx="4151676" cy="443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87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AAD0D-5319-CBA5-6BA1-098C9B4B3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Examples of Unidentified Cells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F8A10F-BD3A-3031-89D4-6B8E0E2BC0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2E955-1962-4AEE-8867-D22B674B3D1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 descr="A close-up of a person's face&#10;&#10;AI-generated content may be incorrect.">
            <a:extLst>
              <a:ext uri="{FF2B5EF4-FFF2-40B4-BE49-F238E27FC236}">
                <a16:creationId xmlns:a16="http://schemas.microsoft.com/office/drawing/2014/main" id="{043BB874-5835-7936-F20C-6627FE53C0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404"/>
          <a:stretch>
            <a:fillRect/>
          </a:stretch>
        </p:blipFill>
        <p:spPr>
          <a:xfrm>
            <a:off x="6864199" y="685800"/>
            <a:ext cx="5267314" cy="5459684"/>
          </a:xfrm>
          <a:prstGeom prst="rect">
            <a:avLst/>
          </a:prstGeom>
        </p:spPr>
      </p:pic>
      <p:pic>
        <p:nvPicPr>
          <p:cNvPr id="11" name="Picture 10" descr="A picture containing telephone&#10;&#10;AI-generated content may be incorrect.">
            <a:extLst>
              <a:ext uri="{FF2B5EF4-FFF2-40B4-BE49-F238E27FC236}">
                <a16:creationId xmlns:a16="http://schemas.microsoft.com/office/drawing/2014/main" id="{28980365-C5B5-2A08-F298-C14748F78C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166"/>
          <a:stretch>
            <a:fillRect/>
          </a:stretch>
        </p:blipFill>
        <p:spPr>
          <a:xfrm>
            <a:off x="55234" y="685800"/>
            <a:ext cx="7049877" cy="545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79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1F62B-FD24-EC03-AEB6-EE9B3F8A6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Examples of Unidentified Cells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422D1D-5225-C186-6D4A-AC3CEF6F70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2E955-1962-4AEE-8867-D22B674B3D18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CD9FE2-8726-2F0F-CE0C-BEDF6C455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64" y="685800"/>
            <a:ext cx="7385925" cy="5167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D62FC3-2887-02EC-1A43-174389A8F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447" y="685800"/>
            <a:ext cx="5184553" cy="516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93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91708E4-38DE-B3AA-4795-573E14DA5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724A5-560F-65DE-E291-F8C64FC79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Examples of Unidentified Cells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9CA16B-C97C-6E92-11E7-228EBECE1C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2E955-1962-4AEE-8867-D22B674B3D18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7" name="Picture 16" descr="A picture containing text&#10;&#10;AI-generated content may be incorrect.">
            <a:extLst>
              <a:ext uri="{FF2B5EF4-FFF2-40B4-BE49-F238E27FC236}">
                <a16:creationId xmlns:a16="http://schemas.microsoft.com/office/drawing/2014/main" id="{20BA1E0D-E2E6-7D2C-3572-C8F3C282A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133" y="1113479"/>
            <a:ext cx="5620534" cy="4458322"/>
          </a:xfrm>
          <a:prstGeom prst="rect">
            <a:avLst/>
          </a:prstGeom>
        </p:spPr>
      </p:pic>
      <p:pic>
        <p:nvPicPr>
          <p:cNvPr id="19" name="Picture 18" descr="A picture containing ray, fish&#10;&#10;AI-generated content may be incorrect.">
            <a:extLst>
              <a:ext uri="{FF2B5EF4-FFF2-40B4-BE49-F238E27FC236}">
                <a16:creationId xmlns:a16="http://schemas.microsoft.com/office/drawing/2014/main" id="{4FEA9790-3A16-CC21-8930-47C8BF40C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2160"/>
            <a:ext cx="7332972" cy="532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565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7A2D67-15AA-C71C-C84E-D63182082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9A0D4-49AB-5F7B-DD00-745F16C7E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Examples of Unidentified Cells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4036F3-521A-38EA-BA4B-251940BA57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2E955-1962-4AEE-8867-D22B674B3D1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C4721A-7B3B-53D7-6A28-F52A7AC6D5BF}"/>
              </a:ext>
            </a:extLst>
          </p:cNvPr>
          <p:cNvSpPr txBox="1"/>
          <p:nvPr/>
        </p:nvSpPr>
        <p:spPr>
          <a:xfrm>
            <a:off x="419100" y="889000"/>
            <a:ext cx="1120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Example of Unidentified cells on </a:t>
            </a:r>
            <a:r>
              <a:rPr lang="en-US" dirty="0" err="1"/>
              <a:t>DxU</a:t>
            </a:r>
            <a:r>
              <a:rPr lang="en-US" dirty="0"/>
              <a:t> 840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C5466-7ED7-CF12-9720-62C6AB49D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876" y="1359731"/>
            <a:ext cx="9333284" cy="523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86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056C23-0645-3D96-A14E-B230B0DC6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D45A9-DF3E-191A-31C4-26240C42F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Examples of Unidentified Cells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09CC3E-E1DB-2A0E-8C63-60CA31B5CE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2E955-1962-4AEE-8867-D22B674B3D1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A9F60D-963A-715F-1D02-F0C470A92C5B}"/>
              </a:ext>
            </a:extLst>
          </p:cNvPr>
          <p:cNvSpPr txBox="1"/>
          <p:nvPr/>
        </p:nvSpPr>
        <p:spPr>
          <a:xfrm>
            <a:off x="419100" y="889000"/>
            <a:ext cx="1120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Example of Unidentified cells on </a:t>
            </a:r>
            <a:r>
              <a:rPr lang="en-US" dirty="0" err="1"/>
              <a:t>DxU</a:t>
            </a:r>
            <a:r>
              <a:rPr lang="en-US" dirty="0"/>
              <a:t> 840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BE17AA-0CD0-3083-386C-0A94B5AA3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28" y="1768614"/>
            <a:ext cx="4791744" cy="32770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40F5CC-652B-5A59-79F4-DF0C845C7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768614"/>
            <a:ext cx="5594616" cy="327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67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9496A-85BE-7CB2-07F6-72DA4C3F1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Overview/Objectives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0B6674-4363-A4DA-084B-FC4CF7227E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2E955-1962-4AEE-8867-D22B674B3D1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1884EE-05FF-9E73-8C7E-ED39F5DC3590}"/>
              </a:ext>
            </a:extLst>
          </p:cNvPr>
          <p:cNvSpPr txBox="1"/>
          <p:nvPr/>
        </p:nvSpPr>
        <p:spPr>
          <a:xfrm>
            <a:off x="619760" y="1513840"/>
            <a:ext cx="10952480" cy="3273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1569"/>
              </a:lnSpc>
              <a:spcAft>
                <a:spcPts val="800"/>
              </a:spcAft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Describe</a:t>
            </a: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elevated incidence of urothelial carcinoma within the veteran population and the factors contributing to this trend. </a:t>
            </a:r>
          </a:p>
          <a:p>
            <a:pPr algn="l" rtl="0" fontAlgn="base">
              <a:lnSpc>
                <a:spcPts val="1569"/>
              </a:lnSpc>
              <a:spcAft>
                <a:spcPts val="800"/>
              </a:spcAft>
              <a:buNone/>
            </a:pPr>
            <a:endParaRPr lang="en-US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fontAlgn="base">
              <a:lnSpc>
                <a:spcPts val="1569"/>
              </a:lnSpc>
              <a:spcAft>
                <a:spcPts val="800"/>
              </a:spcAft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Identify</a:t>
            </a: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key service‑related exposures associated with increased urothelial carcinoma risk.</a:t>
            </a:r>
          </a:p>
          <a:p>
            <a:pPr algn="l" rtl="0" fontAlgn="base">
              <a:lnSpc>
                <a:spcPts val="1569"/>
              </a:lnSpc>
              <a:spcAft>
                <a:spcPts val="800"/>
              </a:spcAft>
              <a:buNone/>
            </a:pP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l" rtl="0" fontAlgn="base">
              <a:lnSpc>
                <a:spcPts val="1569"/>
              </a:lnSpc>
              <a:spcAft>
                <a:spcPts val="800"/>
              </a:spcAft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Explain</a:t>
            </a: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current VA presumptive policies relevant to urothelial carcinoma and their clinical implications. </a:t>
            </a:r>
          </a:p>
          <a:p>
            <a:pPr algn="l" rtl="0" fontAlgn="base">
              <a:lnSpc>
                <a:spcPts val="1569"/>
              </a:lnSpc>
              <a:spcAft>
                <a:spcPts val="800"/>
              </a:spcAft>
              <a:buNone/>
            </a:pPr>
            <a:endParaRPr lang="en-US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fontAlgn="base">
              <a:lnSpc>
                <a:spcPts val="1569"/>
              </a:lnSpc>
              <a:spcAft>
                <a:spcPts val="800"/>
              </a:spcAft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Discuss</a:t>
            </a: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traditional role of urinalysis in screening for urothelial carcinoma, including its limitations. </a:t>
            </a:r>
          </a:p>
          <a:p>
            <a:pPr algn="l" rtl="0" fontAlgn="base">
              <a:lnSpc>
                <a:spcPts val="1569"/>
              </a:lnSpc>
              <a:spcAft>
                <a:spcPts val="800"/>
              </a:spcAft>
              <a:buNone/>
            </a:pPr>
            <a:endParaRPr lang="en-US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fontAlgn="base">
              <a:lnSpc>
                <a:spcPts val="1569"/>
              </a:lnSpc>
              <a:spcAft>
                <a:spcPts val="800"/>
              </a:spcAft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Evaluate</a:t>
            </a: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Fargo VA Laboratory’s screening approach utilizing routine urinalysis microscopic evaluation, </a:t>
            </a:r>
          </a:p>
          <a:p>
            <a:pPr algn="l" rtl="0" fontAlgn="base">
              <a:lnSpc>
                <a:spcPts val="1569"/>
              </a:lnSpc>
              <a:spcAft>
                <a:spcPts val="800"/>
              </a:spcAft>
              <a:buNone/>
            </a:pP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including its workflow, diagnostic value, and potential impact on early detection. </a:t>
            </a:r>
          </a:p>
        </p:txBody>
      </p:sp>
    </p:spTree>
    <p:extLst>
      <p:ext uri="{BB962C8B-B14F-4D97-AF65-F5344CB8AC3E}">
        <p14:creationId xmlns:p14="http://schemas.microsoft.com/office/powerpoint/2010/main" val="27791507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71C2E3-2540-E559-B7CB-771222D62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2D1DD-D170-D321-BE26-A54D7E86E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Examples of Unidentified Cells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47DCB-EC7E-51EA-1B1A-7C9A5E4301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2E955-1962-4AEE-8867-D22B674B3D1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7AB8AD-6ABB-90CC-DEC0-7FD12452D6F8}"/>
              </a:ext>
            </a:extLst>
          </p:cNvPr>
          <p:cNvSpPr txBox="1"/>
          <p:nvPr/>
        </p:nvSpPr>
        <p:spPr>
          <a:xfrm>
            <a:off x="419100" y="889000"/>
            <a:ext cx="1120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Example of Unidentified cells on </a:t>
            </a:r>
            <a:r>
              <a:rPr lang="en-US" dirty="0" err="1"/>
              <a:t>DxU</a:t>
            </a:r>
            <a:r>
              <a:rPr lang="en-US" dirty="0"/>
              <a:t> 840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CC3BDD-0B7D-333F-4B0E-3DF435143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90" y="1812330"/>
            <a:ext cx="2902075" cy="41987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FF56A3-F7CC-5B96-0BB2-73AB03CC9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047" y="1593256"/>
            <a:ext cx="2823384" cy="26512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1A8EAE-C8EC-98E6-8A01-B76FA887D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739" y="1994595"/>
            <a:ext cx="6227886" cy="152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21A5A9-6965-B603-F7EA-97996C5248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8631" y="4538109"/>
            <a:ext cx="3086217" cy="147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778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22557-92BF-0C7F-66E2-9EA39A36A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6254A-92B0-3D89-BE01-DA21720EF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Examples of Unidentified Cells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4F8669-6E9A-2934-69C5-BABE0F1640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2E955-1962-4AEE-8867-D22B674B3D1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D6F5EC-8EDB-8947-AE26-A80317DE488D}"/>
              </a:ext>
            </a:extLst>
          </p:cNvPr>
          <p:cNvSpPr txBox="1"/>
          <p:nvPr/>
        </p:nvSpPr>
        <p:spPr>
          <a:xfrm>
            <a:off x="419100" y="914400"/>
            <a:ext cx="1120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Example of Unidentified cells on </a:t>
            </a:r>
            <a:r>
              <a:rPr lang="en-US" dirty="0" err="1"/>
              <a:t>DxU</a:t>
            </a:r>
            <a:r>
              <a:rPr lang="en-US" dirty="0"/>
              <a:t> 840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0FB037-374B-4F63-0158-C25DE25E0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300" y="1582112"/>
            <a:ext cx="7645400" cy="46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793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7C4C3F-08D5-D835-01E6-C3B119560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F8BD4-3304-DDFA-1B09-692C063EF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Examples of Unidentified Cells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20887B-9584-B19F-1020-E075782119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2E955-1962-4AEE-8867-D22B674B3D1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8FD5C7-7052-E982-1739-ECE8B7A05220}"/>
              </a:ext>
            </a:extLst>
          </p:cNvPr>
          <p:cNvSpPr txBox="1"/>
          <p:nvPr/>
        </p:nvSpPr>
        <p:spPr>
          <a:xfrm>
            <a:off x="419100" y="914400"/>
            <a:ext cx="1120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Example of Unidentified cells on </a:t>
            </a:r>
            <a:r>
              <a:rPr lang="en-US" dirty="0" err="1"/>
              <a:t>DxU</a:t>
            </a:r>
            <a:r>
              <a:rPr lang="en-US" dirty="0"/>
              <a:t> 840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 descr="A picture containing text, indoor&#10;&#10;AI-generated content may be incorrect.">
            <a:extLst>
              <a:ext uri="{FF2B5EF4-FFF2-40B4-BE49-F238E27FC236}">
                <a16:creationId xmlns:a16="http://schemas.microsoft.com/office/drawing/2014/main" id="{E8AD34A7-7D9E-ADDE-0490-1C5F61A6D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0" b="29829"/>
          <a:stretch>
            <a:fillRect/>
          </a:stretch>
        </p:blipFill>
        <p:spPr>
          <a:xfrm>
            <a:off x="690813" y="1713297"/>
            <a:ext cx="10810374" cy="431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490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B8C712-1B3E-C878-5AA8-9FC419FA4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E20D1-F19E-BC6D-E565-1D840EAE0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Examples of Unidentified Cells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FB5736-7F39-8FCA-9C39-1A2E951448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2E955-1962-4AEE-8867-D22B674B3D1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E9B21E-CB1E-8720-44B0-E948FC87B038}"/>
              </a:ext>
            </a:extLst>
          </p:cNvPr>
          <p:cNvSpPr txBox="1"/>
          <p:nvPr/>
        </p:nvSpPr>
        <p:spPr>
          <a:xfrm>
            <a:off x="419100" y="914400"/>
            <a:ext cx="1120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Example of Unidentified cells on </a:t>
            </a:r>
            <a:r>
              <a:rPr lang="en-US" dirty="0" err="1"/>
              <a:t>DxU</a:t>
            </a:r>
            <a:r>
              <a:rPr lang="en-US" dirty="0"/>
              <a:t> 840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Picture 10" descr="A close-up of a calculator&#10;&#10;AI-generated content may be incorrect.">
            <a:extLst>
              <a:ext uri="{FF2B5EF4-FFF2-40B4-BE49-F238E27FC236}">
                <a16:creationId xmlns:a16="http://schemas.microsoft.com/office/drawing/2014/main" id="{EC55CD44-210C-9A43-0FA6-5F0D95F95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4" b="25223"/>
          <a:stretch>
            <a:fillRect/>
          </a:stretch>
        </p:blipFill>
        <p:spPr>
          <a:xfrm>
            <a:off x="1087120" y="1376065"/>
            <a:ext cx="10109200" cy="451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13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E59C3F-E135-F223-9C5E-7447CB2AC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C60D0-992D-5AD9-C2A5-F5AAD82A5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Examples of Unidentified Cells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215C5A-564F-6279-12AD-0129A0E6DF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2E955-1962-4AEE-8867-D22B674B3D1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85B4B9-D61F-DCF3-8FC5-AC1E41FA7B31}"/>
              </a:ext>
            </a:extLst>
          </p:cNvPr>
          <p:cNvSpPr txBox="1"/>
          <p:nvPr/>
        </p:nvSpPr>
        <p:spPr>
          <a:xfrm>
            <a:off x="419100" y="914400"/>
            <a:ext cx="1120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Example of Unidentified cells on </a:t>
            </a:r>
            <a:r>
              <a:rPr lang="en-US" dirty="0" err="1"/>
              <a:t>DxU</a:t>
            </a:r>
            <a:r>
              <a:rPr lang="en-US" dirty="0"/>
              <a:t> 840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 descr="A picture containing text, indoor, electronics&#10;&#10;AI-generated content may be incorrect.">
            <a:extLst>
              <a:ext uri="{FF2B5EF4-FFF2-40B4-BE49-F238E27FC236}">
                <a16:creationId xmlns:a16="http://schemas.microsoft.com/office/drawing/2014/main" id="{5EDDF209-B2BA-B4C7-3072-A23547C8B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45"/>
          <a:stretch>
            <a:fillRect/>
          </a:stretch>
        </p:blipFill>
        <p:spPr>
          <a:xfrm>
            <a:off x="2207260" y="1578671"/>
            <a:ext cx="7777480" cy="466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311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DD8C1-FADC-66E0-595D-543D02C3D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do we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AFCC6-254C-3D93-A8D2-755497A07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03326"/>
            <a:ext cx="10972800" cy="4994274"/>
          </a:xfrm>
        </p:spPr>
        <p:txBody>
          <a:bodyPr>
            <a:normAutofit/>
          </a:bodyPr>
          <a:lstStyle/>
          <a:p>
            <a:r>
              <a:rPr lang="en-US" dirty="0"/>
              <a:t>No MLS training to know what these cells are</a:t>
            </a:r>
          </a:p>
          <a:p>
            <a:pPr lvl="1"/>
            <a:r>
              <a:rPr lang="en-US" dirty="0"/>
              <a:t>Maybe on the job training? Not common</a:t>
            </a:r>
          </a:p>
          <a:p>
            <a:pPr lvl="1"/>
            <a:r>
              <a:rPr lang="en-US" dirty="0"/>
              <a:t>“</a:t>
            </a:r>
            <a:r>
              <a:rPr lang="en-US" dirty="0" err="1"/>
              <a:t>Skiptocyte</a:t>
            </a:r>
            <a:r>
              <a:rPr lang="en-US" dirty="0"/>
              <a:t>”?</a:t>
            </a:r>
          </a:p>
          <a:p>
            <a:r>
              <a:rPr lang="en-US" dirty="0"/>
              <a:t>No process for Pathologist to review cells -</a:t>
            </a:r>
          </a:p>
          <a:p>
            <a:pPr lvl="1"/>
            <a:r>
              <a:rPr lang="en-US" dirty="0"/>
              <a:t>Do we send them back? Wet sample? </a:t>
            </a:r>
            <a:r>
              <a:rPr lang="en-US" dirty="0" err="1"/>
              <a:t>Cytospin</a:t>
            </a:r>
            <a:r>
              <a:rPr lang="en-US" dirty="0"/>
              <a:t> with heme stain?</a:t>
            </a:r>
          </a:p>
          <a:p>
            <a:pPr lvl="1"/>
            <a:r>
              <a:rPr lang="en-US" dirty="0"/>
              <a:t>Do we order a test? Reflex??</a:t>
            </a:r>
          </a:p>
          <a:p>
            <a:pPr lvl="1"/>
            <a:r>
              <a:rPr lang="en-US" dirty="0"/>
              <a:t>How do these results get documented?</a:t>
            </a:r>
          </a:p>
          <a:p>
            <a:r>
              <a:rPr lang="en-US" dirty="0"/>
              <a:t>Tech has no authority to reflex a Urine Cytology</a:t>
            </a:r>
          </a:p>
          <a:p>
            <a:pPr lvl="1"/>
            <a:r>
              <a:rPr lang="en-US" dirty="0"/>
              <a:t>Costly test that may not be warranted</a:t>
            </a:r>
          </a:p>
          <a:p>
            <a:r>
              <a:rPr lang="en-US" dirty="0"/>
              <a:t>No process to provide feedback to techs</a:t>
            </a:r>
          </a:p>
          <a:p>
            <a:pPr lvl="1"/>
            <a:r>
              <a:rPr lang="en-US" dirty="0"/>
              <a:t>Who are the techs correctly identifying </a:t>
            </a:r>
          </a:p>
          <a:p>
            <a:pPr lvl="1"/>
            <a:r>
              <a:rPr lang="en-US" dirty="0"/>
              <a:t>What circumstances included the positive carcinoma? (RBC, WBC, </a:t>
            </a:r>
            <a:r>
              <a:rPr lang="en-US" dirty="0" err="1"/>
              <a:t>etc</a:t>
            </a:r>
            <a:r>
              <a:rPr lang="en-US" dirty="0"/>
              <a:t>…)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6F23E4-D295-62DB-D32B-CDE37A1BBB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2E955-1962-4AEE-8867-D22B674B3D1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879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E54F8-59E2-811F-1BDA-BD4177130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Initial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1A8C02-4CB5-270C-969A-BA9210571A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2E955-1962-4AEE-8867-D22B674B3D18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5ECCD3-6758-432A-7E91-FAEAFB758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443" y="726704"/>
            <a:ext cx="8817113" cy="585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3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A9CB-3FF0-8A00-65A0-A8CD6259B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Procedure – Provider Notification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8BBA6-F74B-3369-A6D7-B761AE63D9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2E955-1962-4AEE-8867-D22B674B3D18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9" name="Picture 8" descr="Text&#10;&#10;AI-generated content may be incorrect.">
            <a:extLst>
              <a:ext uri="{FF2B5EF4-FFF2-40B4-BE49-F238E27FC236}">
                <a16:creationId xmlns:a16="http://schemas.microsoft.com/office/drawing/2014/main" id="{A0798DDD-FEF5-0CB0-2493-8AB7E1B9F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430" y="1727200"/>
            <a:ext cx="9659140" cy="286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35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5B923E9-842E-9621-4C77-4624B4DC8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314BF-20A2-E23A-89D7-083D51F4E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Example of Notification to Provider via Teams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6F2C20-7B29-3CF1-CCA6-2CFE8BDFA7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2E955-1962-4AEE-8867-D22B674B3D18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48C390-6DA7-FD74-0661-511436B8E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33" y="894092"/>
            <a:ext cx="11568129" cy="22529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Graphical user interface, text, application&#10;&#10;AI-generated content may be incorrect.">
            <a:extLst>
              <a:ext uri="{FF2B5EF4-FFF2-40B4-BE49-F238E27FC236}">
                <a16:creationId xmlns:a16="http://schemas.microsoft.com/office/drawing/2014/main" id="{903A44F1-A179-1857-5B10-3AF922A15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71" y="3607757"/>
            <a:ext cx="11568129" cy="21264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4721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CDB33-FC6F-FDC9-4026-485245586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Procedure – Result Entry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3D1AA7-02BA-8401-DE88-4600235076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2E955-1962-4AEE-8867-D22B674B3D18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 descr="Text&#10;&#10;AI-generated content may be incorrect.">
            <a:extLst>
              <a:ext uri="{FF2B5EF4-FFF2-40B4-BE49-F238E27FC236}">
                <a16:creationId xmlns:a16="http://schemas.microsoft.com/office/drawing/2014/main" id="{ACF9E4E6-7DA5-87C7-CA87-5A56E31B2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15" y="1544563"/>
            <a:ext cx="10756965" cy="1569477"/>
          </a:xfrm>
          <a:prstGeom prst="rect">
            <a:avLst/>
          </a:prstGeom>
        </p:spPr>
      </p:pic>
      <p:pic>
        <p:nvPicPr>
          <p:cNvPr id="7" name="Picture 6" descr="A person and person walking in a park&#10;&#10;AI-generated content may be incorrect.">
            <a:extLst>
              <a:ext uri="{FF2B5EF4-FFF2-40B4-BE49-F238E27FC236}">
                <a16:creationId xmlns:a16="http://schemas.microsoft.com/office/drawing/2014/main" id="{59C6B97A-A978-F63E-5303-7463DB26B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528" y="3395155"/>
            <a:ext cx="4791744" cy="272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33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277AE-AA7D-34A3-DEF0-D863E6F62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Urothelial Carcinoma in Veterans – Key Facts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473FE-2E10-567B-CACA-7ACB72137A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2E955-1962-4AEE-8867-D22B674B3D1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1E21AA-8CBB-3C1E-3F35-0EC0A63CD564}"/>
              </a:ext>
            </a:extLst>
          </p:cNvPr>
          <p:cNvSpPr txBox="1"/>
          <p:nvPr/>
        </p:nvSpPr>
        <p:spPr>
          <a:xfrm>
            <a:off x="345440" y="1412240"/>
            <a:ext cx="115011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Urothelial carcinoma is the 4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most diagnosed cancer among VA patients, with ~3,200 new annual cases (VA News, 2022).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 treatment data show a 61% rise in urinary (bladder, kidney, ureter) cancer between 2000–2018 in VA facilities. (McClatchy Analysis).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Agent Orange, Burn Pits, and Contaminated water/PFAS all contribute to increased risk (JAMA, 2023), (Federal Register, 2025), (VA News, 2022).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2021, bladder cancer was added to the list of presumptive conditions related to Agent Orange – (presumptive condition means the VA assumes that a veteran's service caused the condition).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Smoking has high correlation with bladder cancer.</a:t>
            </a:r>
          </a:p>
        </p:txBody>
      </p:sp>
    </p:spTree>
    <p:extLst>
      <p:ext uri="{BB962C8B-B14F-4D97-AF65-F5344CB8AC3E}">
        <p14:creationId xmlns:p14="http://schemas.microsoft.com/office/powerpoint/2010/main" val="5403136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868AB-CF34-73B2-DCCC-B44274C64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Example of Patient Result Report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7DBDD33-0CCF-16DE-F09A-13E393819F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7428" y="968053"/>
            <a:ext cx="9017143" cy="396357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FECAC7-6113-6AFA-B8C2-33DF939926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2E955-1962-4AEE-8867-D22B674B3D18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7A88E-E66E-B2A6-6E39-F39B4E94B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107" y="5213885"/>
            <a:ext cx="8369784" cy="58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880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2C6662E-EBE9-A4F2-7868-F0562F2C3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C7665-7D2B-A06C-045E-DBE337D30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Example of Urine Add On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6B7C7E-9D70-4C94-C7D2-CF2B9F4F25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2E955-1962-4AEE-8867-D22B674B3D18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676127-AE32-1996-F0B0-EADAF406D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40" y="2186677"/>
            <a:ext cx="4344319" cy="24846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27B6E1-3B3E-8798-FBA7-CED5CC725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169" y="1602477"/>
            <a:ext cx="6897871" cy="365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238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3CFD0-24F2-A982-ED59-71D14650B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Procedure – Specimen Processing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63A62-DF82-FC5B-82F5-42D66BDB6A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2E955-1962-4AEE-8867-D22B674B3D18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4" descr="Text&#10;&#10;AI-generated content may be incorrect.">
            <a:extLst>
              <a:ext uri="{FF2B5EF4-FFF2-40B4-BE49-F238E27FC236}">
                <a16:creationId xmlns:a16="http://schemas.microsoft.com/office/drawing/2014/main" id="{8F3E1811-CBBF-CDCC-21C7-911F033EF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945" y="1412240"/>
            <a:ext cx="9578110" cy="374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998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77B86-AAC5-432D-8053-F93A4E8CD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Procedure – Specimen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AECD6-B80E-4880-AD56-68AC46DCFA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2E955-1962-4AEE-8867-D22B674B3D18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 descr="Text&#10;&#10;AI-generated content may be incorrect.">
            <a:extLst>
              <a:ext uri="{FF2B5EF4-FFF2-40B4-BE49-F238E27FC236}">
                <a16:creationId xmlns:a16="http://schemas.microsoft.com/office/drawing/2014/main" id="{7A1410EB-9CEE-7278-8CD4-57308BC38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04" y="2164080"/>
            <a:ext cx="10829391" cy="217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642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B8383-995D-342C-BFB4-895448424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Detection Rate for Fargo Techs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BA29CCC-F46E-7923-86E7-01C3BDD81B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7617242"/>
              </p:ext>
            </p:extLst>
          </p:nvPr>
        </p:nvGraphicFramePr>
        <p:xfrm>
          <a:off x="508000" y="1713716"/>
          <a:ext cx="10972800" cy="4521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4560">
                  <a:extLst>
                    <a:ext uri="{9D8B030D-6E8A-4147-A177-3AD203B41FA5}">
                      <a16:colId xmlns:a16="http://schemas.microsoft.com/office/drawing/2014/main" val="3906360869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050768047"/>
                    </a:ext>
                  </a:extLst>
                </a:gridCol>
                <a:gridCol w="1958671">
                  <a:extLst>
                    <a:ext uri="{9D8B030D-6E8A-4147-A177-3AD203B41FA5}">
                      <a16:colId xmlns:a16="http://schemas.microsoft.com/office/drawing/2014/main" val="1730101506"/>
                    </a:ext>
                  </a:extLst>
                </a:gridCol>
                <a:gridCol w="2146852">
                  <a:extLst>
                    <a:ext uri="{9D8B030D-6E8A-4147-A177-3AD203B41FA5}">
                      <a16:colId xmlns:a16="http://schemas.microsoft.com/office/drawing/2014/main" val="4014532893"/>
                    </a:ext>
                  </a:extLst>
                </a:gridCol>
                <a:gridCol w="2478157">
                  <a:extLst>
                    <a:ext uri="{9D8B030D-6E8A-4147-A177-3AD203B41FA5}">
                      <a16:colId xmlns:a16="http://schemas.microsoft.com/office/drawing/2014/main" val="38291981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Unidentified Cells Reported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Add-ons requested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Positive for Urothelial carcinoma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Percent detection rate (</a:t>
                      </a:r>
                      <a:r>
                        <a:rPr lang="en-US" dirty="0" err="1"/>
                        <a:t>add-on:positive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053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11/2025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2094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033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435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8/2025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0483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112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 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 * (patient positive by cystoscope sample)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092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05/2025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(2 were atypical)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0-50%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8486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04/2025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(5 atypical)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10-60%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649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03/2025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396950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2F885-801F-82D7-A749-26798AF5EB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2E955-1962-4AEE-8867-D22B674B3D1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F7CC0D-9A09-3DE3-D176-85894EA472CD}"/>
              </a:ext>
            </a:extLst>
          </p:cNvPr>
          <p:cNvSpPr txBox="1"/>
          <p:nvPr/>
        </p:nvSpPr>
        <p:spPr>
          <a:xfrm>
            <a:off x="508000" y="838200"/>
            <a:ext cx="1135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Detection rate when Technologist notifies ordering provider of “unidentified cells” – Provider led reflex Urine Cytology</a:t>
            </a:r>
          </a:p>
        </p:txBody>
      </p:sp>
    </p:spTree>
    <p:extLst>
      <p:ext uri="{BB962C8B-B14F-4D97-AF65-F5344CB8AC3E}">
        <p14:creationId xmlns:p14="http://schemas.microsoft.com/office/powerpoint/2010/main" val="37954213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5D4C0-9B4D-DDD9-770F-0CD1BCE1F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Detection Rate for Fargo Techs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B53EFE1-8E02-ED3F-1B48-5808D83D05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4875059"/>
              </p:ext>
            </p:extLst>
          </p:nvPr>
        </p:nvGraphicFramePr>
        <p:xfrm>
          <a:off x="609600" y="2430780"/>
          <a:ext cx="10972800" cy="1010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4560">
                  <a:extLst>
                    <a:ext uri="{9D8B030D-6E8A-4147-A177-3AD203B41FA5}">
                      <a16:colId xmlns:a16="http://schemas.microsoft.com/office/drawing/2014/main" val="2533206195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23999885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727758256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170170047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1952451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Reflexed review by techs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Positive for Urothelial Carcinoma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Positive for Atypical Urothelial 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Detection 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4429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11-2023 to 07-2024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22% and 24% (46%)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177608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E2A095-0C19-6905-4A11-A17043D79B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2E955-1962-4AEE-8867-D22B674B3D18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833EBD-A8FA-9C2B-936D-BE69F9C0035A}"/>
              </a:ext>
            </a:extLst>
          </p:cNvPr>
          <p:cNvSpPr txBox="1"/>
          <p:nvPr/>
        </p:nvSpPr>
        <p:spPr>
          <a:xfrm>
            <a:off x="1244600" y="1130300"/>
            <a:ext cx="996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Detection rate when Technologists were reflexing urine cytology reviews based on urine sediment exam</a:t>
            </a:r>
          </a:p>
        </p:txBody>
      </p:sp>
    </p:spTree>
    <p:extLst>
      <p:ext uri="{BB962C8B-B14F-4D97-AF65-F5344CB8AC3E}">
        <p14:creationId xmlns:p14="http://schemas.microsoft.com/office/powerpoint/2010/main" val="27583778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45AEF07-34D3-870D-5A57-46C89AD96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382F-DF22-EDD3-EF46-9C5A0D1D8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Urine Cytology – Neoplastic Cells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ECD08A-ED2B-075C-8C8E-DFB5E3AAC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8268854" cy="61825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8ACA42-3E67-530E-6008-12F16CC01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6055" y="1920240"/>
            <a:ext cx="3945945" cy="393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39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CDEDE8F-3D60-9A36-B145-1FF7DFE92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3B853-16AD-BFA8-84A3-FE487A6F8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Urine Cytology – Atypical and Neoplastic Cells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BA0EF9-28E0-FD73-ABA2-FFA548AA1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362" y="685800"/>
            <a:ext cx="8627276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652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F16AD26-D2A9-7AF3-0054-7E6957A39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589FA-7ACE-FA07-CE5B-BED357F8C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Urine Cytology – Atypical and Neoplastic Cells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27F1FE-5C71-7E53-EF10-930F8895D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892" y="694465"/>
            <a:ext cx="7668695" cy="616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26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FB51C58-D02E-F8ED-10D6-26EE5BCAB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5A59A-9B6A-7B34-B760-AEC1FAD16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Urine Cytology – Atypical and Neoplastic Cells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8DBFA0-9A48-5AC4-3878-0D9D1657E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7068536" cy="6211167"/>
          </a:xfrm>
          <a:prstGeom prst="rect">
            <a:avLst/>
          </a:prstGeom>
        </p:spPr>
      </p:pic>
      <p:pic>
        <p:nvPicPr>
          <p:cNvPr id="7" name="Picture 6" descr="A picture containing text, indoor&#10;&#10;AI-generated content may be incorrect.">
            <a:extLst>
              <a:ext uri="{FF2B5EF4-FFF2-40B4-BE49-F238E27FC236}">
                <a16:creationId xmlns:a16="http://schemas.microsoft.com/office/drawing/2014/main" id="{0FE937E5-0D94-63E0-007F-A17782A78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1" t="16960" r="29699" b="29829"/>
          <a:stretch>
            <a:fillRect/>
          </a:stretch>
        </p:blipFill>
        <p:spPr>
          <a:xfrm>
            <a:off x="7068536" y="1634287"/>
            <a:ext cx="5123464" cy="431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66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EAAD3-0CF5-1EE8-CF13-EFCB78EA6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Urothelial Carcinoma Definition and Diagnosis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55F6C7-BAF1-4304-875D-04C4F31992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2E955-1962-4AEE-8867-D22B674B3D1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B87787C-D9C8-05D8-C124-5E090CC71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64639"/>
            <a:ext cx="10972800" cy="4561615"/>
          </a:xfrm>
        </p:spPr>
        <p:txBody>
          <a:bodyPr>
            <a:normAutofit/>
          </a:bodyPr>
          <a:lstStyle/>
          <a:p>
            <a:r>
              <a:rPr lang="en-US" sz="1800" b="1" dirty="0"/>
              <a:t>Definition</a:t>
            </a:r>
            <a:r>
              <a:rPr lang="en-US" sz="1800" dirty="0"/>
              <a:t>: Cancer arising from the urothelial lining of the bladder, ureters, or renal pelvis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b="1" dirty="0"/>
              <a:t>Clinical Presentation</a:t>
            </a:r>
            <a:r>
              <a:rPr lang="en-US" sz="1800" dirty="0"/>
              <a:t>: Typically presents with hematuria/microhematuria or urinary symptoms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The American Urological Association states microhematuria should be defined as ≥ 3 </a:t>
            </a:r>
            <a:r>
              <a:rPr lang="en-US" sz="1800" dirty="0" err="1"/>
              <a:t>rbc</a:t>
            </a:r>
            <a:r>
              <a:rPr lang="en-US" sz="1800" dirty="0"/>
              <a:t>/</a:t>
            </a:r>
            <a:r>
              <a:rPr lang="en-US" sz="1800" dirty="0" err="1"/>
              <a:t>hpf</a:t>
            </a:r>
            <a:r>
              <a:rPr lang="en-US" sz="1800" dirty="0"/>
              <a:t> 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Clinicians may perform a risk-based evaluation and proceed accordingly:</a:t>
            </a:r>
          </a:p>
          <a:p>
            <a:pPr lvl="1"/>
            <a:r>
              <a:rPr lang="en-US" dirty="0"/>
              <a:t>Repeat UA in 6 months</a:t>
            </a:r>
          </a:p>
          <a:p>
            <a:pPr lvl="1"/>
            <a:r>
              <a:rPr lang="en-US" dirty="0"/>
              <a:t>Cystoscopy</a:t>
            </a:r>
          </a:p>
          <a:p>
            <a:pPr lvl="1"/>
            <a:r>
              <a:rPr lang="en-US" dirty="0"/>
              <a:t>Upper tract imaging</a:t>
            </a:r>
          </a:p>
          <a:p>
            <a:pPr lvl="1"/>
            <a:r>
              <a:rPr lang="en-US" dirty="0"/>
              <a:t>Tumor markers</a:t>
            </a:r>
          </a:p>
        </p:txBody>
      </p:sp>
    </p:spTree>
    <p:extLst>
      <p:ext uri="{BB962C8B-B14F-4D97-AF65-F5344CB8AC3E}">
        <p14:creationId xmlns:p14="http://schemas.microsoft.com/office/powerpoint/2010/main" val="13363801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9A84350-111A-6A93-E46E-80C5935A6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677E7-9608-4A78-D9B0-889FFCE7F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Urine Cytology – Atypical and Neoplastic Cells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608564-83C1-5238-01DC-990C92BE0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783" y="685800"/>
            <a:ext cx="8203923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52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D88E8CD-1547-0215-69BB-0D5E21852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FD157-A29C-2F1C-5FCA-ACE36484D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Urine Cytology – Atypical and Neoplastic Cells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8C22DD-8AC8-4F87-E4D1-8D89A0FC9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840" y="674835"/>
            <a:ext cx="6116320" cy="618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886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21920D3-F9C4-BEFF-76F1-34EF514F7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C8BF6-F2C6-B1D6-B983-D3E34ABBA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Urine Cytology – Atypical and Neoplastic Cells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64844A-0638-8F04-D865-7C791444F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4327"/>
            <a:ext cx="7162613" cy="61636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AC6A3D-216D-50AA-4C0F-56548FAB6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203" y="1213580"/>
            <a:ext cx="4991797" cy="512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801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85CE0C9-7649-4619-9984-B9706E375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2B826-4261-809D-519B-F2BA0ED26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Feedback and Education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F5F20C-6C9C-5C06-3257-9449E02DFB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2E955-1962-4AEE-8867-D22B674B3D18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B14465-6A73-980F-81E2-B0EB5D623127}"/>
              </a:ext>
            </a:extLst>
          </p:cNvPr>
          <p:cNvSpPr txBox="1"/>
          <p:nvPr/>
        </p:nvSpPr>
        <p:spPr>
          <a:xfrm>
            <a:off x="589280" y="1305341"/>
            <a:ext cx="106273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Continue to refine process, provide feedback and education to all urinalysis- trained technologists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UTI increases inflammatory cells, less likely to be positive for Urothelial carcinoma upon review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Red blood cells have higher correlation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Pay attention to unclassified and NSE categories 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DxU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when red cells are increased.</a:t>
            </a:r>
          </a:p>
          <a:p>
            <a:pPr lvl="2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Share drive with access for all techs including pictures or wet samples,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DxU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pictures, and urine cytology cases with confirmed neoplastic cells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Explore methods that decrease cost, improve accuracy, include providers,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Cytologist?  </a:t>
            </a:r>
          </a:p>
        </p:txBody>
      </p:sp>
    </p:spTree>
    <p:extLst>
      <p:ext uri="{BB962C8B-B14F-4D97-AF65-F5344CB8AC3E}">
        <p14:creationId xmlns:p14="http://schemas.microsoft.com/office/powerpoint/2010/main" val="22533379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22B88-A664-8D0D-392A-C412995EE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Feedback and Education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DFEC7-1B8B-E084-72F7-4FE5F2CE4A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2E955-1962-4AEE-8867-D22B674B3D18}" type="slidenum">
              <a:rPr lang="en-US" smtClean="0"/>
              <a:pPr/>
              <a:t>44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E151F99-9BAE-D3B8-68C7-0CFD1B81D0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102198"/>
              </p:ext>
            </p:extLst>
          </p:nvPr>
        </p:nvGraphicFramePr>
        <p:xfrm>
          <a:off x="330200" y="1301115"/>
          <a:ext cx="11531600" cy="40944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013">
                  <a:extLst>
                    <a:ext uri="{9D8B030D-6E8A-4147-A177-3AD203B41FA5}">
                      <a16:colId xmlns:a16="http://schemas.microsoft.com/office/drawing/2014/main" val="876570958"/>
                    </a:ext>
                  </a:extLst>
                </a:gridCol>
                <a:gridCol w="321507">
                  <a:extLst>
                    <a:ext uri="{9D8B030D-6E8A-4147-A177-3AD203B41FA5}">
                      <a16:colId xmlns:a16="http://schemas.microsoft.com/office/drawing/2014/main" val="255170091"/>
                    </a:ext>
                  </a:extLst>
                </a:gridCol>
                <a:gridCol w="324263">
                  <a:extLst>
                    <a:ext uri="{9D8B030D-6E8A-4147-A177-3AD203B41FA5}">
                      <a16:colId xmlns:a16="http://schemas.microsoft.com/office/drawing/2014/main" val="3000770847"/>
                    </a:ext>
                  </a:extLst>
                </a:gridCol>
                <a:gridCol w="1055783">
                  <a:extLst>
                    <a:ext uri="{9D8B030D-6E8A-4147-A177-3AD203B41FA5}">
                      <a16:colId xmlns:a16="http://schemas.microsoft.com/office/drawing/2014/main" val="773620071"/>
                    </a:ext>
                  </a:extLst>
                </a:gridCol>
                <a:gridCol w="1022794">
                  <a:extLst>
                    <a:ext uri="{9D8B030D-6E8A-4147-A177-3AD203B41FA5}">
                      <a16:colId xmlns:a16="http://schemas.microsoft.com/office/drawing/2014/main" val="1596720352"/>
                    </a:ext>
                  </a:extLst>
                </a:gridCol>
                <a:gridCol w="1046480">
                  <a:extLst>
                    <a:ext uri="{9D8B030D-6E8A-4147-A177-3AD203B41FA5}">
                      <a16:colId xmlns:a16="http://schemas.microsoft.com/office/drawing/2014/main" val="12376149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3990576606"/>
                    </a:ext>
                  </a:extLst>
                </a:gridCol>
                <a:gridCol w="599440">
                  <a:extLst>
                    <a:ext uri="{9D8B030D-6E8A-4147-A177-3AD203B41FA5}">
                      <a16:colId xmlns:a16="http://schemas.microsoft.com/office/drawing/2014/main" val="1752114883"/>
                    </a:ext>
                  </a:extLst>
                </a:gridCol>
                <a:gridCol w="1239520">
                  <a:extLst>
                    <a:ext uri="{9D8B030D-6E8A-4147-A177-3AD203B41FA5}">
                      <a16:colId xmlns:a16="http://schemas.microsoft.com/office/drawing/2014/main" val="3184104719"/>
                    </a:ext>
                  </a:extLst>
                </a:gridCol>
                <a:gridCol w="1772920">
                  <a:extLst>
                    <a:ext uri="{9D8B030D-6E8A-4147-A177-3AD203B41FA5}">
                      <a16:colId xmlns:a16="http://schemas.microsoft.com/office/drawing/2014/main" val="3808093509"/>
                    </a:ext>
                  </a:extLst>
                </a:gridCol>
                <a:gridCol w="568960">
                  <a:extLst>
                    <a:ext uri="{9D8B030D-6E8A-4147-A177-3AD203B41FA5}">
                      <a16:colId xmlns:a16="http://schemas.microsoft.com/office/drawing/2014/main" val="3600913511"/>
                    </a:ext>
                  </a:extLst>
                </a:gridCol>
                <a:gridCol w="528320">
                  <a:extLst>
                    <a:ext uri="{9D8B030D-6E8A-4147-A177-3AD203B41FA5}">
                      <a16:colId xmlns:a16="http://schemas.microsoft.com/office/drawing/2014/main" val="4036446579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1736646469"/>
                    </a:ext>
                  </a:extLst>
                </a:gridCol>
              </a:tblGrid>
              <a:tr h="30715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Name</a:t>
                      </a: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SSN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Sex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AccessionNumber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Collection Date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Completed Date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Result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Abnormal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TestName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Location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Provider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Add on?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Result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extLst>
                  <a:ext uri="{0D108BD9-81ED-4DB2-BD59-A6C34878D82A}">
                    <a16:rowId xmlns:a16="http://schemas.microsoft.com/office/drawing/2014/main" val="888300529"/>
                  </a:ext>
                </a:extLst>
              </a:tr>
              <a:tr h="36829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UR 0904 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9/4/2025 15:08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9/4/2025 15:51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PRESENT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.UNIDENTIFIED CELLS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FAR SC KIDNEY HYPER TEAM 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Yes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Negative for Urothelial carcinoma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extLst>
                  <a:ext uri="{0D108BD9-81ED-4DB2-BD59-A6C34878D82A}">
                    <a16:rowId xmlns:a16="http://schemas.microsoft.com/office/drawing/2014/main" val="408010786"/>
                  </a:ext>
                </a:extLst>
              </a:tr>
              <a:tr h="67589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UR 0911 58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9/11/2025 13:08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9/11/2025 14:16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PRESENT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.UNIDENTIFIED CELLS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FAR SUR UROLOGY PA 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Yes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FISH positive for Carcinoma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extLst>
                  <a:ext uri="{0D108BD9-81ED-4DB2-BD59-A6C34878D82A}">
                    <a16:rowId xmlns:a16="http://schemas.microsoft.com/office/drawing/2014/main" val="4041501844"/>
                  </a:ext>
                </a:extLst>
              </a:tr>
              <a:tr h="67589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UR 0924 31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9/24/2025 10:44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9/24/2025 20:50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PRESENT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.UNIDENTIFIED CELLS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FER LAB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No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NA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extLst>
                  <a:ext uri="{0D108BD9-81ED-4DB2-BD59-A6C34878D82A}">
                    <a16:rowId xmlns:a16="http://schemas.microsoft.com/office/drawing/2014/main" val="1795039439"/>
                  </a:ext>
                </a:extLst>
              </a:tr>
              <a:tr h="67589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UR 0923 74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9/23/2025 17:45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9/23/2025 18:25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PRESENT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.UNIDENTIFIED CELLS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FAR PC EMERGENCY DEPARTMENT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No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NA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extLst>
                  <a:ext uri="{0D108BD9-81ED-4DB2-BD59-A6C34878D82A}">
                    <a16:rowId xmlns:a16="http://schemas.microsoft.com/office/drawing/2014/main" val="4190518077"/>
                  </a:ext>
                </a:extLst>
              </a:tr>
              <a:tr h="67589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UR 0917 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9/17/2025 10:30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9/17/2025 11:51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PRESENT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.UNIDENTIFIED CELLS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FAR PC EMERGENCY DEPARTMENT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Yes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POSITIVE FOR CARCINOMA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extLst>
                  <a:ext uri="{0D108BD9-81ED-4DB2-BD59-A6C34878D82A}">
                    <a16:rowId xmlns:a16="http://schemas.microsoft.com/office/drawing/2014/main" val="3257889142"/>
                  </a:ext>
                </a:extLst>
              </a:tr>
              <a:tr h="36829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UR 0904 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9/4/2025 13:55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9/4/2025 21:10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PRESENT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.UNIDENTIFIED CELLS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MIN PC PACT TEAM 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Yes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POSITIVE FOR CARCINOMA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extLst>
                  <a:ext uri="{0D108BD9-81ED-4DB2-BD59-A6C34878D82A}">
                    <a16:rowId xmlns:a16="http://schemas.microsoft.com/office/drawing/2014/main" val="1936872500"/>
                  </a:ext>
                </a:extLst>
              </a:tr>
              <a:tr h="34715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UR 0908 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9/8/2025 10:35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9/8/2025 23:17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PRESENT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.UNIDENTIFIED CELLS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MIN PC PACT TEAM 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Yes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POSITIVE FOR CARCINOMA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37" marR="8537" marT="8537" marB="0" anchor="b"/>
                </a:tc>
                <a:extLst>
                  <a:ext uri="{0D108BD9-81ED-4DB2-BD59-A6C34878D82A}">
                    <a16:rowId xmlns:a16="http://schemas.microsoft.com/office/drawing/2014/main" val="3268499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32603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87E47-F731-5D99-5D5A-27ED93554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40C9A-3014-D863-8C68-C03F6B8A0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dirty="0"/>
              <a:t>Bladder Cancer and Veterans: What You Need to Know. VA News (May 11, 2022) </a:t>
            </a:r>
            <a:r>
              <a:rPr lang="en-US" dirty="0">
                <a:hlinkClick r:id="rId2"/>
              </a:rPr>
              <a:t>1</a:t>
            </a: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McClatchy/Freedom of Information analysis: 61% increase in urinary cancer rates in VA (2000–2018) </a:t>
            </a:r>
          </a:p>
          <a:p>
            <a:pPr marL="457200" indent="-457200">
              <a:buAutoNum type="arabicPeriod"/>
            </a:pPr>
            <a:r>
              <a:rPr lang="en-US" dirty="0"/>
              <a:t>Kronstedt S, et al. Exposures and Bladder Cancer Risk Among Military Veterans: A Systematic Review and Meta-analysis (Urology, Dec 2024) </a:t>
            </a:r>
            <a:r>
              <a:rPr lang="en-US" dirty="0">
                <a:hlinkClick r:id="rId3"/>
              </a:rPr>
              <a:t>3</a:t>
            </a: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Williams SB, Janes JL, et al. Exposure to Agent Orange and Risk of Bladder Cancer Among US Veterans. JAMA Network Open (June 2023): HR=1.04 (95% CI 1.02–1.06) </a:t>
            </a:r>
            <a:r>
              <a:rPr lang="en-US" dirty="0">
                <a:hlinkClick r:id="rId4"/>
              </a:rPr>
              <a:t>4</a:t>
            </a:r>
            <a:r>
              <a:rPr lang="en-US" dirty="0"/>
              <a:t> </a:t>
            </a:r>
            <a:r>
              <a:rPr lang="en-US" dirty="0">
                <a:hlinkClick r:id="rId5"/>
              </a:rPr>
              <a:t>5</a:t>
            </a: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Federal Register Interim Rule (Jan 2, 2025): Presumptive genitourinary cancers &amp; PM2.5 exposure </a:t>
            </a:r>
            <a:r>
              <a:rPr lang="en-US" dirty="0">
                <a:hlinkClick r:id="rId6"/>
              </a:rPr>
              <a:t>6</a:t>
            </a:r>
            <a:r>
              <a:rPr lang="en-US" dirty="0"/>
              <a:t> </a:t>
            </a:r>
          </a:p>
          <a:p>
            <a:pPr marL="457200" indent="-457200">
              <a:buAutoNum type="arabicPeriod"/>
            </a:pPr>
            <a:r>
              <a:rPr lang="en-US" dirty="0"/>
              <a:t>https://www.auanet.org/guidelines-and-quality/guidelines/microhematuria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BAB34-A9D3-C7FE-BD90-EC225F5467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2E955-1962-4AEE-8867-D22B674B3D18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6344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77B86-AAC5-432D-8053-F93A4E8CD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AECD6-B80E-4880-AD56-68AC46DCFA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2E955-1962-4AEE-8867-D22B674B3D18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630F45-CA6D-C614-4B75-69B5E63D3C7D}"/>
              </a:ext>
            </a:extLst>
          </p:cNvPr>
          <p:cNvSpPr txBox="1"/>
          <p:nvPr/>
        </p:nvSpPr>
        <p:spPr>
          <a:xfrm>
            <a:off x="0" y="1609261"/>
            <a:ext cx="4355715" cy="1380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algn="ctr">
              <a:lnSpc>
                <a:spcPct val="107000"/>
              </a:lnSpc>
            </a:pP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1" algn="ctr">
              <a:lnSpc>
                <a:spcPct val="107000"/>
              </a:lnSpc>
            </a:pP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Questions?</a:t>
            </a:r>
          </a:p>
        </p:txBody>
      </p:sp>
      <p:pic>
        <p:nvPicPr>
          <p:cNvPr id="7" name="Picture 6" descr="Woman using a microscope">
            <a:extLst>
              <a:ext uri="{FF2B5EF4-FFF2-40B4-BE49-F238E27FC236}">
                <a16:creationId xmlns:a16="http://schemas.microsoft.com/office/drawing/2014/main" id="{F3A24DBE-2C0C-DD9A-8CBF-0F86756A37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23" y="1325217"/>
            <a:ext cx="6310819" cy="420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01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12B43-37D4-8F78-4ECB-331231AF2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Urine Cytology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DE86D-9BF2-91B9-2BF9-7ACAD72B6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112746"/>
            <a:ext cx="10525760" cy="5288054"/>
          </a:xfrm>
        </p:spPr>
        <p:txBody>
          <a:bodyPr/>
          <a:lstStyle/>
          <a:p>
            <a:r>
              <a:rPr lang="en-US" dirty="0"/>
              <a:t>Urine cytology on a clean-catch urine sample is used to </a:t>
            </a:r>
          </a:p>
          <a:p>
            <a:pPr lvl="1"/>
            <a:r>
              <a:rPr lang="en-US" dirty="0"/>
              <a:t>Screen for urothelial carcinoma</a:t>
            </a:r>
          </a:p>
          <a:p>
            <a:pPr lvl="1"/>
            <a:r>
              <a:rPr lang="en-US" dirty="0"/>
              <a:t>Evaluate for inflammatory or reactive changes</a:t>
            </a:r>
          </a:p>
          <a:p>
            <a:pPr lvl="1"/>
            <a:r>
              <a:rPr lang="en-US" dirty="0"/>
              <a:t>Monitor patients with cancer history or who have high risk </a:t>
            </a:r>
          </a:p>
          <a:p>
            <a:pPr lvl="1"/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Ordered as part of workup after clinician reviews patient symptoms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Non-invasive and can detect high grade carcinomas, and examines individual cells rather than tissue clusters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Valuable tool, but should be followed up with additional testing, including biopsy of tissue.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36E02-BBBA-5BE5-A1F4-73878A40AE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2E955-1962-4AEE-8867-D22B674B3D1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2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AC524B1-96C3-37C2-6703-DCE281247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D6849-8050-1FC4-2556-C622B73E7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Urinalysis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D4C7A-5E58-0D54-23E5-FC95FF542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031466"/>
            <a:ext cx="10083800" cy="5288054"/>
          </a:xfrm>
        </p:spPr>
        <p:txBody>
          <a:bodyPr/>
          <a:lstStyle/>
          <a:p>
            <a:r>
              <a:rPr lang="en-US" dirty="0"/>
              <a:t>Includes a physical exam, chemical exam, and microscopic exam.</a:t>
            </a:r>
          </a:p>
          <a:p>
            <a:pPr lvl="1"/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Serves multiple purposes, and is ordered as part of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Routine screening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Diagnosis of  health conditions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/>
              <a:t>UTI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/>
              <a:t>Kidney stone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/>
              <a:t>Diabetes,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Monitoring progression of chronic disease and effectiveness of treatment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Non-invasive and easy to obtain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Valuable tool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46B8E-1DF4-15DC-161A-82C94B3DB7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2E955-1962-4AEE-8867-D22B674B3D1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898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85E61-2967-594B-94E4-49E2DE84B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Role of Urinalysis in Detection of Urothelial Carcinoma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AEE57-4F1D-3B7C-A494-41765E1D3A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2E955-1962-4AEE-8867-D22B674B3D1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9A3015-CC73-DFE3-2F6B-0336B39F6D39}"/>
              </a:ext>
            </a:extLst>
          </p:cNvPr>
          <p:cNvSpPr txBox="1"/>
          <p:nvPr/>
        </p:nvSpPr>
        <p:spPr>
          <a:xfrm>
            <a:off x="1018050" y="1628141"/>
            <a:ext cx="101558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Urinalysis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is not typically used as 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direct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screening tool for diagnosing bladder cancer (Cells)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Screening for Urothelial Carcinoma from Urinalysis typically includes: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Elevated RBC in urine by chemical and/or microscopic review of sediment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Other symptoms?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Evaluated by clinician after result entry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Urine microscopic components are well defined but do not typically include malignant cells in differential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RBC, WBC, Squamous Epithelial cells, Non-squamous epithelial calls (transitional and renal epithelial cells)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725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2030D-2E56-41B3-37B8-E24CFFD50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Unidentified/Suspicious cells at Fargo VA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66482-582C-E840-A518-40151781E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81761"/>
            <a:ext cx="6217920" cy="365583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Fargo VA staff observed an increase in unidentified or “</a:t>
            </a:r>
            <a:r>
              <a:rPr lang="en-US" sz="1800" b="1" dirty="0"/>
              <a:t>Suspicious</a:t>
            </a:r>
            <a:r>
              <a:rPr lang="en-US" sz="1800" dirty="0"/>
              <a:t>” cells in urine sediment.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Cells did not fit into a category for microscopic sediment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No formal training to identify these cells or formal process to refer these cells for review.</a:t>
            </a:r>
          </a:p>
          <a:p>
            <a:pPr marL="0" indent="0">
              <a:buNone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Nothing in urinalysis textbooks for guidance.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8D0AB3-C1E4-0970-3463-7EC26B67F3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2E955-1962-4AEE-8867-D22B674B3D1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 descr="Microscope slide">
            <a:extLst>
              <a:ext uri="{FF2B5EF4-FFF2-40B4-BE49-F238E27FC236}">
                <a16:creationId xmlns:a16="http://schemas.microsoft.com/office/drawing/2014/main" id="{52F6EFBA-FC68-7E9F-F319-1013DB3328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82" y="1381761"/>
            <a:ext cx="4667236" cy="311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4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77B86-AAC5-432D-8053-F93A4E8CD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Microscopic Examination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AECD6-B80E-4880-AD56-68AC46DCFA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2E955-1962-4AEE-8867-D22B674B3D1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E233B3-4541-5350-6F76-0DB45E1804B2}"/>
              </a:ext>
            </a:extLst>
          </p:cNvPr>
          <p:cNvSpPr txBox="1"/>
          <p:nvPr/>
        </p:nvSpPr>
        <p:spPr>
          <a:xfrm>
            <a:off x="419099" y="889000"/>
            <a:ext cx="113753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Routine urinalysis sediment examination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Transitional epithelial cells and Renal epithelial cells images as provided from CAP (College of American Pathologists)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4825DC-719B-9BA7-5B09-7C704716A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96" y="2212439"/>
            <a:ext cx="4423684" cy="32426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F8B58A-C34D-44A6-A2D6-B4F867474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7495" y="2212439"/>
            <a:ext cx="5756209" cy="323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68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2_Office Theme">
  <a:themeElements>
    <a:clrScheme name="myVA">
      <a:dk1>
        <a:srgbClr val="000000"/>
      </a:dk1>
      <a:lt1>
        <a:sysClr val="window" lastClr="FFFFFF"/>
      </a:lt1>
      <a:dk2>
        <a:srgbClr val="003F72"/>
      </a:dk2>
      <a:lt2>
        <a:srgbClr val="EEECE1"/>
      </a:lt2>
      <a:accent1>
        <a:srgbClr val="C62630"/>
      </a:accent1>
      <a:accent2>
        <a:srgbClr val="0083BE"/>
      </a:accent2>
      <a:accent3>
        <a:srgbClr val="F3CF45"/>
      </a:accent3>
      <a:accent4>
        <a:srgbClr val="F7955B"/>
      </a:accent4>
      <a:accent5>
        <a:srgbClr val="839097"/>
      </a:accent5>
      <a:accent6>
        <a:srgbClr val="DCDDDE"/>
      </a:accent6>
      <a:hlink>
        <a:srgbClr val="C2B48F"/>
      </a:hlink>
      <a:folHlink>
        <a:srgbClr val="A3A86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8_Office Theme">
  <a:themeElements>
    <a:clrScheme name="myVA">
      <a:dk1>
        <a:srgbClr val="000000"/>
      </a:dk1>
      <a:lt1>
        <a:sysClr val="window" lastClr="FFFFFF"/>
      </a:lt1>
      <a:dk2>
        <a:srgbClr val="003F72"/>
      </a:dk2>
      <a:lt2>
        <a:srgbClr val="EEECE1"/>
      </a:lt2>
      <a:accent1>
        <a:srgbClr val="C62630"/>
      </a:accent1>
      <a:accent2>
        <a:srgbClr val="0083BE"/>
      </a:accent2>
      <a:accent3>
        <a:srgbClr val="F3CF45"/>
      </a:accent3>
      <a:accent4>
        <a:srgbClr val="F7955B"/>
      </a:accent4>
      <a:accent5>
        <a:srgbClr val="839097"/>
      </a:accent5>
      <a:accent6>
        <a:srgbClr val="DCDDDE"/>
      </a:accent6>
      <a:hlink>
        <a:srgbClr val="C2B48F"/>
      </a:hlink>
      <a:folHlink>
        <a:srgbClr val="A3A86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3_Office Theme">
  <a:themeElements>
    <a:clrScheme name="myVA">
      <a:dk1>
        <a:srgbClr val="000000"/>
      </a:dk1>
      <a:lt1>
        <a:sysClr val="window" lastClr="FFFFFF"/>
      </a:lt1>
      <a:dk2>
        <a:srgbClr val="003F72"/>
      </a:dk2>
      <a:lt2>
        <a:srgbClr val="EEECE1"/>
      </a:lt2>
      <a:accent1>
        <a:srgbClr val="C62630"/>
      </a:accent1>
      <a:accent2>
        <a:srgbClr val="0083BE"/>
      </a:accent2>
      <a:accent3>
        <a:srgbClr val="F3CF45"/>
      </a:accent3>
      <a:accent4>
        <a:srgbClr val="F7955B"/>
      </a:accent4>
      <a:accent5>
        <a:srgbClr val="839097"/>
      </a:accent5>
      <a:accent6>
        <a:srgbClr val="DCDDDE"/>
      </a:accent6>
      <a:hlink>
        <a:srgbClr val="C2B48F"/>
      </a:hlink>
      <a:folHlink>
        <a:srgbClr val="A3A86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4_Office Theme">
  <a:themeElements>
    <a:clrScheme name="VHA Modernization">
      <a:dk1>
        <a:srgbClr val="000000"/>
      </a:dk1>
      <a:lt1>
        <a:sysClr val="window" lastClr="FFFFFF"/>
      </a:lt1>
      <a:dk2>
        <a:srgbClr val="003F72"/>
      </a:dk2>
      <a:lt2>
        <a:srgbClr val="EEECE1"/>
      </a:lt2>
      <a:accent1>
        <a:srgbClr val="C62630"/>
      </a:accent1>
      <a:accent2>
        <a:srgbClr val="0083BE"/>
      </a:accent2>
      <a:accent3>
        <a:srgbClr val="F3CF45"/>
      </a:accent3>
      <a:accent4>
        <a:srgbClr val="F7955B"/>
      </a:accent4>
      <a:accent5>
        <a:srgbClr val="839097"/>
      </a:accent5>
      <a:accent6>
        <a:srgbClr val="DCDDDE"/>
      </a:accent6>
      <a:hlink>
        <a:srgbClr val="0083BE"/>
      </a:hlink>
      <a:folHlink>
        <a:srgbClr val="A3A86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5_Office Theme">
  <a:themeElements>
    <a:clrScheme name="myVA">
      <a:dk1>
        <a:srgbClr val="000000"/>
      </a:dk1>
      <a:lt1>
        <a:sysClr val="window" lastClr="FFFFFF"/>
      </a:lt1>
      <a:dk2>
        <a:srgbClr val="003F72"/>
      </a:dk2>
      <a:lt2>
        <a:srgbClr val="EEECE1"/>
      </a:lt2>
      <a:accent1>
        <a:srgbClr val="C62630"/>
      </a:accent1>
      <a:accent2>
        <a:srgbClr val="0083BE"/>
      </a:accent2>
      <a:accent3>
        <a:srgbClr val="F3CF45"/>
      </a:accent3>
      <a:accent4>
        <a:srgbClr val="F7955B"/>
      </a:accent4>
      <a:accent5>
        <a:srgbClr val="839097"/>
      </a:accent5>
      <a:accent6>
        <a:srgbClr val="DCDDDE"/>
      </a:accent6>
      <a:hlink>
        <a:srgbClr val="C2B48F"/>
      </a:hlink>
      <a:folHlink>
        <a:srgbClr val="A3A86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6_Office Theme">
  <a:themeElements>
    <a:clrScheme name="myVA">
      <a:dk1>
        <a:srgbClr val="000000"/>
      </a:dk1>
      <a:lt1>
        <a:sysClr val="window" lastClr="FFFFFF"/>
      </a:lt1>
      <a:dk2>
        <a:srgbClr val="003F72"/>
      </a:dk2>
      <a:lt2>
        <a:srgbClr val="EEECE1"/>
      </a:lt2>
      <a:accent1>
        <a:srgbClr val="C62630"/>
      </a:accent1>
      <a:accent2>
        <a:srgbClr val="0083BE"/>
      </a:accent2>
      <a:accent3>
        <a:srgbClr val="F3CF45"/>
      </a:accent3>
      <a:accent4>
        <a:srgbClr val="F7955B"/>
      </a:accent4>
      <a:accent5>
        <a:srgbClr val="839097"/>
      </a:accent5>
      <a:accent6>
        <a:srgbClr val="DCDDDE"/>
      </a:accent6>
      <a:hlink>
        <a:srgbClr val="C2B48F"/>
      </a:hlink>
      <a:folHlink>
        <a:srgbClr val="A3A86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2_Office Theme">
  <a:themeElements>
    <a:clrScheme name="VHA Modernization">
      <a:dk1>
        <a:srgbClr val="000000"/>
      </a:dk1>
      <a:lt1>
        <a:srgbClr val="FFFFFF"/>
      </a:lt1>
      <a:dk2>
        <a:srgbClr val="003F72"/>
      </a:dk2>
      <a:lt2>
        <a:srgbClr val="EEECE1"/>
      </a:lt2>
      <a:accent1>
        <a:srgbClr val="C62630"/>
      </a:accent1>
      <a:accent2>
        <a:srgbClr val="0083BE"/>
      </a:accent2>
      <a:accent3>
        <a:srgbClr val="F3CF45"/>
      </a:accent3>
      <a:accent4>
        <a:srgbClr val="F7955B"/>
      </a:accent4>
      <a:accent5>
        <a:srgbClr val="839097"/>
      </a:accent5>
      <a:accent6>
        <a:srgbClr val="839097"/>
      </a:accent6>
      <a:hlink>
        <a:srgbClr val="0083BE"/>
      </a:hlink>
      <a:folHlink>
        <a:srgbClr val="0083B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ChooseVA - ws">
  <a:themeElements>
    <a:clrScheme name="myVA">
      <a:dk1>
        <a:srgbClr val="000000"/>
      </a:dk1>
      <a:lt1>
        <a:sysClr val="window" lastClr="FFFFFF"/>
      </a:lt1>
      <a:dk2>
        <a:srgbClr val="003F72"/>
      </a:dk2>
      <a:lt2>
        <a:srgbClr val="EEECE1"/>
      </a:lt2>
      <a:accent1>
        <a:srgbClr val="C62630"/>
      </a:accent1>
      <a:accent2>
        <a:srgbClr val="0083BE"/>
      </a:accent2>
      <a:accent3>
        <a:srgbClr val="F3CF45"/>
      </a:accent3>
      <a:accent4>
        <a:srgbClr val="F7955B"/>
      </a:accent4>
      <a:accent5>
        <a:srgbClr val="839097"/>
      </a:accent5>
      <a:accent6>
        <a:srgbClr val="DCDDDE"/>
      </a:accent6>
      <a:hlink>
        <a:srgbClr val="C2B48F"/>
      </a:hlink>
      <a:folHlink>
        <a:srgbClr val="A3A86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hooseVA - ws" id="{B65A71F8-B624-4AF4-BBF6-BD6C872BEAE0}" vid="{E7BA3E0A-772D-41EA-9EC6-F368E792AD9A}"/>
    </a:ext>
  </a:extLst>
</a:theme>
</file>

<file path=ppt/theme/theme8.xml><?xml version="1.0" encoding="utf-8"?>
<a:theme xmlns:a="http://schemas.openxmlformats.org/drawingml/2006/main" name="17_Office Theme">
  <a:themeElements>
    <a:clrScheme name="myVA">
      <a:dk1>
        <a:srgbClr val="000000"/>
      </a:dk1>
      <a:lt1>
        <a:sysClr val="window" lastClr="FFFFFF"/>
      </a:lt1>
      <a:dk2>
        <a:srgbClr val="003F72"/>
      </a:dk2>
      <a:lt2>
        <a:srgbClr val="EEECE1"/>
      </a:lt2>
      <a:accent1>
        <a:srgbClr val="C62630"/>
      </a:accent1>
      <a:accent2>
        <a:srgbClr val="0083BE"/>
      </a:accent2>
      <a:accent3>
        <a:srgbClr val="F3CF45"/>
      </a:accent3>
      <a:accent4>
        <a:srgbClr val="F7955B"/>
      </a:accent4>
      <a:accent5>
        <a:srgbClr val="839097"/>
      </a:accent5>
      <a:accent6>
        <a:srgbClr val="DCDDDE"/>
      </a:accent6>
      <a:hlink>
        <a:srgbClr val="C2B48F"/>
      </a:hlink>
      <a:folHlink>
        <a:srgbClr val="A3A86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4_Office Theme">
  <a:themeElements>
    <a:clrScheme name="Custom 3">
      <a:dk1>
        <a:srgbClr val="000000"/>
      </a:dk1>
      <a:lt1>
        <a:sysClr val="window" lastClr="FFFFFF"/>
      </a:lt1>
      <a:dk2>
        <a:srgbClr val="003F72"/>
      </a:dk2>
      <a:lt2>
        <a:srgbClr val="EEECE1"/>
      </a:lt2>
      <a:accent1>
        <a:srgbClr val="C62630"/>
      </a:accent1>
      <a:accent2>
        <a:srgbClr val="0083BE"/>
      </a:accent2>
      <a:accent3>
        <a:srgbClr val="F3CF45"/>
      </a:accent3>
      <a:accent4>
        <a:srgbClr val="F7955B"/>
      </a:accent4>
      <a:accent5>
        <a:srgbClr val="839097"/>
      </a:accent5>
      <a:accent6>
        <a:srgbClr val="DCDDDE"/>
      </a:accent6>
      <a:hlink>
        <a:srgbClr val="0000FF"/>
      </a:hlink>
      <a:folHlink>
        <a:srgbClr val="0000FF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RO Presentation" id="{7FD16819-C361-4535-A17B-1EBA38CE13EC}" vid="{7C7B9641-4E8A-4679-B032-E34E3C33452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c645d0e-3be6-4342-954d-bd20cade2237">
      <UserInfo>
        <DisplayName>Vo, David M.</DisplayName>
        <AccountId>56</AccountId>
        <AccountType/>
      </UserInfo>
      <UserInfo>
        <DisplayName>Mayo, Carolann V.</DisplayName>
        <AccountId>14</AccountId>
        <AccountType/>
      </UserInfo>
      <UserInfo>
        <DisplayName>Chenoweth, Anne</DisplayName>
        <AccountId>8372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CSLIReview xmlns="28e7dc4e-78df-4f18-9128-6f2bb8d12d1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7422043E3EFC4EB903AEE8E8889FA4" ma:contentTypeVersion="9" ma:contentTypeDescription="Create a new document." ma:contentTypeScope="" ma:versionID="572420dc1b900b5350a127e171e75b8a">
  <xsd:schema xmlns:xsd="http://www.w3.org/2001/XMLSchema" xmlns:xs="http://www.w3.org/2001/XMLSchema" xmlns:p="http://schemas.microsoft.com/office/2006/metadata/properties" xmlns:ns1="http://schemas.microsoft.com/sharepoint/v3" xmlns:ns2="28e7dc4e-78df-4f18-9128-6f2bb8d12d19" xmlns:ns3="cc645d0e-3be6-4342-954d-bd20cade2237" targetNamespace="http://schemas.microsoft.com/office/2006/metadata/properties" ma:root="true" ma:fieldsID="ff1156cc08015dec790d9167d7f850fa" ns1:_="" ns2:_="" ns3:_="">
    <xsd:import namespace="http://schemas.microsoft.com/sharepoint/v3"/>
    <xsd:import namespace="28e7dc4e-78df-4f18-9128-6f2bb8d12d19"/>
    <xsd:import namespace="cc645d0e-3be6-4342-954d-bd20cade22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  <xsd:element ref="ns2:CSLIReview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e7dc4e-78df-4f18-9128-6f2bb8d12d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CSLIReview" ma:index="16" nillable="true" ma:displayName="CSLI Review" ma:format="DateOnly" ma:internalName="CSLIReview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645d0e-3be6-4342-954d-bd20cade223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5BABBC1-510B-498E-8648-BB5C1F939242}">
  <ds:schemaRefs>
    <ds:schemaRef ds:uri="http://schemas.openxmlformats.org/package/2006/metadata/core-properties"/>
    <ds:schemaRef ds:uri="28e7dc4e-78df-4f18-9128-6f2bb8d12d19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cc645d0e-3be6-4342-954d-bd20cade2237"/>
    <ds:schemaRef ds:uri="http://schemas.microsoft.com/sharepoint/v3"/>
    <ds:schemaRef ds:uri="http://purl.org/dc/terms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932B25B-A601-4C0A-8D1C-D9614D06EB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8e7dc4e-78df-4f18-9128-6f2bb8d12d19"/>
    <ds:schemaRef ds:uri="cc645d0e-3be6-4342-954d-bd20cade22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B54EB79-0DCF-40E4-877B-24A99FE1C62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e95f1b23-abaf-45ee-821d-b7ab251ab3bf}" enabled="0" method="" siteId="{e95f1b23-abaf-45ee-821d-b7ab251ab3b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6179</TotalTime>
  <Words>1596</Words>
  <Application>Microsoft Office PowerPoint</Application>
  <PresentationFormat>Widescreen</PresentationFormat>
  <Paragraphs>393</Paragraphs>
  <Slides>46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46</vt:i4>
      </vt:variant>
    </vt:vector>
  </HeadingPairs>
  <TitlesOfParts>
    <vt:vector size="61" baseType="lpstr">
      <vt:lpstr>Aptos Narrow</vt:lpstr>
      <vt:lpstr>Arial</vt:lpstr>
      <vt:lpstr>Calibri</vt:lpstr>
      <vt:lpstr>Courier New</vt:lpstr>
      <vt:lpstr>Wingdings</vt:lpstr>
      <vt:lpstr>12_Office Theme</vt:lpstr>
      <vt:lpstr>13_Office Theme</vt:lpstr>
      <vt:lpstr>14_Office Theme</vt:lpstr>
      <vt:lpstr>15_Office Theme</vt:lpstr>
      <vt:lpstr>16_Office Theme</vt:lpstr>
      <vt:lpstr>12_Office Theme</vt:lpstr>
      <vt:lpstr>ChooseVA - ws</vt:lpstr>
      <vt:lpstr>17_Office Theme</vt:lpstr>
      <vt:lpstr>4_Office Theme</vt:lpstr>
      <vt:lpstr>18_Office Theme</vt:lpstr>
      <vt:lpstr>Urothelial Carcinoma Screening Process During Routine Urinalysis</vt:lpstr>
      <vt:lpstr>Overview/Objectives</vt:lpstr>
      <vt:lpstr>Urothelial Carcinoma in Veterans – Key Facts</vt:lpstr>
      <vt:lpstr>Urothelial Carcinoma Definition and Diagnosis</vt:lpstr>
      <vt:lpstr>Urine Cytology</vt:lpstr>
      <vt:lpstr>Urinalysis</vt:lpstr>
      <vt:lpstr>Historical Role of Urinalysis in Detection of Urothelial Carcinoma</vt:lpstr>
      <vt:lpstr>Unidentified/Suspicious cells at Fargo VA</vt:lpstr>
      <vt:lpstr>Microscopic Examination</vt:lpstr>
      <vt:lpstr>Examples of Unidentified Cells</vt:lpstr>
      <vt:lpstr>Examples of Unidentified Cells</vt:lpstr>
      <vt:lpstr>Examples of Unidentified Cells</vt:lpstr>
      <vt:lpstr>Examples of Unidentified Cells</vt:lpstr>
      <vt:lpstr>Examples of Unidentified Cells</vt:lpstr>
      <vt:lpstr>Examples of Unidentified Cells</vt:lpstr>
      <vt:lpstr>Examples of Unidentified Cells</vt:lpstr>
      <vt:lpstr>Examples of Unidentified Cells</vt:lpstr>
      <vt:lpstr>Examples of Unidentified Cells</vt:lpstr>
      <vt:lpstr>Examples of Unidentified Cells</vt:lpstr>
      <vt:lpstr>Examples of Unidentified Cells</vt:lpstr>
      <vt:lpstr>Examples of Unidentified Cells</vt:lpstr>
      <vt:lpstr>Examples of Unidentified Cells</vt:lpstr>
      <vt:lpstr>Examples of Unidentified Cells</vt:lpstr>
      <vt:lpstr>Examples of Unidentified Cells</vt:lpstr>
      <vt:lpstr>What do we do?</vt:lpstr>
      <vt:lpstr>Initial Process</vt:lpstr>
      <vt:lpstr>Procedure – Provider Notification</vt:lpstr>
      <vt:lpstr>Example of Notification to Provider via Teams</vt:lpstr>
      <vt:lpstr>Procedure – Result Entry</vt:lpstr>
      <vt:lpstr>Example of Patient Result Report</vt:lpstr>
      <vt:lpstr>Example of Urine Add On process</vt:lpstr>
      <vt:lpstr>Procedure – Specimen Processing </vt:lpstr>
      <vt:lpstr>Procedure – Specimen Processing</vt:lpstr>
      <vt:lpstr>Detection Rate for Fargo Techs</vt:lpstr>
      <vt:lpstr>Detection Rate for Fargo Techs</vt:lpstr>
      <vt:lpstr>Urine Cytology – Neoplastic Cells</vt:lpstr>
      <vt:lpstr>Urine Cytology – Atypical and Neoplastic Cells</vt:lpstr>
      <vt:lpstr>Urine Cytology – Atypical and Neoplastic Cells</vt:lpstr>
      <vt:lpstr>Urine Cytology – Atypical and Neoplastic Cells</vt:lpstr>
      <vt:lpstr>Urine Cytology – Atypical and Neoplastic Cells</vt:lpstr>
      <vt:lpstr>Urine Cytology – Atypical and Neoplastic Cells</vt:lpstr>
      <vt:lpstr>Urine Cytology – Atypical and Neoplastic Cells</vt:lpstr>
      <vt:lpstr>Feedback and Education</vt:lpstr>
      <vt:lpstr>Feedback and Education</vt:lpstr>
      <vt:lpstr>References</vt:lpstr>
      <vt:lpstr>Questions?</vt:lpstr>
    </vt:vector>
  </TitlesOfParts>
  <Company>Veteran Affairs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Department of Veterans Affairs</dc:creator>
  <cp:lastModifiedBy>Alice Hawley</cp:lastModifiedBy>
  <cp:revision>6</cp:revision>
  <cp:lastPrinted>2025-12-08T21:52:22Z</cp:lastPrinted>
  <dcterms:created xsi:type="dcterms:W3CDTF">2016-05-04T17:57:56Z</dcterms:created>
  <dcterms:modified xsi:type="dcterms:W3CDTF">2026-04-15T19:29:45Z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0x010100B97422043E3EFC4EB903AEE8E8889FA4</vt:lpwstr>
  </property>
  <property fmtid="{D5CDD505-2E9C-101B-9397-08002B2CF9AE}" pid="3" name="MediaServiceImageTags">
    <vt:lpwstr/>
  </property>
</Properties>
</file>