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9"/>
  </p:notesMasterIdLst>
  <p:sldIdLst>
    <p:sldId id="262" r:id="rId5"/>
    <p:sldId id="263" r:id="rId6"/>
    <p:sldId id="264" r:id="rId7"/>
    <p:sldId id="274" r:id="rId8"/>
    <p:sldId id="287" r:id="rId9"/>
    <p:sldId id="295" r:id="rId10"/>
    <p:sldId id="265" r:id="rId11"/>
    <p:sldId id="299" r:id="rId12"/>
    <p:sldId id="300" r:id="rId13"/>
    <p:sldId id="301" r:id="rId14"/>
    <p:sldId id="278" r:id="rId15"/>
    <p:sldId id="296" r:id="rId16"/>
    <p:sldId id="276" r:id="rId17"/>
    <p:sldId id="266" r:id="rId18"/>
    <p:sldId id="279" r:id="rId19"/>
    <p:sldId id="297" r:id="rId20"/>
    <p:sldId id="267" r:id="rId21"/>
    <p:sldId id="286" r:id="rId22"/>
    <p:sldId id="305" r:id="rId23"/>
    <p:sldId id="289" r:id="rId24"/>
    <p:sldId id="294" r:id="rId25"/>
    <p:sldId id="291" r:id="rId26"/>
    <p:sldId id="281" r:id="rId27"/>
    <p:sldId id="307" r:id="rId28"/>
    <p:sldId id="304" r:id="rId29"/>
    <p:sldId id="309" r:id="rId30"/>
    <p:sldId id="308" r:id="rId31"/>
    <p:sldId id="310" r:id="rId32"/>
    <p:sldId id="306" r:id="rId33"/>
    <p:sldId id="268" r:id="rId34"/>
    <p:sldId id="273" r:id="rId35"/>
    <p:sldId id="272" r:id="rId36"/>
    <p:sldId id="284" r:id="rId37"/>
    <p:sldId id="26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07548B-4781-34C6-20F7-668A389F21E1}" name="Gefroh, Sarah" initials="GS" userId="S::sarah.gefroh@ndus.edu::c11ffc1d-95d8-408c-aab9-19f34c7555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33"/>
    <a:srgbClr val="FFCC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18DE1-86BF-2535-A3B9-892266CB3B7A}" v="417" dt="2026-04-19T17:32:00.027"/>
    <p1510:client id="{888A0A73-39AE-61AA-3B6B-FEFB65D45CA8}" v="191" dt="2026-04-19T18:31:14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A05846-7244-45CD-85EB-CA373532361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EDF7813-90CB-4648-878F-32E111496015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latin typeface="Calibri Light" panose="020F0302020204030204"/>
            </a:rPr>
            <a:t>CDC &amp; DOH notified</a:t>
          </a:r>
          <a:endParaRPr lang="en-US"/>
        </a:p>
      </dgm:t>
    </dgm:pt>
    <dgm:pt modelId="{79CC1FF2-07E5-440C-92A9-EA9D2705B333}" type="parTrans" cxnId="{F1FB7700-202E-41EC-8B10-1225448A6DA5}">
      <dgm:prSet/>
      <dgm:spPr/>
      <dgm:t>
        <a:bodyPr/>
        <a:lstStyle/>
        <a:p>
          <a:endParaRPr lang="en-US"/>
        </a:p>
      </dgm:t>
    </dgm:pt>
    <dgm:pt modelId="{94EF9F6C-181A-4BB8-82B8-820FA65C3F81}" type="sibTrans" cxnId="{F1FB7700-202E-41EC-8B10-1225448A6DA5}">
      <dgm:prSet/>
      <dgm:spPr/>
      <dgm:t>
        <a:bodyPr/>
        <a:lstStyle/>
        <a:p>
          <a:endParaRPr lang="en-US"/>
        </a:p>
      </dgm:t>
    </dgm:pt>
    <dgm:pt modelId="{3CDCD0D9-4431-46FE-B677-E9AC90450E4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Post-exposure prophylaxis initiated </a:t>
          </a:r>
        </a:p>
      </dgm:t>
    </dgm:pt>
    <dgm:pt modelId="{2414720C-A81D-41B6-8B2D-39D307C0FFE0}" type="parTrans" cxnId="{CD01CB59-19C5-4328-AC39-A649841A1ACF}">
      <dgm:prSet/>
      <dgm:spPr/>
      <dgm:t>
        <a:bodyPr/>
        <a:lstStyle/>
        <a:p>
          <a:endParaRPr lang="en-US"/>
        </a:p>
      </dgm:t>
    </dgm:pt>
    <dgm:pt modelId="{59FB93B6-0D8A-425A-B77F-7FDEDFD4EF23}" type="sibTrans" cxnId="{CD01CB59-19C5-4328-AC39-A649841A1ACF}">
      <dgm:prSet/>
      <dgm:spPr/>
      <dgm:t>
        <a:bodyPr/>
        <a:lstStyle/>
        <a:p>
          <a:endParaRPr lang="en-US"/>
        </a:p>
      </dgm:t>
    </dgm:pt>
    <dgm:pt modelId="{C5B15446-92A1-4A60-B39D-EC26D3F3AB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Exposure risk assessment (household + lab)</a:t>
          </a:r>
        </a:p>
      </dgm:t>
    </dgm:pt>
    <dgm:pt modelId="{49516A2E-DE91-4C90-B135-52746C586E53}" type="parTrans" cxnId="{4C2E92C2-CFF2-4DF1-BA0F-9CEB312DC4C1}">
      <dgm:prSet/>
      <dgm:spPr/>
      <dgm:t>
        <a:bodyPr/>
        <a:lstStyle/>
        <a:p>
          <a:endParaRPr lang="en-US"/>
        </a:p>
      </dgm:t>
    </dgm:pt>
    <dgm:pt modelId="{1A26394B-98C2-4EF6-9339-6EFA3B37E4D0}" type="sibTrans" cxnId="{4C2E92C2-CFF2-4DF1-BA0F-9CEB312DC4C1}">
      <dgm:prSet/>
      <dgm:spPr/>
      <dgm:t>
        <a:bodyPr/>
        <a:lstStyle/>
        <a:p>
          <a:endParaRPr lang="en-US"/>
        </a:p>
      </dgm:t>
    </dgm:pt>
    <dgm:pt modelId="{2D1412B1-CC6C-4E94-B340-7D482FF30540}" type="pres">
      <dgm:prSet presAssocID="{8FA05846-7244-45CD-85EB-CA3735323614}" presName="root" presStyleCnt="0">
        <dgm:presLayoutVars>
          <dgm:dir/>
          <dgm:resizeHandles val="exact"/>
        </dgm:presLayoutVars>
      </dgm:prSet>
      <dgm:spPr/>
    </dgm:pt>
    <dgm:pt modelId="{0685D584-B314-4553-8CE6-266C379823F3}" type="pres">
      <dgm:prSet presAssocID="{4EDF7813-90CB-4648-878F-32E111496015}" presName="compNode" presStyleCnt="0"/>
      <dgm:spPr/>
    </dgm:pt>
    <dgm:pt modelId="{A16101C0-A20F-4A8F-B58C-6CD60EF6EB3E}" type="pres">
      <dgm:prSet presAssocID="{4EDF7813-90CB-4648-878F-32E111496015}" presName="iconBgRect" presStyleLbl="bgShp" presStyleIdx="0" presStyleCnt="3"/>
      <dgm:spPr/>
    </dgm:pt>
    <dgm:pt modelId="{6D4D393A-4AEF-498B-9F7D-59425F413D51}" type="pres">
      <dgm:prSet presAssocID="{4EDF7813-90CB-4648-878F-32E111496015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B72D58ED-2D74-42D2-A60F-7FF91A4F9A68}" type="pres">
      <dgm:prSet presAssocID="{4EDF7813-90CB-4648-878F-32E111496015}" presName="spaceRect" presStyleCnt="0"/>
      <dgm:spPr/>
    </dgm:pt>
    <dgm:pt modelId="{2FB35BF5-FA2C-476A-8AD6-81FAA87780F4}" type="pres">
      <dgm:prSet presAssocID="{4EDF7813-90CB-4648-878F-32E111496015}" presName="textRect" presStyleLbl="revTx" presStyleIdx="0" presStyleCnt="3">
        <dgm:presLayoutVars>
          <dgm:chMax val="1"/>
          <dgm:chPref val="1"/>
        </dgm:presLayoutVars>
      </dgm:prSet>
      <dgm:spPr/>
    </dgm:pt>
    <dgm:pt modelId="{59EF39ED-8395-49EC-A8C8-F63CA9D045A4}" type="pres">
      <dgm:prSet presAssocID="{94EF9F6C-181A-4BB8-82B8-820FA65C3F81}" presName="sibTrans" presStyleCnt="0"/>
      <dgm:spPr/>
    </dgm:pt>
    <dgm:pt modelId="{5D3F8034-5352-434A-893E-A8FDC4E43D82}" type="pres">
      <dgm:prSet presAssocID="{3CDCD0D9-4431-46FE-B677-E9AC90450E46}" presName="compNode" presStyleCnt="0"/>
      <dgm:spPr/>
    </dgm:pt>
    <dgm:pt modelId="{B8F43AD4-05A0-45A2-9139-61EF8C8E62E5}" type="pres">
      <dgm:prSet presAssocID="{3CDCD0D9-4431-46FE-B677-E9AC90450E46}" presName="iconBgRect" presStyleLbl="bgShp" presStyleIdx="1" presStyleCnt="3"/>
      <dgm:spPr/>
    </dgm:pt>
    <dgm:pt modelId="{E1BB14C4-F20C-4595-9EF4-794C6E1296FD}" type="pres">
      <dgm:prSet presAssocID="{3CDCD0D9-4431-46FE-B677-E9AC90450E46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8AF1AE61-5913-4C1B-BD1C-82A04A2DD560}" type="pres">
      <dgm:prSet presAssocID="{3CDCD0D9-4431-46FE-B677-E9AC90450E46}" presName="spaceRect" presStyleCnt="0"/>
      <dgm:spPr/>
    </dgm:pt>
    <dgm:pt modelId="{07562BB6-90B7-45DB-AD56-98C5EA455A5C}" type="pres">
      <dgm:prSet presAssocID="{3CDCD0D9-4431-46FE-B677-E9AC90450E46}" presName="textRect" presStyleLbl="revTx" presStyleIdx="1" presStyleCnt="3">
        <dgm:presLayoutVars>
          <dgm:chMax val="1"/>
          <dgm:chPref val="1"/>
        </dgm:presLayoutVars>
      </dgm:prSet>
      <dgm:spPr/>
    </dgm:pt>
    <dgm:pt modelId="{F71542A5-C2FE-45C6-AC0C-44BFC7B6147F}" type="pres">
      <dgm:prSet presAssocID="{59FB93B6-0D8A-425A-B77F-7FDEDFD4EF23}" presName="sibTrans" presStyleCnt="0"/>
      <dgm:spPr/>
    </dgm:pt>
    <dgm:pt modelId="{ED12ECF9-EA40-4F72-8F4F-72618312BF37}" type="pres">
      <dgm:prSet presAssocID="{C5B15446-92A1-4A60-B39D-EC26D3F3ABB8}" presName="compNode" presStyleCnt="0"/>
      <dgm:spPr/>
    </dgm:pt>
    <dgm:pt modelId="{09096D0F-3F20-4863-AF16-10FA3301EFEB}" type="pres">
      <dgm:prSet presAssocID="{C5B15446-92A1-4A60-B39D-EC26D3F3ABB8}" presName="iconBgRect" presStyleLbl="bgShp" presStyleIdx="2" presStyleCnt="3"/>
      <dgm:spPr/>
    </dgm:pt>
    <dgm:pt modelId="{03135B0D-632F-4792-A7B8-2F92A57D61EA}" type="pres">
      <dgm:prSet presAssocID="{C5B15446-92A1-4A60-B39D-EC26D3F3ABB8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9652CA52-5F21-4735-92A8-EBC7C44D6A3A}" type="pres">
      <dgm:prSet presAssocID="{C5B15446-92A1-4A60-B39D-EC26D3F3ABB8}" presName="spaceRect" presStyleCnt="0"/>
      <dgm:spPr/>
    </dgm:pt>
    <dgm:pt modelId="{5F281D03-38F3-43AC-9B4B-B2502F3F1AFD}" type="pres">
      <dgm:prSet presAssocID="{C5B15446-92A1-4A60-B39D-EC26D3F3ABB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1FB7700-202E-41EC-8B10-1225448A6DA5}" srcId="{8FA05846-7244-45CD-85EB-CA3735323614}" destId="{4EDF7813-90CB-4648-878F-32E111496015}" srcOrd="0" destOrd="0" parTransId="{79CC1FF2-07E5-440C-92A9-EA9D2705B333}" sibTransId="{94EF9F6C-181A-4BB8-82B8-820FA65C3F81}"/>
    <dgm:cxn modelId="{763BF40D-BEAD-446C-8430-69C4639FB601}" type="presOf" srcId="{3CDCD0D9-4431-46FE-B677-E9AC90450E46}" destId="{07562BB6-90B7-45DB-AD56-98C5EA455A5C}" srcOrd="0" destOrd="0" presId="urn:microsoft.com/office/officeart/2018/5/layout/IconCircleLabelList"/>
    <dgm:cxn modelId="{1A6B7113-084A-4F22-82E1-6B5D78E39233}" type="presOf" srcId="{8FA05846-7244-45CD-85EB-CA3735323614}" destId="{2D1412B1-CC6C-4E94-B340-7D482FF30540}" srcOrd="0" destOrd="0" presId="urn:microsoft.com/office/officeart/2018/5/layout/IconCircleLabelList"/>
    <dgm:cxn modelId="{2C5EB04D-8F24-4285-A57E-F3D9DEB9BC0F}" type="presOf" srcId="{C5B15446-92A1-4A60-B39D-EC26D3F3ABB8}" destId="{5F281D03-38F3-43AC-9B4B-B2502F3F1AFD}" srcOrd="0" destOrd="0" presId="urn:microsoft.com/office/officeart/2018/5/layout/IconCircleLabelList"/>
    <dgm:cxn modelId="{CD01CB59-19C5-4328-AC39-A649841A1ACF}" srcId="{8FA05846-7244-45CD-85EB-CA3735323614}" destId="{3CDCD0D9-4431-46FE-B677-E9AC90450E46}" srcOrd="1" destOrd="0" parTransId="{2414720C-A81D-41B6-8B2D-39D307C0FFE0}" sibTransId="{59FB93B6-0D8A-425A-B77F-7FDEDFD4EF23}"/>
    <dgm:cxn modelId="{4C2E92C2-CFF2-4DF1-BA0F-9CEB312DC4C1}" srcId="{8FA05846-7244-45CD-85EB-CA3735323614}" destId="{C5B15446-92A1-4A60-B39D-EC26D3F3ABB8}" srcOrd="2" destOrd="0" parTransId="{49516A2E-DE91-4C90-B135-52746C586E53}" sibTransId="{1A26394B-98C2-4EF6-9339-6EFA3B37E4D0}"/>
    <dgm:cxn modelId="{F1CE80E9-13AC-4B11-9707-1B31379A78DA}" type="presOf" srcId="{4EDF7813-90CB-4648-878F-32E111496015}" destId="{2FB35BF5-FA2C-476A-8AD6-81FAA87780F4}" srcOrd="0" destOrd="0" presId="urn:microsoft.com/office/officeart/2018/5/layout/IconCircleLabelList"/>
    <dgm:cxn modelId="{256D7666-0C26-4DAB-A9B0-65A49C98A583}" type="presParOf" srcId="{2D1412B1-CC6C-4E94-B340-7D482FF30540}" destId="{0685D584-B314-4553-8CE6-266C379823F3}" srcOrd="0" destOrd="0" presId="urn:microsoft.com/office/officeart/2018/5/layout/IconCircleLabelList"/>
    <dgm:cxn modelId="{ED8BF5F6-45CC-4CE4-9C46-CA83B55F9529}" type="presParOf" srcId="{0685D584-B314-4553-8CE6-266C379823F3}" destId="{A16101C0-A20F-4A8F-B58C-6CD60EF6EB3E}" srcOrd="0" destOrd="0" presId="urn:microsoft.com/office/officeart/2018/5/layout/IconCircleLabelList"/>
    <dgm:cxn modelId="{1F9A43E7-65E7-4045-92F4-BFAEEA27888E}" type="presParOf" srcId="{0685D584-B314-4553-8CE6-266C379823F3}" destId="{6D4D393A-4AEF-498B-9F7D-59425F413D51}" srcOrd="1" destOrd="0" presId="urn:microsoft.com/office/officeart/2018/5/layout/IconCircleLabelList"/>
    <dgm:cxn modelId="{B1A5C217-3A10-4D26-A2D4-BE865FE2049A}" type="presParOf" srcId="{0685D584-B314-4553-8CE6-266C379823F3}" destId="{B72D58ED-2D74-42D2-A60F-7FF91A4F9A68}" srcOrd="2" destOrd="0" presId="urn:microsoft.com/office/officeart/2018/5/layout/IconCircleLabelList"/>
    <dgm:cxn modelId="{30737B7A-97F3-464A-B6DA-D82627BF53D1}" type="presParOf" srcId="{0685D584-B314-4553-8CE6-266C379823F3}" destId="{2FB35BF5-FA2C-476A-8AD6-81FAA87780F4}" srcOrd="3" destOrd="0" presId="urn:microsoft.com/office/officeart/2018/5/layout/IconCircleLabelList"/>
    <dgm:cxn modelId="{C96C43E0-630D-4995-90F1-840C8C3C0F35}" type="presParOf" srcId="{2D1412B1-CC6C-4E94-B340-7D482FF30540}" destId="{59EF39ED-8395-49EC-A8C8-F63CA9D045A4}" srcOrd="1" destOrd="0" presId="urn:microsoft.com/office/officeart/2018/5/layout/IconCircleLabelList"/>
    <dgm:cxn modelId="{F24F3FC4-9DF2-4280-B7E0-0C92C8334EC6}" type="presParOf" srcId="{2D1412B1-CC6C-4E94-B340-7D482FF30540}" destId="{5D3F8034-5352-434A-893E-A8FDC4E43D82}" srcOrd="2" destOrd="0" presId="urn:microsoft.com/office/officeart/2018/5/layout/IconCircleLabelList"/>
    <dgm:cxn modelId="{90667811-82AD-4F5A-8033-878EAE4ADC8B}" type="presParOf" srcId="{5D3F8034-5352-434A-893E-A8FDC4E43D82}" destId="{B8F43AD4-05A0-45A2-9139-61EF8C8E62E5}" srcOrd="0" destOrd="0" presId="urn:microsoft.com/office/officeart/2018/5/layout/IconCircleLabelList"/>
    <dgm:cxn modelId="{AEA0111C-F069-4D64-B860-FD09E9D5732A}" type="presParOf" srcId="{5D3F8034-5352-434A-893E-A8FDC4E43D82}" destId="{E1BB14C4-F20C-4595-9EF4-794C6E1296FD}" srcOrd="1" destOrd="0" presId="urn:microsoft.com/office/officeart/2018/5/layout/IconCircleLabelList"/>
    <dgm:cxn modelId="{ED2E4DFD-97AA-4137-917E-E5865A0000CB}" type="presParOf" srcId="{5D3F8034-5352-434A-893E-A8FDC4E43D82}" destId="{8AF1AE61-5913-4C1B-BD1C-82A04A2DD560}" srcOrd="2" destOrd="0" presId="urn:microsoft.com/office/officeart/2018/5/layout/IconCircleLabelList"/>
    <dgm:cxn modelId="{DDBAAFB3-C03F-4C12-9EDA-5108BAD94C0A}" type="presParOf" srcId="{5D3F8034-5352-434A-893E-A8FDC4E43D82}" destId="{07562BB6-90B7-45DB-AD56-98C5EA455A5C}" srcOrd="3" destOrd="0" presId="urn:microsoft.com/office/officeart/2018/5/layout/IconCircleLabelList"/>
    <dgm:cxn modelId="{D41190BE-13F5-4616-A857-F1210F8C2B9E}" type="presParOf" srcId="{2D1412B1-CC6C-4E94-B340-7D482FF30540}" destId="{F71542A5-C2FE-45C6-AC0C-44BFC7B6147F}" srcOrd="3" destOrd="0" presId="urn:microsoft.com/office/officeart/2018/5/layout/IconCircleLabelList"/>
    <dgm:cxn modelId="{3C5BDDC5-9929-47EE-A160-8FDB21188053}" type="presParOf" srcId="{2D1412B1-CC6C-4E94-B340-7D482FF30540}" destId="{ED12ECF9-EA40-4F72-8F4F-72618312BF37}" srcOrd="4" destOrd="0" presId="urn:microsoft.com/office/officeart/2018/5/layout/IconCircleLabelList"/>
    <dgm:cxn modelId="{2793C81A-EB1D-48D7-A042-8D81DDE68096}" type="presParOf" srcId="{ED12ECF9-EA40-4F72-8F4F-72618312BF37}" destId="{09096D0F-3F20-4863-AF16-10FA3301EFEB}" srcOrd="0" destOrd="0" presId="urn:microsoft.com/office/officeart/2018/5/layout/IconCircleLabelList"/>
    <dgm:cxn modelId="{4109B91A-E458-4406-BBBE-51C021B955EB}" type="presParOf" srcId="{ED12ECF9-EA40-4F72-8F4F-72618312BF37}" destId="{03135B0D-632F-4792-A7B8-2F92A57D61EA}" srcOrd="1" destOrd="0" presId="urn:microsoft.com/office/officeart/2018/5/layout/IconCircleLabelList"/>
    <dgm:cxn modelId="{CFDAF111-0062-4FC3-AC6F-A9F363BB63A3}" type="presParOf" srcId="{ED12ECF9-EA40-4F72-8F4F-72618312BF37}" destId="{9652CA52-5F21-4735-92A8-EBC7C44D6A3A}" srcOrd="2" destOrd="0" presId="urn:microsoft.com/office/officeart/2018/5/layout/IconCircleLabelList"/>
    <dgm:cxn modelId="{A388CD62-2BFF-4E49-8C44-78EFA1D8B8B8}" type="presParOf" srcId="{ED12ECF9-EA40-4F72-8F4F-72618312BF37}" destId="{5F281D03-38F3-43AC-9B4B-B2502F3F1AF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EFC0A6-DD00-44A0-8B27-05C6249D815E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75DE1BF-AE62-426D-97DF-5C5C091A503C}">
      <dgm:prSet/>
      <dgm:spPr/>
      <dgm:t>
        <a:bodyPr/>
        <a:lstStyle/>
        <a:p>
          <a:r>
            <a:rPr lang="en-US"/>
            <a:t>Limited antimicrobial options</a:t>
          </a:r>
        </a:p>
      </dgm:t>
    </dgm:pt>
    <dgm:pt modelId="{74E35639-CF54-4900-BCEE-F25505D07049}" type="parTrans" cxnId="{CAF3C245-260C-44E4-BF7D-60DE98D9E645}">
      <dgm:prSet/>
      <dgm:spPr/>
      <dgm:t>
        <a:bodyPr/>
        <a:lstStyle/>
        <a:p>
          <a:endParaRPr lang="en-US"/>
        </a:p>
      </dgm:t>
    </dgm:pt>
    <dgm:pt modelId="{789C8621-7459-4D35-94E5-4E3FA992BDB0}" type="sibTrans" cxnId="{CAF3C245-260C-44E4-BF7D-60DE98D9E645}">
      <dgm:prSet/>
      <dgm:spPr/>
      <dgm:t>
        <a:bodyPr/>
        <a:lstStyle/>
        <a:p>
          <a:endParaRPr lang="en-US"/>
        </a:p>
      </dgm:t>
    </dgm:pt>
    <dgm:pt modelId="{77C54DC9-6C68-4ED4-B6EC-319BE770C825}">
      <dgm:prSet/>
      <dgm:spPr/>
      <dgm:t>
        <a:bodyPr/>
        <a:lstStyle/>
        <a:p>
          <a:r>
            <a:rPr lang="en-US"/>
            <a:t>Risk of continued treatment failure</a:t>
          </a:r>
        </a:p>
      </dgm:t>
    </dgm:pt>
    <dgm:pt modelId="{4D8F6D54-CEAF-48E7-B2BE-2A81FFAC68B1}" type="parTrans" cxnId="{24BB8681-0F5C-4863-81AC-8B2731F8B05B}">
      <dgm:prSet/>
      <dgm:spPr/>
      <dgm:t>
        <a:bodyPr/>
        <a:lstStyle/>
        <a:p>
          <a:endParaRPr lang="en-US"/>
        </a:p>
      </dgm:t>
    </dgm:pt>
    <dgm:pt modelId="{C4C5744F-FD86-4008-9F5A-21093862F552}" type="sibTrans" cxnId="{24BB8681-0F5C-4863-81AC-8B2731F8B05B}">
      <dgm:prSet/>
      <dgm:spPr/>
      <dgm:t>
        <a:bodyPr/>
        <a:lstStyle/>
        <a:p>
          <a:endParaRPr lang="en-US"/>
        </a:p>
      </dgm:t>
    </dgm:pt>
    <dgm:pt modelId="{7C9B6BBC-A52B-4654-907D-D4FDA3F89120}">
      <dgm:prSet/>
      <dgm:spPr/>
      <dgm:t>
        <a:bodyPr/>
        <a:lstStyle/>
        <a:p>
          <a:r>
            <a:rPr lang="en-US"/>
            <a:t>Selection for resistance</a:t>
          </a:r>
        </a:p>
      </dgm:t>
    </dgm:pt>
    <dgm:pt modelId="{186D5398-7A4E-44EC-9091-BCEF8866B3BE}" type="parTrans" cxnId="{34EDD014-F024-4438-8AF2-264D4018CFC0}">
      <dgm:prSet/>
      <dgm:spPr/>
      <dgm:t>
        <a:bodyPr/>
        <a:lstStyle/>
        <a:p>
          <a:endParaRPr lang="en-US"/>
        </a:p>
      </dgm:t>
    </dgm:pt>
    <dgm:pt modelId="{3B1C9F71-C8D2-48FC-8EF4-AA063D0488C7}" type="sibTrans" cxnId="{34EDD014-F024-4438-8AF2-264D4018CFC0}">
      <dgm:prSet/>
      <dgm:spPr/>
      <dgm:t>
        <a:bodyPr/>
        <a:lstStyle/>
        <a:p>
          <a:endParaRPr lang="en-US"/>
        </a:p>
      </dgm:t>
    </dgm:pt>
    <dgm:pt modelId="{2FF58F1D-850C-4373-ADDD-C26F217941FA}">
      <dgm:prSet/>
      <dgm:spPr/>
      <dgm:t>
        <a:bodyPr/>
        <a:lstStyle/>
        <a:p>
          <a:r>
            <a:rPr lang="en-US"/>
            <a:t>Zoonotic implications</a:t>
          </a:r>
        </a:p>
      </dgm:t>
    </dgm:pt>
    <dgm:pt modelId="{842D1C21-F1E4-4372-A447-78F16AC6343B}" type="parTrans" cxnId="{FF83AD12-C2AB-49C5-91A3-D4D2B1B7039B}">
      <dgm:prSet/>
      <dgm:spPr/>
      <dgm:t>
        <a:bodyPr/>
        <a:lstStyle/>
        <a:p>
          <a:endParaRPr lang="en-US"/>
        </a:p>
      </dgm:t>
    </dgm:pt>
    <dgm:pt modelId="{ABA74FB6-8B7E-4505-ADA2-3057B27B0B1E}" type="sibTrans" cxnId="{FF83AD12-C2AB-49C5-91A3-D4D2B1B7039B}">
      <dgm:prSet/>
      <dgm:spPr/>
      <dgm:t>
        <a:bodyPr/>
        <a:lstStyle/>
        <a:p>
          <a:endParaRPr lang="en-US"/>
        </a:p>
      </dgm:t>
    </dgm:pt>
    <dgm:pt modelId="{FBFC8AA2-C735-49F7-9774-4AA4C5BF906D}" type="pres">
      <dgm:prSet presAssocID="{01EFC0A6-DD00-44A0-8B27-05C6249D815E}" presName="outerComposite" presStyleCnt="0">
        <dgm:presLayoutVars>
          <dgm:chMax val="5"/>
          <dgm:dir/>
          <dgm:resizeHandles val="exact"/>
        </dgm:presLayoutVars>
      </dgm:prSet>
      <dgm:spPr/>
    </dgm:pt>
    <dgm:pt modelId="{554422F4-89EF-48C7-B4A2-3166AC001DE0}" type="pres">
      <dgm:prSet presAssocID="{01EFC0A6-DD00-44A0-8B27-05C6249D815E}" presName="dummyMaxCanvas" presStyleCnt="0">
        <dgm:presLayoutVars/>
      </dgm:prSet>
      <dgm:spPr/>
    </dgm:pt>
    <dgm:pt modelId="{38D1B63E-A004-4B6C-9DA3-62FE78A64C36}" type="pres">
      <dgm:prSet presAssocID="{01EFC0A6-DD00-44A0-8B27-05C6249D815E}" presName="FourNodes_1" presStyleLbl="node1" presStyleIdx="0" presStyleCnt="4">
        <dgm:presLayoutVars>
          <dgm:bulletEnabled val="1"/>
        </dgm:presLayoutVars>
      </dgm:prSet>
      <dgm:spPr/>
    </dgm:pt>
    <dgm:pt modelId="{2A25C879-F50E-4F65-8788-5E79CC9646C9}" type="pres">
      <dgm:prSet presAssocID="{01EFC0A6-DD00-44A0-8B27-05C6249D815E}" presName="FourNodes_2" presStyleLbl="node1" presStyleIdx="1" presStyleCnt="4">
        <dgm:presLayoutVars>
          <dgm:bulletEnabled val="1"/>
        </dgm:presLayoutVars>
      </dgm:prSet>
      <dgm:spPr/>
    </dgm:pt>
    <dgm:pt modelId="{B850E227-85E7-44CE-8A7D-3B879260F51A}" type="pres">
      <dgm:prSet presAssocID="{01EFC0A6-DD00-44A0-8B27-05C6249D815E}" presName="FourNodes_3" presStyleLbl="node1" presStyleIdx="2" presStyleCnt="4">
        <dgm:presLayoutVars>
          <dgm:bulletEnabled val="1"/>
        </dgm:presLayoutVars>
      </dgm:prSet>
      <dgm:spPr/>
    </dgm:pt>
    <dgm:pt modelId="{72C4A9C0-FF00-40C1-A68C-DE455EEED7C9}" type="pres">
      <dgm:prSet presAssocID="{01EFC0A6-DD00-44A0-8B27-05C6249D815E}" presName="FourNodes_4" presStyleLbl="node1" presStyleIdx="3" presStyleCnt="4">
        <dgm:presLayoutVars>
          <dgm:bulletEnabled val="1"/>
        </dgm:presLayoutVars>
      </dgm:prSet>
      <dgm:spPr/>
    </dgm:pt>
    <dgm:pt modelId="{AAFE5924-2272-4409-BFA4-20B152F98B2C}" type="pres">
      <dgm:prSet presAssocID="{01EFC0A6-DD00-44A0-8B27-05C6249D815E}" presName="FourConn_1-2" presStyleLbl="fgAccFollowNode1" presStyleIdx="0" presStyleCnt="3">
        <dgm:presLayoutVars>
          <dgm:bulletEnabled val="1"/>
        </dgm:presLayoutVars>
      </dgm:prSet>
      <dgm:spPr/>
    </dgm:pt>
    <dgm:pt modelId="{FFA3D67A-487A-40AA-9F48-B342EF1E9BF7}" type="pres">
      <dgm:prSet presAssocID="{01EFC0A6-DD00-44A0-8B27-05C6249D815E}" presName="FourConn_2-3" presStyleLbl="fgAccFollowNode1" presStyleIdx="1" presStyleCnt="3">
        <dgm:presLayoutVars>
          <dgm:bulletEnabled val="1"/>
        </dgm:presLayoutVars>
      </dgm:prSet>
      <dgm:spPr/>
    </dgm:pt>
    <dgm:pt modelId="{C4B7988E-53A2-494F-98E5-88ECF5EFC8DB}" type="pres">
      <dgm:prSet presAssocID="{01EFC0A6-DD00-44A0-8B27-05C6249D815E}" presName="FourConn_3-4" presStyleLbl="fgAccFollowNode1" presStyleIdx="2" presStyleCnt="3">
        <dgm:presLayoutVars>
          <dgm:bulletEnabled val="1"/>
        </dgm:presLayoutVars>
      </dgm:prSet>
      <dgm:spPr/>
    </dgm:pt>
    <dgm:pt modelId="{6B35CF36-7DF4-43BF-A094-41572BD25AAF}" type="pres">
      <dgm:prSet presAssocID="{01EFC0A6-DD00-44A0-8B27-05C6249D815E}" presName="FourNodes_1_text" presStyleLbl="node1" presStyleIdx="3" presStyleCnt="4">
        <dgm:presLayoutVars>
          <dgm:bulletEnabled val="1"/>
        </dgm:presLayoutVars>
      </dgm:prSet>
      <dgm:spPr/>
    </dgm:pt>
    <dgm:pt modelId="{21368DB6-033A-47E4-8B0E-49741714086F}" type="pres">
      <dgm:prSet presAssocID="{01EFC0A6-DD00-44A0-8B27-05C6249D815E}" presName="FourNodes_2_text" presStyleLbl="node1" presStyleIdx="3" presStyleCnt="4">
        <dgm:presLayoutVars>
          <dgm:bulletEnabled val="1"/>
        </dgm:presLayoutVars>
      </dgm:prSet>
      <dgm:spPr/>
    </dgm:pt>
    <dgm:pt modelId="{F4CAC33D-6E93-48EF-82C4-9261FF516686}" type="pres">
      <dgm:prSet presAssocID="{01EFC0A6-DD00-44A0-8B27-05C6249D815E}" presName="FourNodes_3_text" presStyleLbl="node1" presStyleIdx="3" presStyleCnt="4">
        <dgm:presLayoutVars>
          <dgm:bulletEnabled val="1"/>
        </dgm:presLayoutVars>
      </dgm:prSet>
      <dgm:spPr/>
    </dgm:pt>
    <dgm:pt modelId="{638390E2-5673-4454-95C7-E0BDD06AE704}" type="pres">
      <dgm:prSet presAssocID="{01EFC0A6-DD00-44A0-8B27-05C6249D815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1CE080C-0552-4DAD-B8ED-19FFFF013BC7}" type="presOf" srcId="{01EFC0A6-DD00-44A0-8B27-05C6249D815E}" destId="{FBFC8AA2-C735-49F7-9774-4AA4C5BF906D}" srcOrd="0" destOrd="0" presId="urn:microsoft.com/office/officeart/2005/8/layout/vProcess5"/>
    <dgm:cxn modelId="{57B64A0C-5F65-4ADF-85C7-9BCEB8356F2C}" type="presOf" srcId="{789C8621-7459-4D35-94E5-4E3FA992BDB0}" destId="{AAFE5924-2272-4409-BFA4-20B152F98B2C}" srcOrd="0" destOrd="0" presId="urn:microsoft.com/office/officeart/2005/8/layout/vProcess5"/>
    <dgm:cxn modelId="{FF83AD12-C2AB-49C5-91A3-D4D2B1B7039B}" srcId="{01EFC0A6-DD00-44A0-8B27-05C6249D815E}" destId="{2FF58F1D-850C-4373-ADDD-C26F217941FA}" srcOrd="3" destOrd="0" parTransId="{842D1C21-F1E4-4372-A447-78F16AC6343B}" sibTransId="{ABA74FB6-8B7E-4505-ADA2-3057B27B0B1E}"/>
    <dgm:cxn modelId="{34EDD014-F024-4438-8AF2-264D4018CFC0}" srcId="{01EFC0A6-DD00-44A0-8B27-05C6249D815E}" destId="{7C9B6BBC-A52B-4654-907D-D4FDA3F89120}" srcOrd="2" destOrd="0" parTransId="{186D5398-7A4E-44EC-9091-BCEF8866B3BE}" sibTransId="{3B1C9F71-C8D2-48FC-8EF4-AA063D0488C7}"/>
    <dgm:cxn modelId="{0769E83B-D647-4785-A1DF-8C2B47E427BC}" type="presOf" srcId="{C4C5744F-FD86-4008-9F5A-21093862F552}" destId="{FFA3D67A-487A-40AA-9F48-B342EF1E9BF7}" srcOrd="0" destOrd="0" presId="urn:microsoft.com/office/officeart/2005/8/layout/vProcess5"/>
    <dgm:cxn modelId="{CAF3C245-260C-44E4-BF7D-60DE98D9E645}" srcId="{01EFC0A6-DD00-44A0-8B27-05C6249D815E}" destId="{275DE1BF-AE62-426D-97DF-5C5C091A503C}" srcOrd="0" destOrd="0" parTransId="{74E35639-CF54-4900-BCEE-F25505D07049}" sibTransId="{789C8621-7459-4D35-94E5-4E3FA992BDB0}"/>
    <dgm:cxn modelId="{248EC94C-D5F8-43AC-B19D-958B58D021CA}" type="presOf" srcId="{2FF58F1D-850C-4373-ADDD-C26F217941FA}" destId="{72C4A9C0-FF00-40C1-A68C-DE455EEED7C9}" srcOrd="0" destOrd="0" presId="urn:microsoft.com/office/officeart/2005/8/layout/vProcess5"/>
    <dgm:cxn modelId="{24BB8681-0F5C-4863-81AC-8B2731F8B05B}" srcId="{01EFC0A6-DD00-44A0-8B27-05C6249D815E}" destId="{77C54DC9-6C68-4ED4-B6EC-319BE770C825}" srcOrd="1" destOrd="0" parTransId="{4D8F6D54-CEAF-48E7-B2BE-2A81FFAC68B1}" sibTransId="{C4C5744F-FD86-4008-9F5A-21093862F552}"/>
    <dgm:cxn modelId="{38033E82-E3DD-4ECA-9686-B91A57EF39D1}" type="presOf" srcId="{275DE1BF-AE62-426D-97DF-5C5C091A503C}" destId="{38D1B63E-A004-4B6C-9DA3-62FE78A64C36}" srcOrd="0" destOrd="0" presId="urn:microsoft.com/office/officeart/2005/8/layout/vProcess5"/>
    <dgm:cxn modelId="{5E86098C-D60D-48A2-A5B3-5FA2F66E8BBF}" type="presOf" srcId="{2FF58F1D-850C-4373-ADDD-C26F217941FA}" destId="{638390E2-5673-4454-95C7-E0BDD06AE704}" srcOrd="1" destOrd="0" presId="urn:microsoft.com/office/officeart/2005/8/layout/vProcess5"/>
    <dgm:cxn modelId="{36D66591-4CBF-4B3A-BBA4-F9FD219CDB7C}" type="presOf" srcId="{7C9B6BBC-A52B-4654-907D-D4FDA3F89120}" destId="{F4CAC33D-6E93-48EF-82C4-9261FF516686}" srcOrd="1" destOrd="0" presId="urn:microsoft.com/office/officeart/2005/8/layout/vProcess5"/>
    <dgm:cxn modelId="{A3A9C09A-CE64-4A2B-B62C-10BB5FCB03E1}" type="presOf" srcId="{3B1C9F71-C8D2-48FC-8EF4-AA063D0488C7}" destId="{C4B7988E-53A2-494F-98E5-88ECF5EFC8DB}" srcOrd="0" destOrd="0" presId="urn:microsoft.com/office/officeart/2005/8/layout/vProcess5"/>
    <dgm:cxn modelId="{B63523AB-18AB-4C95-811B-DA2D7CA83CC9}" type="presOf" srcId="{7C9B6BBC-A52B-4654-907D-D4FDA3F89120}" destId="{B850E227-85E7-44CE-8A7D-3B879260F51A}" srcOrd="0" destOrd="0" presId="urn:microsoft.com/office/officeart/2005/8/layout/vProcess5"/>
    <dgm:cxn modelId="{65F28DD0-6292-49CB-A058-3E6062A2E535}" type="presOf" srcId="{275DE1BF-AE62-426D-97DF-5C5C091A503C}" destId="{6B35CF36-7DF4-43BF-A094-41572BD25AAF}" srcOrd="1" destOrd="0" presId="urn:microsoft.com/office/officeart/2005/8/layout/vProcess5"/>
    <dgm:cxn modelId="{319FA3DD-DCE5-40B3-BFF0-437A67DF7CD9}" type="presOf" srcId="{77C54DC9-6C68-4ED4-B6EC-319BE770C825}" destId="{21368DB6-033A-47E4-8B0E-49741714086F}" srcOrd="1" destOrd="0" presId="urn:microsoft.com/office/officeart/2005/8/layout/vProcess5"/>
    <dgm:cxn modelId="{A7261AF6-D9A1-4C74-B284-3AAC1A0BACD7}" type="presOf" srcId="{77C54DC9-6C68-4ED4-B6EC-319BE770C825}" destId="{2A25C879-F50E-4F65-8788-5E79CC9646C9}" srcOrd="0" destOrd="0" presId="urn:microsoft.com/office/officeart/2005/8/layout/vProcess5"/>
    <dgm:cxn modelId="{A785215D-A859-4A81-AE01-606C337C2A01}" type="presParOf" srcId="{FBFC8AA2-C735-49F7-9774-4AA4C5BF906D}" destId="{554422F4-89EF-48C7-B4A2-3166AC001DE0}" srcOrd="0" destOrd="0" presId="urn:microsoft.com/office/officeart/2005/8/layout/vProcess5"/>
    <dgm:cxn modelId="{A46DCBC7-3FD4-46E3-8920-B966C8A96C9A}" type="presParOf" srcId="{FBFC8AA2-C735-49F7-9774-4AA4C5BF906D}" destId="{38D1B63E-A004-4B6C-9DA3-62FE78A64C36}" srcOrd="1" destOrd="0" presId="urn:microsoft.com/office/officeart/2005/8/layout/vProcess5"/>
    <dgm:cxn modelId="{85E078EA-8E8F-42A0-881A-C731CF134E63}" type="presParOf" srcId="{FBFC8AA2-C735-49F7-9774-4AA4C5BF906D}" destId="{2A25C879-F50E-4F65-8788-5E79CC9646C9}" srcOrd="2" destOrd="0" presId="urn:microsoft.com/office/officeart/2005/8/layout/vProcess5"/>
    <dgm:cxn modelId="{D52D2043-B27C-428B-8329-87590EB5646F}" type="presParOf" srcId="{FBFC8AA2-C735-49F7-9774-4AA4C5BF906D}" destId="{B850E227-85E7-44CE-8A7D-3B879260F51A}" srcOrd="3" destOrd="0" presId="urn:microsoft.com/office/officeart/2005/8/layout/vProcess5"/>
    <dgm:cxn modelId="{C78C2157-0931-4F4A-A1D4-2F92A0D0DD8E}" type="presParOf" srcId="{FBFC8AA2-C735-49F7-9774-4AA4C5BF906D}" destId="{72C4A9C0-FF00-40C1-A68C-DE455EEED7C9}" srcOrd="4" destOrd="0" presId="urn:microsoft.com/office/officeart/2005/8/layout/vProcess5"/>
    <dgm:cxn modelId="{688BDE65-3210-4BC0-9C8D-0BCD103B380D}" type="presParOf" srcId="{FBFC8AA2-C735-49F7-9774-4AA4C5BF906D}" destId="{AAFE5924-2272-4409-BFA4-20B152F98B2C}" srcOrd="5" destOrd="0" presId="urn:microsoft.com/office/officeart/2005/8/layout/vProcess5"/>
    <dgm:cxn modelId="{2CDEC4C8-F136-4F4B-AF66-A92CE192085F}" type="presParOf" srcId="{FBFC8AA2-C735-49F7-9774-4AA4C5BF906D}" destId="{FFA3D67A-487A-40AA-9F48-B342EF1E9BF7}" srcOrd="6" destOrd="0" presId="urn:microsoft.com/office/officeart/2005/8/layout/vProcess5"/>
    <dgm:cxn modelId="{B550044A-4FC2-4D19-8D19-4A99075EFC84}" type="presParOf" srcId="{FBFC8AA2-C735-49F7-9774-4AA4C5BF906D}" destId="{C4B7988E-53A2-494F-98E5-88ECF5EFC8DB}" srcOrd="7" destOrd="0" presId="urn:microsoft.com/office/officeart/2005/8/layout/vProcess5"/>
    <dgm:cxn modelId="{E3AA94EB-AE7B-4470-B105-809552FEA188}" type="presParOf" srcId="{FBFC8AA2-C735-49F7-9774-4AA4C5BF906D}" destId="{6B35CF36-7DF4-43BF-A094-41572BD25AAF}" srcOrd="8" destOrd="0" presId="urn:microsoft.com/office/officeart/2005/8/layout/vProcess5"/>
    <dgm:cxn modelId="{DD4DEFB4-25D7-4685-859B-2499448D85A0}" type="presParOf" srcId="{FBFC8AA2-C735-49F7-9774-4AA4C5BF906D}" destId="{21368DB6-033A-47E4-8B0E-49741714086F}" srcOrd="9" destOrd="0" presId="urn:microsoft.com/office/officeart/2005/8/layout/vProcess5"/>
    <dgm:cxn modelId="{F119B285-5570-4A09-A1D2-997FDA09234F}" type="presParOf" srcId="{FBFC8AA2-C735-49F7-9774-4AA4C5BF906D}" destId="{F4CAC33D-6E93-48EF-82C4-9261FF516686}" srcOrd="10" destOrd="0" presId="urn:microsoft.com/office/officeart/2005/8/layout/vProcess5"/>
    <dgm:cxn modelId="{65C17B4E-2D69-4888-9B5E-4DB18D1436F6}" type="presParOf" srcId="{FBFC8AA2-C735-49F7-9774-4AA4C5BF906D}" destId="{638390E2-5673-4454-95C7-E0BDD06AE70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3E0FB2-07B0-46BD-AB6B-FEC9B1F06E43}" type="doc">
      <dgm:prSet loTypeId="urn:microsoft.com/office/officeart/2018/2/layout/IconLabelList" loCatId="icon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551E7693-CA57-4022-9152-F66A5AAFA7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Early detection</a:t>
          </a:r>
        </a:p>
      </dgm:t>
    </dgm:pt>
    <dgm:pt modelId="{4F54EF49-EA0A-4C5F-A84A-F7C290568427}" type="parTrans" cxnId="{7F6BC2FD-760B-4A4B-813F-A5C3553F8F88}">
      <dgm:prSet/>
      <dgm:spPr/>
      <dgm:t>
        <a:bodyPr/>
        <a:lstStyle/>
        <a:p>
          <a:endParaRPr lang="en-US"/>
        </a:p>
      </dgm:t>
    </dgm:pt>
    <dgm:pt modelId="{74064A10-13F7-46F6-BD14-A5F264CBBB98}" type="sibTrans" cxnId="{7F6BC2FD-760B-4A4B-813F-A5C3553F8F88}">
      <dgm:prSet/>
      <dgm:spPr/>
      <dgm:t>
        <a:bodyPr/>
        <a:lstStyle/>
        <a:p>
          <a:endParaRPr lang="en-US"/>
        </a:p>
      </dgm:t>
    </dgm:pt>
    <dgm:pt modelId="{554D5411-8CE5-485B-A936-C8FE78E8CF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Pattern recognition</a:t>
          </a:r>
        </a:p>
      </dgm:t>
    </dgm:pt>
    <dgm:pt modelId="{7781EBA8-C412-41E3-9A0E-A307274554A2}" type="parTrans" cxnId="{755623CF-04B1-4D34-833D-7905E5412E3A}">
      <dgm:prSet/>
      <dgm:spPr/>
      <dgm:t>
        <a:bodyPr/>
        <a:lstStyle/>
        <a:p>
          <a:endParaRPr lang="en-US"/>
        </a:p>
      </dgm:t>
    </dgm:pt>
    <dgm:pt modelId="{77D97311-CA42-45CC-AEC5-941C4B50C346}" type="sibTrans" cxnId="{755623CF-04B1-4D34-833D-7905E5412E3A}">
      <dgm:prSet/>
      <dgm:spPr/>
      <dgm:t>
        <a:bodyPr/>
        <a:lstStyle/>
        <a:p>
          <a:endParaRPr lang="en-US"/>
        </a:p>
      </dgm:t>
    </dgm:pt>
    <dgm:pt modelId="{1D116E93-902F-4132-A99E-1D82297750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Communication</a:t>
          </a:r>
        </a:p>
      </dgm:t>
    </dgm:pt>
    <dgm:pt modelId="{209E842E-F2F2-46EB-A36B-BE26AD9A77C5}" type="parTrans" cxnId="{B48AA853-2D1C-4E76-890A-94CF82FDE584}">
      <dgm:prSet/>
      <dgm:spPr/>
      <dgm:t>
        <a:bodyPr/>
        <a:lstStyle/>
        <a:p>
          <a:endParaRPr lang="en-US"/>
        </a:p>
      </dgm:t>
    </dgm:pt>
    <dgm:pt modelId="{462B0562-36BC-489B-B4AB-BB55BD1E4FCB}" type="sibTrans" cxnId="{B48AA853-2D1C-4E76-890A-94CF82FDE584}">
      <dgm:prSet/>
      <dgm:spPr/>
      <dgm:t>
        <a:bodyPr/>
        <a:lstStyle/>
        <a:p>
          <a:endParaRPr lang="en-US"/>
        </a:p>
      </dgm:t>
    </dgm:pt>
    <dgm:pt modelId="{47AD1616-6E79-49FB-8BA7-989599BDE998}" type="pres">
      <dgm:prSet presAssocID="{DA3E0FB2-07B0-46BD-AB6B-FEC9B1F06E43}" presName="root" presStyleCnt="0">
        <dgm:presLayoutVars>
          <dgm:dir/>
          <dgm:resizeHandles val="exact"/>
        </dgm:presLayoutVars>
      </dgm:prSet>
      <dgm:spPr/>
    </dgm:pt>
    <dgm:pt modelId="{AC4A71A7-5833-4491-B439-6467E8D6EBAD}" type="pres">
      <dgm:prSet presAssocID="{551E7693-CA57-4022-9152-F66A5AAFA74C}" presName="compNode" presStyleCnt="0"/>
      <dgm:spPr/>
    </dgm:pt>
    <dgm:pt modelId="{70D6F384-A0C7-4E40-A76E-8678F7857D29}" type="pres">
      <dgm:prSet presAssocID="{551E7693-CA57-4022-9152-F66A5AAFA74C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8A2082C-A159-4EB6-972A-8612527B9FF7}" type="pres">
      <dgm:prSet presAssocID="{551E7693-CA57-4022-9152-F66A5AAFA74C}" presName="spaceRect" presStyleCnt="0"/>
      <dgm:spPr/>
    </dgm:pt>
    <dgm:pt modelId="{57460F24-C8E9-4276-BCC0-248878DF8A52}" type="pres">
      <dgm:prSet presAssocID="{551E7693-CA57-4022-9152-F66A5AAFA74C}" presName="textRect" presStyleLbl="revTx" presStyleIdx="0" presStyleCnt="3">
        <dgm:presLayoutVars>
          <dgm:chMax val="1"/>
          <dgm:chPref val="1"/>
        </dgm:presLayoutVars>
      </dgm:prSet>
      <dgm:spPr/>
    </dgm:pt>
    <dgm:pt modelId="{8E4CE1B6-50B3-454C-9735-026502B84E08}" type="pres">
      <dgm:prSet presAssocID="{74064A10-13F7-46F6-BD14-A5F264CBBB98}" presName="sibTrans" presStyleCnt="0"/>
      <dgm:spPr/>
    </dgm:pt>
    <dgm:pt modelId="{2AC620F4-5317-4B5F-AB19-52518EF42094}" type="pres">
      <dgm:prSet presAssocID="{554D5411-8CE5-485B-A936-C8FE78E8CFA7}" presName="compNode" presStyleCnt="0"/>
      <dgm:spPr/>
    </dgm:pt>
    <dgm:pt modelId="{E7A46C04-0E31-4BC4-8D8A-54791DF41121}" type="pres">
      <dgm:prSet presAssocID="{554D5411-8CE5-485B-A936-C8FE78E8CFA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C141DAB-2693-4004-BEA1-590970B42BAD}" type="pres">
      <dgm:prSet presAssocID="{554D5411-8CE5-485B-A936-C8FE78E8CFA7}" presName="spaceRect" presStyleCnt="0"/>
      <dgm:spPr/>
    </dgm:pt>
    <dgm:pt modelId="{F520ECA0-507E-4D34-9C64-8310A7C9B70F}" type="pres">
      <dgm:prSet presAssocID="{554D5411-8CE5-485B-A936-C8FE78E8CFA7}" presName="textRect" presStyleLbl="revTx" presStyleIdx="1" presStyleCnt="3">
        <dgm:presLayoutVars>
          <dgm:chMax val="1"/>
          <dgm:chPref val="1"/>
        </dgm:presLayoutVars>
      </dgm:prSet>
      <dgm:spPr/>
    </dgm:pt>
    <dgm:pt modelId="{CB29A983-630F-4FA1-9778-C79D53096EB1}" type="pres">
      <dgm:prSet presAssocID="{77D97311-CA42-45CC-AEC5-941C4B50C346}" presName="sibTrans" presStyleCnt="0"/>
      <dgm:spPr/>
    </dgm:pt>
    <dgm:pt modelId="{0CC5DF45-B588-4227-BDBC-26BF6EFEB365}" type="pres">
      <dgm:prSet presAssocID="{1D116E93-902F-4132-A99E-1D822977505C}" presName="compNode" presStyleCnt="0"/>
      <dgm:spPr/>
    </dgm:pt>
    <dgm:pt modelId="{C5409AFB-9733-4A4C-8268-46A4272B1424}" type="pres">
      <dgm:prSet presAssocID="{1D116E93-902F-4132-A99E-1D822977505C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phone"/>
        </a:ext>
      </dgm:extLst>
    </dgm:pt>
    <dgm:pt modelId="{73196AE6-DC89-4AA6-BD37-AB05A1DD16FD}" type="pres">
      <dgm:prSet presAssocID="{1D116E93-902F-4132-A99E-1D822977505C}" presName="spaceRect" presStyleCnt="0"/>
      <dgm:spPr/>
    </dgm:pt>
    <dgm:pt modelId="{33B6E193-79D6-4F83-8008-31B695E8C953}" type="pres">
      <dgm:prSet presAssocID="{1D116E93-902F-4132-A99E-1D822977505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CD3C30E-C3CD-462D-B7F5-D1F7C0851305}" type="presOf" srcId="{DA3E0FB2-07B0-46BD-AB6B-FEC9B1F06E43}" destId="{47AD1616-6E79-49FB-8BA7-989599BDE998}" srcOrd="0" destOrd="0" presId="urn:microsoft.com/office/officeart/2018/2/layout/IconLabelList"/>
    <dgm:cxn modelId="{846A4C45-4F81-4964-BABA-A9AE589E5635}" type="presOf" srcId="{551E7693-CA57-4022-9152-F66A5AAFA74C}" destId="{57460F24-C8E9-4276-BCC0-248878DF8A52}" srcOrd="0" destOrd="0" presId="urn:microsoft.com/office/officeart/2018/2/layout/IconLabelList"/>
    <dgm:cxn modelId="{B48AA853-2D1C-4E76-890A-94CF82FDE584}" srcId="{DA3E0FB2-07B0-46BD-AB6B-FEC9B1F06E43}" destId="{1D116E93-902F-4132-A99E-1D822977505C}" srcOrd="2" destOrd="0" parTransId="{209E842E-F2F2-46EB-A36B-BE26AD9A77C5}" sibTransId="{462B0562-36BC-489B-B4AB-BB55BD1E4FCB}"/>
    <dgm:cxn modelId="{BF78447B-B38D-44E6-8B2B-145E2456AAF5}" type="presOf" srcId="{554D5411-8CE5-485B-A936-C8FE78E8CFA7}" destId="{F520ECA0-507E-4D34-9C64-8310A7C9B70F}" srcOrd="0" destOrd="0" presId="urn:microsoft.com/office/officeart/2018/2/layout/IconLabelList"/>
    <dgm:cxn modelId="{755623CF-04B1-4D34-833D-7905E5412E3A}" srcId="{DA3E0FB2-07B0-46BD-AB6B-FEC9B1F06E43}" destId="{554D5411-8CE5-485B-A936-C8FE78E8CFA7}" srcOrd="1" destOrd="0" parTransId="{7781EBA8-C412-41E3-9A0E-A307274554A2}" sibTransId="{77D97311-CA42-45CC-AEC5-941C4B50C346}"/>
    <dgm:cxn modelId="{9E7682E2-9ECB-4423-8EFC-82D4489D140E}" type="presOf" srcId="{1D116E93-902F-4132-A99E-1D822977505C}" destId="{33B6E193-79D6-4F83-8008-31B695E8C953}" srcOrd="0" destOrd="0" presId="urn:microsoft.com/office/officeart/2018/2/layout/IconLabelList"/>
    <dgm:cxn modelId="{7F6BC2FD-760B-4A4B-813F-A5C3553F8F88}" srcId="{DA3E0FB2-07B0-46BD-AB6B-FEC9B1F06E43}" destId="{551E7693-CA57-4022-9152-F66A5AAFA74C}" srcOrd="0" destOrd="0" parTransId="{4F54EF49-EA0A-4C5F-A84A-F7C290568427}" sibTransId="{74064A10-13F7-46F6-BD14-A5F264CBBB98}"/>
    <dgm:cxn modelId="{493E24A3-C751-4DD3-8A01-B23282DE02AC}" type="presParOf" srcId="{47AD1616-6E79-49FB-8BA7-989599BDE998}" destId="{AC4A71A7-5833-4491-B439-6467E8D6EBAD}" srcOrd="0" destOrd="0" presId="urn:microsoft.com/office/officeart/2018/2/layout/IconLabelList"/>
    <dgm:cxn modelId="{B1EA0B57-15EA-4BF0-8203-CB5D9DDEA71A}" type="presParOf" srcId="{AC4A71A7-5833-4491-B439-6467E8D6EBAD}" destId="{70D6F384-A0C7-4E40-A76E-8678F7857D29}" srcOrd="0" destOrd="0" presId="urn:microsoft.com/office/officeart/2018/2/layout/IconLabelList"/>
    <dgm:cxn modelId="{D637D2DC-6B4D-4C94-9A92-4CC6FD948204}" type="presParOf" srcId="{AC4A71A7-5833-4491-B439-6467E8D6EBAD}" destId="{18A2082C-A159-4EB6-972A-8612527B9FF7}" srcOrd="1" destOrd="0" presId="urn:microsoft.com/office/officeart/2018/2/layout/IconLabelList"/>
    <dgm:cxn modelId="{2AA9EA0D-B56B-4813-851A-5F988879DB54}" type="presParOf" srcId="{AC4A71A7-5833-4491-B439-6467E8D6EBAD}" destId="{57460F24-C8E9-4276-BCC0-248878DF8A52}" srcOrd="2" destOrd="0" presId="urn:microsoft.com/office/officeart/2018/2/layout/IconLabelList"/>
    <dgm:cxn modelId="{A8C314A4-4B1E-4025-8D38-26D8221B71C9}" type="presParOf" srcId="{47AD1616-6E79-49FB-8BA7-989599BDE998}" destId="{8E4CE1B6-50B3-454C-9735-026502B84E08}" srcOrd="1" destOrd="0" presId="urn:microsoft.com/office/officeart/2018/2/layout/IconLabelList"/>
    <dgm:cxn modelId="{FBFC6B86-BBD0-40B8-B7A0-86228E1CCF45}" type="presParOf" srcId="{47AD1616-6E79-49FB-8BA7-989599BDE998}" destId="{2AC620F4-5317-4B5F-AB19-52518EF42094}" srcOrd="2" destOrd="0" presId="urn:microsoft.com/office/officeart/2018/2/layout/IconLabelList"/>
    <dgm:cxn modelId="{25E51D63-FBA6-4EA1-9417-74DE81E93147}" type="presParOf" srcId="{2AC620F4-5317-4B5F-AB19-52518EF42094}" destId="{E7A46C04-0E31-4BC4-8D8A-54791DF41121}" srcOrd="0" destOrd="0" presId="urn:microsoft.com/office/officeart/2018/2/layout/IconLabelList"/>
    <dgm:cxn modelId="{A0E11672-20FB-484C-AFFD-7FA7FE4A39D0}" type="presParOf" srcId="{2AC620F4-5317-4B5F-AB19-52518EF42094}" destId="{3C141DAB-2693-4004-BEA1-590970B42BAD}" srcOrd="1" destOrd="0" presId="urn:microsoft.com/office/officeart/2018/2/layout/IconLabelList"/>
    <dgm:cxn modelId="{8B26BD0C-E61C-4258-B3C4-38580186A50A}" type="presParOf" srcId="{2AC620F4-5317-4B5F-AB19-52518EF42094}" destId="{F520ECA0-507E-4D34-9C64-8310A7C9B70F}" srcOrd="2" destOrd="0" presId="urn:microsoft.com/office/officeart/2018/2/layout/IconLabelList"/>
    <dgm:cxn modelId="{85E9C6A0-7A8A-46E1-A1C1-2E3B042AD49A}" type="presParOf" srcId="{47AD1616-6E79-49FB-8BA7-989599BDE998}" destId="{CB29A983-630F-4FA1-9778-C79D53096EB1}" srcOrd="3" destOrd="0" presId="urn:microsoft.com/office/officeart/2018/2/layout/IconLabelList"/>
    <dgm:cxn modelId="{023272CC-E195-4683-82BC-574056307489}" type="presParOf" srcId="{47AD1616-6E79-49FB-8BA7-989599BDE998}" destId="{0CC5DF45-B588-4227-BDBC-26BF6EFEB365}" srcOrd="4" destOrd="0" presId="urn:microsoft.com/office/officeart/2018/2/layout/IconLabelList"/>
    <dgm:cxn modelId="{83537F63-C3C7-48FB-AFB4-7811C93C2C8D}" type="presParOf" srcId="{0CC5DF45-B588-4227-BDBC-26BF6EFEB365}" destId="{C5409AFB-9733-4A4C-8268-46A4272B1424}" srcOrd="0" destOrd="0" presId="urn:microsoft.com/office/officeart/2018/2/layout/IconLabelList"/>
    <dgm:cxn modelId="{493D1E9C-B4AF-4C6E-B249-C0674FFDD541}" type="presParOf" srcId="{0CC5DF45-B588-4227-BDBC-26BF6EFEB365}" destId="{73196AE6-DC89-4AA6-BD37-AB05A1DD16FD}" srcOrd="1" destOrd="0" presId="urn:microsoft.com/office/officeart/2018/2/layout/IconLabelList"/>
    <dgm:cxn modelId="{E67D855D-0102-45C5-964F-73A180E00668}" type="presParOf" srcId="{0CC5DF45-B588-4227-BDBC-26BF6EFEB365}" destId="{33B6E193-79D6-4F83-8008-31B695E8C9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101C0-A20F-4A8F-B58C-6CD60EF6EB3E}">
      <dsp:nvSpPr>
        <dsp:cNvPr id="0" name=""/>
        <dsp:cNvSpPr/>
      </dsp:nvSpPr>
      <dsp:spPr>
        <a:xfrm>
          <a:off x="616949" y="459179"/>
          <a:ext cx="1818562" cy="1818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D393A-4AEF-498B-9F7D-59425F413D51}">
      <dsp:nvSpPr>
        <dsp:cNvPr id="0" name=""/>
        <dsp:cNvSpPr/>
      </dsp:nvSpPr>
      <dsp:spPr>
        <a:xfrm>
          <a:off x="1004512" y="846742"/>
          <a:ext cx="1043437" cy="104343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35BF5-FA2C-476A-8AD6-81FAA87780F4}">
      <dsp:nvSpPr>
        <dsp:cNvPr id="0" name=""/>
        <dsp:cNvSpPr/>
      </dsp:nvSpPr>
      <dsp:spPr>
        <a:xfrm>
          <a:off x="35606" y="284418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>
              <a:latin typeface="Calibri Light" panose="020F0302020204030204"/>
            </a:rPr>
            <a:t>CDC &amp; DOH notified</a:t>
          </a:r>
          <a:endParaRPr lang="en-US" sz="1900" kern="1200"/>
        </a:p>
      </dsp:txBody>
      <dsp:txXfrm>
        <a:off x="35606" y="2844180"/>
        <a:ext cx="2981250" cy="720000"/>
      </dsp:txXfrm>
    </dsp:sp>
    <dsp:sp modelId="{B8F43AD4-05A0-45A2-9139-61EF8C8E62E5}">
      <dsp:nvSpPr>
        <dsp:cNvPr id="0" name=""/>
        <dsp:cNvSpPr/>
      </dsp:nvSpPr>
      <dsp:spPr>
        <a:xfrm>
          <a:off x="4119918" y="459179"/>
          <a:ext cx="1818562" cy="1818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B14C4-F20C-4595-9EF4-794C6E1296FD}">
      <dsp:nvSpPr>
        <dsp:cNvPr id="0" name=""/>
        <dsp:cNvSpPr/>
      </dsp:nvSpPr>
      <dsp:spPr>
        <a:xfrm>
          <a:off x="4507481" y="846742"/>
          <a:ext cx="1043437" cy="104343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62BB6-90B7-45DB-AD56-98C5EA455A5C}">
      <dsp:nvSpPr>
        <dsp:cNvPr id="0" name=""/>
        <dsp:cNvSpPr/>
      </dsp:nvSpPr>
      <dsp:spPr>
        <a:xfrm>
          <a:off x="3538574" y="284418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Post-exposure prophylaxis initiated </a:t>
          </a:r>
        </a:p>
      </dsp:txBody>
      <dsp:txXfrm>
        <a:off x="3538574" y="2844180"/>
        <a:ext cx="2981250" cy="720000"/>
      </dsp:txXfrm>
    </dsp:sp>
    <dsp:sp modelId="{09096D0F-3F20-4863-AF16-10FA3301EFEB}">
      <dsp:nvSpPr>
        <dsp:cNvPr id="0" name=""/>
        <dsp:cNvSpPr/>
      </dsp:nvSpPr>
      <dsp:spPr>
        <a:xfrm>
          <a:off x="7622887" y="459179"/>
          <a:ext cx="1818562" cy="181856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35B0D-632F-4792-A7B8-2F92A57D61EA}">
      <dsp:nvSpPr>
        <dsp:cNvPr id="0" name=""/>
        <dsp:cNvSpPr/>
      </dsp:nvSpPr>
      <dsp:spPr>
        <a:xfrm>
          <a:off x="8010450" y="846742"/>
          <a:ext cx="1043437" cy="1043437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1D03-38F3-43AC-9B4B-B2502F3F1AFD}">
      <dsp:nvSpPr>
        <dsp:cNvPr id="0" name=""/>
        <dsp:cNvSpPr/>
      </dsp:nvSpPr>
      <dsp:spPr>
        <a:xfrm>
          <a:off x="7041543" y="284418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Exposure risk assessment (household + lab)</a:t>
          </a:r>
        </a:p>
      </dsp:txBody>
      <dsp:txXfrm>
        <a:off x="7041543" y="2844180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1B63E-A004-4B6C-9DA3-62FE78A64C36}">
      <dsp:nvSpPr>
        <dsp:cNvPr id="0" name=""/>
        <dsp:cNvSpPr/>
      </dsp:nvSpPr>
      <dsp:spPr>
        <a:xfrm>
          <a:off x="0" y="0"/>
          <a:ext cx="8046720" cy="885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Limited antimicrobial options</a:t>
          </a:r>
        </a:p>
      </dsp:txBody>
      <dsp:txXfrm>
        <a:off x="25925" y="25925"/>
        <a:ext cx="7016791" cy="833289"/>
      </dsp:txXfrm>
    </dsp:sp>
    <dsp:sp modelId="{2A25C879-F50E-4F65-8788-5E79CC9646C9}">
      <dsp:nvSpPr>
        <dsp:cNvPr id="0" name=""/>
        <dsp:cNvSpPr/>
      </dsp:nvSpPr>
      <dsp:spPr>
        <a:xfrm>
          <a:off x="673912" y="1046073"/>
          <a:ext cx="8046720" cy="885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Risk of continued treatment failure</a:t>
          </a:r>
        </a:p>
      </dsp:txBody>
      <dsp:txXfrm>
        <a:off x="699837" y="1071998"/>
        <a:ext cx="6745616" cy="833289"/>
      </dsp:txXfrm>
    </dsp:sp>
    <dsp:sp modelId="{B850E227-85E7-44CE-8A7D-3B879260F51A}">
      <dsp:nvSpPr>
        <dsp:cNvPr id="0" name=""/>
        <dsp:cNvSpPr/>
      </dsp:nvSpPr>
      <dsp:spPr>
        <a:xfrm>
          <a:off x="1337767" y="2092147"/>
          <a:ext cx="8046720" cy="885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Selection for resistance</a:t>
          </a:r>
        </a:p>
      </dsp:txBody>
      <dsp:txXfrm>
        <a:off x="1363692" y="2118072"/>
        <a:ext cx="6755675" cy="833289"/>
      </dsp:txXfrm>
    </dsp:sp>
    <dsp:sp modelId="{72C4A9C0-FF00-40C1-A68C-DE455EEED7C9}">
      <dsp:nvSpPr>
        <dsp:cNvPr id="0" name=""/>
        <dsp:cNvSpPr/>
      </dsp:nvSpPr>
      <dsp:spPr>
        <a:xfrm>
          <a:off x="2011680" y="3138220"/>
          <a:ext cx="8046720" cy="885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Zoonotic implications</a:t>
          </a:r>
        </a:p>
      </dsp:txBody>
      <dsp:txXfrm>
        <a:off x="2037605" y="3164145"/>
        <a:ext cx="6745616" cy="833289"/>
      </dsp:txXfrm>
    </dsp:sp>
    <dsp:sp modelId="{AAFE5924-2272-4409-BFA4-20B152F98B2C}">
      <dsp:nvSpPr>
        <dsp:cNvPr id="0" name=""/>
        <dsp:cNvSpPr/>
      </dsp:nvSpPr>
      <dsp:spPr>
        <a:xfrm>
          <a:off x="7471379" y="677936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600831" y="677936"/>
        <a:ext cx="316437" cy="432943"/>
      </dsp:txXfrm>
    </dsp:sp>
    <dsp:sp modelId="{FFA3D67A-487A-40AA-9F48-B342EF1E9BF7}">
      <dsp:nvSpPr>
        <dsp:cNvPr id="0" name=""/>
        <dsp:cNvSpPr/>
      </dsp:nvSpPr>
      <dsp:spPr>
        <a:xfrm>
          <a:off x="8145292" y="1724009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274744" y="1724009"/>
        <a:ext cx="316437" cy="432943"/>
      </dsp:txXfrm>
    </dsp:sp>
    <dsp:sp modelId="{C4B7988E-53A2-494F-98E5-88ECF5EFC8DB}">
      <dsp:nvSpPr>
        <dsp:cNvPr id="0" name=""/>
        <dsp:cNvSpPr/>
      </dsp:nvSpPr>
      <dsp:spPr>
        <a:xfrm>
          <a:off x="8809146" y="2770083"/>
          <a:ext cx="575340" cy="57534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938598" y="2770083"/>
        <a:ext cx="316437" cy="432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6F384-A0C7-4E40-A76E-8678F7857D29}">
      <dsp:nvSpPr>
        <dsp:cNvPr id="0" name=""/>
        <dsp:cNvSpPr/>
      </dsp:nvSpPr>
      <dsp:spPr>
        <a:xfrm>
          <a:off x="1063980" y="838311"/>
          <a:ext cx="1274535" cy="127453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460F24-C8E9-4276-BCC0-248878DF8A52}">
      <dsp:nvSpPr>
        <dsp:cNvPr id="0" name=""/>
        <dsp:cNvSpPr/>
      </dsp:nvSpPr>
      <dsp:spPr>
        <a:xfrm>
          <a:off x="285097" y="246504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Early detection</a:t>
          </a:r>
        </a:p>
      </dsp:txBody>
      <dsp:txXfrm>
        <a:off x="285097" y="2465048"/>
        <a:ext cx="2832300" cy="720000"/>
      </dsp:txXfrm>
    </dsp:sp>
    <dsp:sp modelId="{E7A46C04-0E31-4BC4-8D8A-54791DF41121}">
      <dsp:nvSpPr>
        <dsp:cNvPr id="0" name=""/>
        <dsp:cNvSpPr/>
      </dsp:nvSpPr>
      <dsp:spPr>
        <a:xfrm>
          <a:off x="4391932" y="838311"/>
          <a:ext cx="1274535" cy="127453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20ECA0-507E-4D34-9C64-8310A7C9B70F}">
      <dsp:nvSpPr>
        <dsp:cNvPr id="0" name=""/>
        <dsp:cNvSpPr/>
      </dsp:nvSpPr>
      <dsp:spPr>
        <a:xfrm>
          <a:off x="3613050" y="246504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Pattern recognition</a:t>
          </a:r>
        </a:p>
      </dsp:txBody>
      <dsp:txXfrm>
        <a:off x="3613050" y="2465048"/>
        <a:ext cx="2832300" cy="720000"/>
      </dsp:txXfrm>
    </dsp:sp>
    <dsp:sp modelId="{C5409AFB-9733-4A4C-8268-46A4272B1424}">
      <dsp:nvSpPr>
        <dsp:cNvPr id="0" name=""/>
        <dsp:cNvSpPr/>
      </dsp:nvSpPr>
      <dsp:spPr>
        <a:xfrm>
          <a:off x="7719885" y="838311"/>
          <a:ext cx="1274535" cy="127453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B6E193-79D6-4F83-8008-31B695E8C953}">
      <dsp:nvSpPr>
        <dsp:cNvPr id="0" name=""/>
        <dsp:cNvSpPr/>
      </dsp:nvSpPr>
      <dsp:spPr>
        <a:xfrm>
          <a:off x="6941002" y="2465048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Communication</a:t>
          </a:r>
        </a:p>
      </dsp:txBody>
      <dsp:txXfrm>
        <a:off x="6941002" y="2465048"/>
        <a:ext cx="28323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6B7B1-E06B-4397-A9A8-1B74F473E99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4B59C-7A0C-471E-BFB8-99EC79E76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7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79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C9ED9-089E-3AA9-580B-492CECF5A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2F0503-4F87-F32B-C12E-AD1D2453CA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E8463-604A-475E-E095-755E14ED4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1A59F-B33E-C1F6-1A11-5A134DCDA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F6F88-402A-F035-BD61-35A336A08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EEDDB-2BDC-3D77-44C7-5C880EABD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60079-AF40-3BB8-0BDC-741FCA56C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E4706-C983-29F5-6490-4289B43C4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80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58E9-5131-2605-2887-394B274C7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EAE0-58D1-E803-217E-857CD5409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9A6B0-7AC8-8536-EE71-3D17E9D6D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869E4-91E5-9843-4749-99E3F18F6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22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38F98-700E-0572-D638-FB4E469D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17AAB-7BBB-0FD7-CE19-B1A92B0D6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F6DD0-3D56-54E0-ED27-16418F61F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97F8-3ABA-86FA-526B-55C4F352A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36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68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4C6B-D7D8-A385-F7E4-B2FB86C4B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F9BEC-D3DC-F576-B910-633FEC64F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B1123-0EB3-3746-F490-66779E267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FF"/>
              </a:highlight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A1D37-F129-DE9C-A95D-91333F0B6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6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7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7E83-50B8-902B-D165-50ED9EE2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4CB1B-DF07-2196-009C-19BC53232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E9506-95DE-C156-F583-0D0DB7C15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D757C-336E-EE4C-C664-291DAB435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63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37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B005B-1957-EE5C-DA26-C6F883EC3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D49DE-F60D-CA84-E3D3-D2A52F44B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FF2F3-5585-86EA-0AB6-78A19E4B3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B11DF-EC14-D2B4-91C5-2D2B1C33F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3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F138-0EBC-D5B4-6E2A-549708757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5C649-62D4-1BC7-93B8-4F055712F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CA4D2-1B5A-A6A8-432B-A662408F2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9BD0-1D42-A059-2298-E35410508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5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88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81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4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7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9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05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05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6F39F-89B1-925C-2A71-B17D5EEA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BA62A-FF48-9191-DF39-2EA4D8B95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73653-E52E-419E-7D0F-53C64953B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C157B-A631-B50F-0D5D-D4F783B6F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7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3248-572A-2DE4-B8F4-6AC8C6A0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F1182-BA4A-8101-C61E-497C6C9AE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092D4-C565-7B1C-E0DA-E8BAD1FA4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106F5-F776-7F3C-7651-44DC27F89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1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1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7FAEB-EC7B-68AB-623A-3CD97071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CFC3F-590A-E1C5-3AD3-74BE75DFC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BBA36-C6C3-E8B1-F9D7-561D5A842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9888-E1B3-0BB7-51BC-194A99609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0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8D57-47D3-6CB5-CE2A-CEE59AEE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74C14-CDED-1FBE-8F1F-00E35086A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21A3D-3029-A058-8920-8D8F71BF5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AF8DD-A0AF-A027-91AF-B290D8AA6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4B59C-7A0C-471E-BFB8-99EC79E760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7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AEADE4-6B7E-44AE-9141-0299F8A1DA84}"/>
              </a:ext>
            </a:extLst>
          </p:cNvPr>
          <p:cNvSpPr/>
          <p:nvPr userDrawn="1"/>
        </p:nvSpPr>
        <p:spPr>
          <a:xfrm rot="5400000">
            <a:off x="-3200400" y="3200400"/>
            <a:ext cx="6858000" cy="4572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2B5177-F2D7-4B39-BBD1-40E0122CCD7C}"/>
              </a:ext>
            </a:extLst>
          </p:cNvPr>
          <p:cNvSpPr/>
          <p:nvPr userDrawn="1"/>
        </p:nvSpPr>
        <p:spPr>
          <a:xfrm rot="5400000">
            <a:off x="-2939796" y="3396996"/>
            <a:ext cx="6858000" cy="6400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83006F0-78FC-454C-909A-246A34CEC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426" y="709528"/>
            <a:ext cx="9983635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B9C268EB-75E7-4064-B093-360A5CBB1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5232" y="4406196"/>
            <a:ext cx="9570599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none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F1E301-4ECB-4D54-9560-9B6E18AB9061}"/>
              </a:ext>
            </a:extLst>
          </p:cNvPr>
          <p:cNvCxnSpPr>
            <a:cxnSpLocks/>
          </p:cNvCxnSpPr>
          <p:nvPr userDrawn="1"/>
        </p:nvCxnSpPr>
        <p:spPr>
          <a:xfrm>
            <a:off x="1062420" y="4293976"/>
            <a:ext cx="101381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1BB0D6C-9C3F-4106-8F96-9787DDB0A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67B1DEC9-8BCC-A13C-968A-7288B5808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514" t="5926" r="17581" b="8490"/>
          <a:stretch/>
        </p:blipFill>
        <p:spPr>
          <a:xfrm>
            <a:off x="11209180" y="5656999"/>
            <a:ext cx="775635" cy="10072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AEADE4-6B7E-44AE-9141-0299F8A1DA84}"/>
              </a:ext>
            </a:extLst>
          </p:cNvPr>
          <p:cNvSpPr/>
          <p:nvPr userDrawn="1"/>
        </p:nvSpPr>
        <p:spPr>
          <a:xfrm rot="10800000">
            <a:off x="0" y="-6026"/>
            <a:ext cx="12192000" cy="4281714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2B5177-F2D7-4B39-BBD1-40E0122CCD7C}"/>
              </a:ext>
            </a:extLst>
          </p:cNvPr>
          <p:cNvSpPr/>
          <p:nvPr userDrawn="1"/>
        </p:nvSpPr>
        <p:spPr>
          <a:xfrm rot="10800000">
            <a:off x="0" y="4273166"/>
            <a:ext cx="12192000" cy="8505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83006F0-78FC-454C-909A-246A34CEC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145" y="709528"/>
            <a:ext cx="10484714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B9C268EB-75E7-4064-B093-360A5CBB1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936" y="4507248"/>
            <a:ext cx="10484713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none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logo with yellow text&#10;&#10;Description automatically generated">
            <a:extLst>
              <a:ext uri="{FF2B5EF4-FFF2-40B4-BE49-F238E27FC236}">
                <a16:creationId xmlns:a16="http://schemas.microsoft.com/office/drawing/2014/main" id="{86D96B95-1DAB-47D3-FCB3-1D7F50054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277" b="39167"/>
          <a:stretch/>
        </p:blipFill>
        <p:spPr>
          <a:xfrm>
            <a:off x="-68726" y="88852"/>
            <a:ext cx="3802525" cy="1009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870E8-A5AC-8088-E97B-A86B36AD9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6B7CF-6856-1609-1B24-619E00829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107D9-B2C8-3955-7D76-942D6C0AB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1062A-BA6C-9945-3019-F4D4B36FE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858820-E6B6-44EC-828D-BF474319C633}"/>
              </a:ext>
            </a:extLst>
          </p:cNvPr>
          <p:cNvSpPr/>
          <p:nvPr userDrawn="1"/>
        </p:nvSpPr>
        <p:spPr>
          <a:xfrm rot="5400000">
            <a:off x="-3200400" y="3200400"/>
            <a:ext cx="6858000" cy="4572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071A4-02B5-4B2C-B093-64067B663E7E}"/>
              </a:ext>
            </a:extLst>
          </p:cNvPr>
          <p:cNvSpPr/>
          <p:nvPr userDrawn="1"/>
        </p:nvSpPr>
        <p:spPr>
          <a:xfrm rot="5400000">
            <a:off x="-2939796" y="3396996"/>
            <a:ext cx="6858000" cy="6400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4D679-DDC2-76C0-7464-89CAB1797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0CF7DED6-B2F5-4428-14A5-78C71D4C8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514" t="5926" r="17581" b="8490"/>
          <a:stretch/>
        </p:blipFill>
        <p:spPr>
          <a:xfrm>
            <a:off x="11209180" y="5656999"/>
            <a:ext cx="775635" cy="10072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buClrTx/>
              <a:defRPr/>
            </a:lvl1pPr>
            <a:lvl2pPr>
              <a:buClr>
                <a:schemeClr val="tx1"/>
              </a:buClr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D235B-0C30-1EDF-A573-6F019CC10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9223" y="6275712"/>
            <a:ext cx="2634447" cy="382296"/>
          </a:xfrm>
          <a:prstGeom prst="rect">
            <a:avLst/>
          </a:prstGeom>
        </p:spPr>
      </p:pic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7701252C-EB2B-969F-E14D-DB2A37296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514" t="5926" r="17581" b="8490"/>
          <a:stretch/>
        </p:blipFill>
        <p:spPr>
          <a:xfrm>
            <a:off x="11209180" y="5656999"/>
            <a:ext cx="775635" cy="10072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56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0275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275" y="190751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366527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60C01-F31A-4EE8-89F3-D53DFCBDBF6D}"/>
              </a:ext>
            </a:extLst>
          </p:cNvPr>
          <p:cNvSpPr/>
          <p:nvPr userDrawn="1"/>
        </p:nvSpPr>
        <p:spPr>
          <a:xfrm rot="5400000">
            <a:off x="-3200400" y="3200400"/>
            <a:ext cx="6858000" cy="457200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FC31E9-D932-4F09-83B5-A6A78F6C25EA}"/>
              </a:ext>
            </a:extLst>
          </p:cNvPr>
          <p:cNvSpPr/>
          <p:nvPr userDrawn="1"/>
        </p:nvSpPr>
        <p:spPr>
          <a:xfrm rot="5400000">
            <a:off x="-2939796" y="3396996"/>
            <a:ext cx="6858000" cy="6400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E399F-6E2C-5DD2-8DA7-FB2883B8D9F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47109" y="6275712"/>
            <a:ext cx="2634447" cy="382296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C73AD0AA-5B93-957F-C151-E05FCCF80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6514" t="5926" r="17581" b="8490"/>
          <a:stretch/>
        </p:blipFill>
        <p:spPr>
          <a:xfrm>
            <a:off x="11209180" y="5656999"/>
            <a:ext cx="775635" cy="1007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2" r:id="rId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Tx/>
        <a:buSzPct val="10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33972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Arial" panose="020B0604020202020204" pitchFamily="34" charset="0"/>
        <a:buChar char="‒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3275" indent="-182563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SzPct val="105000"/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9963" indent="-182563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182563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4D1F-DFB2-C032-31A4-DE237C5A8F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spc="200">
                <a:ea typeface="+mn-ea"/>
                <a:cs typeface="+mn-cs"/>
              </a:rPr>
              <a:t>Veterinary Tales Illustrating the MLS Role in One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F0BC-E8F9-61B5-A2E6-67D58B830C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By: Sarah Gefroh, MLS (ASCP)</a:t>
            </a:r>
            <a:r>
              <a:rPr lang="en-US" baseline="30000"/>
              <a:t>CM</a:t>
            </a:r>
            <a:r>
              <a:rPr lang="en-US"/>
              <a:t>, SM</a:t>
            </a:r>
            <a:r>
              <a:rPr lang="en-US" baseline="30000"/>
              <a:t>CM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8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5A62-B029-23AF-2272-F2E18E4A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275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3600"/>
              <a:t>Case Study #1 –What happens after a positive result?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9B77E359-0C4B-3FD7-C36A-EFCA5CB242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647667"/>
              </p:ext>
            </p:extLst>
          </p:nvPr>
        </p:nvGraphicFramePr>
        <p:xfrm>
          <a:off x="1270275" y="190751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657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5586-BD19-C1BC-9E17-944BAC89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AA2E-DAD1-46BF-BB29-A1B8132B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#1 - One Health 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EEA6-979B-70B3-4612-169CD013F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75" y="1993778"/>
            <a:ext cx="5687684" cy="393709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Human health</a:t>
            </a:r>
          </a:p>
          <a:p>
            <a:r>
              <a:rPr lang="en-US">
                <a:ea typeface="Calibri"/>
                <a:cs typeface="Calibri"/>
              </a:rPr>
              <a:t>Animal health</a:t>
            </a:r>
          </a:p>
          <a:p>
            <a:r>
              <a:rPr lang="en-US">
                <a:ea typeface="Calibri"/>
                <a:cs typeface="Calibri"/>
              </a:rPr>
              <a:t>Lab safety</a:t>
            </a:r>
          </a:p>
          <a:p>
            <a:r>
              <a:rPr lang="en-US">
                <a:ea typeface="Calibri"/>
                <a:cs typeface="Calibri"/>
              </a:rPr>
              <a:t>Public health response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24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18D87-2DAA-BF0B-602A-65FA14E1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F851-64DA-C0BD-0D41-287215E42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One Health Case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3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78DA4-3AC7-0CCD-5E25-379989850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B8A6-0E7F-2AE1-0AED-B6789E25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spc="-50" baseline="0">
                <a:latin typeface="+mj-lt"/>
                <a:ea typeface="+mj-ea"/>
                <a:cs typeface="+mj-cs"/>
              </a:rPr>
              <a:t>Case Study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D930F-F102-28E9-3177-1B70CD9E9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b="0" kern="1200" cap="all" baseline="0">
              <a:latin typeface="+mn-lt"/>
              <a:ea typeface="+mn-ea"/>
              <a:cs typeface="+mn-cs"/>
            </a:endParaRPr>
          </a:p>
          <a:p>
            <a:endParaRPr lang="en-US" b="0" kern="1200" cap="all" baseline="0"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E4914-E037-A64A-7033-80DF77A6780C}"/>
              </a:ext>
            </a:extLst>
          </p:cNvPr>
          <p:cNvSpPr txBox="1"/>
          <p:nvPr/>
        </p:nvSpPr>
        <p:spPr>
          <a:xfrm>
            <a:off x="1097280" y="2399772"/>
            <a:ext cx="4937760" cy="3378200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/>
              <a:t>Mixed‑species farm</a:t>
            </a:r>
          </a:p>
          <a:p>
            <a:pPr marL="22860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/>
              <a:t>Diarrhea &amp; mortality in cattle and chickens</a:t>
            </a:r>
            <a:endParaRPr lang="en-US" sz="3200">
              <a:ea typeface="Calibri"/>
              <a:cs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200"/>
              <a:t>Fecal samples sent for testing</a:t>
            </a:r>
          </a:p>
          <a:p>
            <a:pPr marL="22860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endParaRPr lang="en-US" sz="3200"/>
          </a:p>
        </p:txBody>
      </p:sp>
      <p:pic>
        <p:nvPicPr>
          <p:cNvPr id="6" name="Content Placeholder 5" descr="A cow and chickens in a field&#10;&#10;AI-generated content may be incorrect.">
            <a:extLst>
              <a:ext uri="{FF2B5EF4-FFF2-40B4-BE49-F238E27FC236}">
                <a16:creationId xmlns:a16="http://schemas.microsoft.com/office/drawing/2014/main" id="{8947E2DA-DA7C-759B-B660-3BED8FCD38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36668" r="-1" b="12020"/>
          <a:stretch>
            <a:fillRect/>
          </a:stretch>
        </p:blipFill>
        <p:spPr>
          <a:xfrm>
            <a:off x="6217920" y="2582334"/>
            <a:ext cx="4937760" cy="337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83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30F8-133A-9B85-46A0-E5DF4ADA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#2- Diagnostic Findings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9394A-4680-D129-39C2-EE6B0BDA7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393422"/>
            <a:ext cx="4937760" cy="3475673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/>
              <a:t>Dairy cows and chickens</a:t>
            </a:r>
          </a:p>
          <a:p>
            <a:r>
              <a:rPr lang="en-US" sz="2800"/>
              <a:t>Culture = </a:t>
            </a:r>
            <a:r>
              <a:rPr lang="en-US" sz="2800" i="1"/>
              <a:t>Salmonella enterica </a:t>
            </a:r>
            <a:endParaRPr lang="en-US" sz="2800" i="1">
              <a:ea typeface="Calibri"/>
              <a:cs typeface="Calibri"/>
            </a:endParaRPr>
          </a:p>
          <a:p>
            <a:r>
              <a:rPr lang="en-US" sz="2800"/>
              <a:t>Serovar=Typhimurium</a:t>
            </a:r>
            <a:endParaRPr lang="en-US" sz="2800">
              <a:ea typeface="Calibri"/>
              <a:cs typeface="Calibri"/>
            </a:endParaRPr>
          </a:p>
          <a:p>
            <a:endParaRPr lang="en-US" sz="2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ea typeface="Calibri"/>
                <a:cs typeface="Calibri"/>
              </a:rPr>
              <a:t>Reportable to Board of Animal </a:t>
            </a:r>
            <a:r>
              <a:rPr lang="en-US" sz="2800">
                <a:ea typeface="Calibri"/>
                <a:cs typeface="Calibri"/>
              </a:rPr>
              <a:t>Health, State Vet; federal surveillance programs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hand holding petri dishes with different colored liquids&#10;&#10;AI-generated content may be incorrect.">
            <a:extLst>
              <a:ext uri="{FF2B5EF4-FFF2-40B4-BE49-F238E27FC236}">
                <a16:creationId xmlns:a16="http://schemas.microsoft.com/office/drawing/2014/main" id="{3F522EFC-9AE6-6D95-7835-332A9097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85" t="6973" r="10426" b="2219"/>
          <a:stretch>
            <a:fillRect/>
          </a:stretch>
        </p:blipFill>
        <p:spPr>
          <a:xfrm>
            <a:off x="910441" y="1918791"/>
            <a:ext cx="2420546" cy="4105059"/>
          </a:xfrm>
          <a:prstGeom prst="rect">
            <a:avLst/>
          </a:prstGeom>
          <a:noFill/>
        </p:spPr>
      </p:pic>
      <p:pic>
        <p:nvPicPr>
          <p:cNvPr id="5" name="Content Placeholder 3" descr="A close-up of pink bacteria&#10;&#10;AI-generated content may be incorrect.">
            <a:extLst>
              <a:ext uri="{FF2B5EF4-FFF2-40B4-BE49-F238E27FC236}">
                <a16:creationId xmlns:a16="http://schemas.microsoft.com/office/drawing/2014/main" id="{F209B53B-E8FF-E8D9-3EFA-D190F6B9AF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261" r="23102"/>
          <a:stretch>
            <a:fillRect/>
          </a:stretch>
        </p:blipFill>
        <p:spPr>
          <a:xfrm>
            <a:off x="2652701" y="2843403"/>
            <a:ext cx="2989555" cy="2405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3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7F4EE-4988-69F2-459F-838EA1B1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5D97-7820-61AA-371F-F950D34F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#2-One Health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26B2C-AB56-A06B-5DD5-5596C9747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2700"/>
              <a:t>From Farm to Population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700">
                <a:solidFill>
                  <a:schemeClr val="tx1"/>
                </a:solidFill>
              </a:rPr>
              <a:t>Foodborne illness risk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700">
                <a:solidFill>
                  <a:schemeClr val="tx1"/>
                </a:solidFill>
              </a:rPr>
              <a:t>Household exposure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700">
                <a:solidFill>
                  <a:schemeClr val="tx1"/>
                </a:solidFill>
              </a:rPr>
              <a:t>Environmental contamination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700">
                <a:solidFill>
                  <a:schemeClr val="tx1"/>
                </a:solidFill>
              </a:rPr>
              <a:t>Surveillance + outbreak detection</a:t>
            </a:r>
          </a:p>
          <a:p>
            <a:r>
              <a:rPr lang="en-US" sz="2700"/>
              <a:t>These outcomes affect animal health, farm economics, and food supply stability. </a:t>
            </a:r>
          </a:p>
          <a:p>
            <a:endParaRPr lang="en-US" sz="2700"/>
          </a:p>
        </p:txBody>
      </p:sp>
      <p:pic>
        <p:nvPicPr>
          <p:cNvPr id="3" name="Picture 2" descr="A bowl of eggs and milk&#10;&#10;AI-generated content may be incorrect.">
            <a:extLst>
              <a:ext uri="{FF2B5EF4-FFF2-40B4-BE49-F238E27FC236}">
                <a16:creationId xmlns:a16="http://schemas.microsoft.com/office/drawing/2014/main" id="{35D73D9A-3280-C27D-323D-7157DE07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8" b="3"/>
          <a:stretch>
            <a:fillRect/>
          </a:stretch>
        </p:blipFill>
        <p:spPr>
          <a:xfrm>
            <a:off x="6217920" y="1845735"/>
            <a:ext cx="4937760" cy="402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39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2AF8-5243-B73F-7175-14A41D0D2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20E4-9992-1D86-7E8A-54BF27E93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One Health Case #3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A180-94A6-2949-49C0-6839B4EE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#3: Antimicrobial Resistance</a:t>
            </a:r>
          </a:p>
        </p:txBody>
      </p:sp>
      <p:pic>
        <p:nvPicPr>
          <p:cNvPr id="5" name="Content Placeholder 4" descr="A dog lying on a couch&#10;&#10;AI-generated content may be incorrect.">
            <a:extLst>
              <a:ext uri="{FF2B5EF4-FFF2-40B4-BE49-F238E27FC236}">
                <a16:creationId xmlns:a16="http://schemas.microsoft.com/office/drawing/2014/main" id="{6A149EEF-41DF-01EC-8D69-0C3DFEFB5C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4018" r="4062" b="2"/>
          <a:stretch>
            <a:fillRect/>
          </a:stretch>
        </p:blipFill>
        <p:spPr>
          <a:xfrm>
            <a:off x="1097279" y="1845734"/>
            <a:ext cx="4937760" cy="402336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853EC-1490-2292-DCDD-3A228D2D3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/>
              <a:t>Recurrent canine pododermatitis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/>
              <a:t>Multiple antibiotic failures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/>
              <a:t>Culture requested after months of treatment</a:t>
            </a:r>
            <a:endParaRPr lang="en-US" sz="2800">
              <a:ea typeface="Calibri"/>
              <a:cs typeface="Calibri"/>
            </a:endParaRPr>
          </a:p>
        </p:txBody>
      </p:sp>
      <p:pic>
        <p:nvPicPr>
          <p:cNvPr id="6" name="Picture 5" descr="A close up of a paw&#10;&#10;AI-generated content may be incorrect.">
            <a:extLst>
              <a:ext uri="{FF2B5EF4-FFF2-40B4-BE49-F238E27FC236}">
                <a16:creationId xmlns:a16="http://schemas.microsoft.com/office/drawing/2014/main" id="{97993CAE-6138-91B8-96B7-40688F98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50" r="16562" b="6859"/>
          <a:stretch>
            <a:fillRect/>
          </a:stretch>
        </p:blipFill>
        <p:spPr>
          <a:xfrm>
            <a:off x="7212013" y="4249738"/>
            <a:ext cx="2292793" cy="16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6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6CCF8-25F4-BCF2-C3D3-88EECAA2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76F0-07BC-6E04-001D-2D4AF9BB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#3:Diagnostic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DF39-CEA4-6163-093A-E8EF2C63A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9894532" cy="427233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r>
              <a:rPr lang="en-US" sz="2000" i="1" err="1"/>
              <a:t>Staphlococcus</a:t>
            </a:r>
            <a:r>
              <a:rPr lang="en-US" sz="2000" i="1"/>
              <a:t> </a:t>
            </a:r>
            <a:r>
              <a:rPr lang="en-US" sz="2000" i="1" err="1"/>
              <a:t>pseudintermedius</a:t>
            </a:r>
            <a:r>
              <a:rPr lang="en-US" sz="2000" i="1"/>
              <a:t> </a:t>
            </a:r>
            <a:r>
              <a:rPr lang="en-US" sz="2000"/>
              <a:t>isolated</a:t>
            </a:r>
            <a:endParaRPr lang="en-US" sz="2000">
              <a:ea typeface="Calibri"/>
              <a:cs typeface="Calibri"/>
            </a:endParaRP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</a:rPr>
              <a:t>Common in dogs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/>
                <a:cs typeface="Calibri"/>
              </a:rPr>
              <a:t>The "Staph aureus of vet med"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/>
                <a:cs typeface="Calibri"/>
              </a:rPr>
              <a:t>Opportunistic pathogen </a:t>
            </a:r>
            <a:endParaRPr lang="en-US" sz="2000">
              <a:ea typeface="Calibri"/>
              <a:cs typeface="Calibri"/>
            </a:endParaRP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/>
                <a:cs typeface="Calibri"/>
              </a:rPr>
              <a:t>AST performed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741045" lvl="1">
              <a:buFont typeface="Courier New" panose="020B0604020202020204" pitchFamily="34" charset="0"/>
              <a:buChar char="o"/>
            </a:pPr>
            <a:endParaRPr lang="en-US" sz="2000" i="1">
              <a:solidFill>
                <a:srgbClr val="404040"/>
              </a:solidFill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700">
              <a:ea typeface="Calibri"/>
              <a:cs typeface="Calibri"/>
            </a:endParaRPr>
          </a:p>
        </p:txBody>
      </p:sp>
      <p:pic>
        <p:nvPicPr>
          <p:cNvPr id="4" name="Picture 3" descr="A petri dish with white bubbles&#10;&#10;AI-generated content may be incorrect.">
            <a:extLst>
              <a:ext uri="{FF2B5EF4-FFF2-40B4-BE49-F238E27FC236}">
                <a16:creationId xmlns:a16="http://schemas.microsoft.com/office/drawing/2014/main" id="{D32238DD-F985-F1DB-C940-ACC26EEB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29" y="1961584"/>
            <a:ext cx="3596867" cy="42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1EB7-CBE6-7181-B859-56419FEB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#3- Breakpoints</a:t>
            </a:r>
            <a:endParaRPr lang="en-US"/>
          </a:p>
        </p:txBody>
      </p:sp>
      <p:pic>
        <p:nvPicPr>
          <p:cNvPr id="5" name="Picture 4" descr="A screenshot of a blue and white sheet&#10;&#10;AI-generated content may be incorrect.">
            <a:extLst>
              <a:ext uri="{FF2B5EF4-FFF2-40B4-BE49-F238E27FC236}">
                <a16:creationId xmlns:a16="http://schemas.microsoft.com/office/drawing/2014/main" id="{A822A497-1DB8-F1A1-ECB8-4D5B07F1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229" y="1715287"/>
            <a:ext cx="7856473" cy="48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340A-0761-1AD9-6167-D16FA6A3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4C61-1164-E587-9300-4822A1EDE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+mj-lt"/>
              </a:rPr>
              <a:t>Describe how laboratory findings from veterinary cases can impact human public health.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+mj-lt"/>
              </a:rPr>
              <a:t>Recognize the role of MLS professionals in detecting, interpreting, and communicating laboratory results.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>
                <a:latin typeface="+mj-lt"/>
              </a:rPr>
              <a:t>Analyze a case-based example where routine microbiology work contributed to broader surveillance, prevention, or public health response. </a:t>
            </a:r>
          </a:p>
          <a:p>
            <a:pPr marL="0" indent="0">
              <a:buNone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33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C24F6-553D-883E-BD08-CB5333E7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DDC6-BBE3-29DE-3406-F5636602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#3: The Problem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965A4-7308-C28A-D6AE-CEBF9E0FB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en-US" i="1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536F6D-197A-860F-6D1C-73E783374BFF}"/>
              </a:ext>
            </a:extLst>
          </p:cNvPr>
          <p:cNvSpPr txBox="1"/>
          <p:nvPr/>
        </p:nvSpPr>
        <p:spPr>
          <a:xfrm>
            <a:off x="8091008" y="2628809"/>
            <a:ext cx="324640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No Universal Breakpoints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Human ≠ dogs ≠ cats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Some drugs: no interpretations available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Gaps exist in CLSI Vet Standards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63" name="Picture 62" descr="A table of information&#10;&#10;AI-generated content may be incorrect.">
            <a:extLst>
              <a:ext uri="{FF2B5EF4-FFF2-40B4-BE49-F238E27FC236}">
                <a16:creationId xmlns:a16="http://schemas.microsoft.com/office/drawing/2014/main" id="{0BDD6E43-3AD6-F28E-7BF2-54D67274C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00" y="2381070"/>
            <a:ext cx="6734175" cy="356235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5AA2ACD-CF18-8A2C-D852-B968DFB85A03}"/>
              </a:ext>
            </a:extLst>
          </p:cNvPr>
          <p:cNvSpPr txBox="1"/>
          <p:nvPr/>
        </p:nvSpPr>
        <p:spPr>
          <a:xfrm>
            <a:off x="3183836" y="3651249"/>
            <a:ext cx="4127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Times New Roman"/>
                <a:ea typeface="Calibri"/>
                <a:cs typeface="Times New Roman"/>
              </a:rPr>
              <a:t>0.5</a:t>
            </a:r>
            <a:endParaRPr lang="en-US" sz="12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6E3DB2-809E-12DA-AD22-483B99CA17F6}"/>
              </a:ext>
            </a:extLst>
          </p:cNvPr>
          <p:cNvSpPr txBox="1"/>
          <p:nvPr/>
        </p:nvSpPr>
        <p:spPr>
          <a:xfrm>
            <a:off x="3222025" y="3618003"/>
            <a:ext cx="379204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Times New Roman"/>
                <a:ea typeface="Calibri"/>
                <a:cs typeface="Times New Roman"/>
              </a:rPr>
              <a:t>0.5</a:t>
            </a:r>
            <a:endParaRPr lang="en-US" sz="1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2238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3CFD-641C-F6E8-5EDB-15949681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#3 – AST Result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357F-7ECD-9941-D963-66508BEDC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65463"/>
            <a:ext cx="4937760" cy="3378200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Oxacillin 0.5 µg/mL</a:t>
            </a:r>
          </a:p>
          <a:p>
            <a:r>
              <a:rPr lang="en-US">
                <a:ea typeface="Calibri"/>
                <a:cs typeface="Calibri"/>
              </a:rPr>
              <a:t>Dogs=0.5 µg/mL Resistant</a:t>
            </a:r>
          </a:p>
          <a:p>
            <a:r>
              <a:rPr lang="en-US">
                <a:ea typeface="Calibri"/>
                <a:cs typeface="Calibri"/>
              </a:rPr>
              <a:t>Human=1 µg/mL Resistant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Surrogate</a:t>
            </a: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Oxacillin used as a predictor of cephalosporin and β-lactam/combo agents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D092C-B26C-15CF-59E1-ACD271A39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010" y="2258482"/>
            <a:ext cx="4924937" cy="3580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BC16B-B517-61C0-3824-8076E7E23B4C}"/>
              </a:ext>
            </a:extLst>
          </p:cNvPr>
          <p:cNvSpPr txBox="1"/>
          <p:nvPr/>
        </p:nvSpPr>
        <p:spPr>
          <a:xfrm>
            <a:off x="9714790" y="5303136"/>
            <a:ext cx="380052" cy="2616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0.5</a:t>
            </a:r>
            <a:endParaRPr lang="en-US" sz="1100" b="1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40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44766-4D68-6825-D18C-DE929FF38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71B3-249A-7434-2060-B7348DA7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275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3: Clinical Impact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4127A8-1748-4174-BC6D-E4A4E9BB2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32877"/>
              </p:ext>
            </p:extLst>
          </p:nvPr>
        </p:nvGraphicFramePr>
        <p:xfrm>
          <a:off x="1270275" y="190751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246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CD35-E25F-69BB-BBB3-7634C2FB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569B-427A-F472-A827-4FB242AC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#3: One Health Impact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AD221-CD45-38BB-1E2D-72A30CD1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Companion animal ↔ human interface </a:t>
            </a:r>
          </a:p>
          <a:p>
            <a:r>
              <a:rPr lang="en-US">
                <a:ea typeface="+mn-lt"/>
                <a:cs typeface="+mn-lt"/>
              </a:rPr>
              <a:t>Antimicrobial stewardship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Surveillance data contribution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Cross-species resistance trends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722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7730-9F0B-8A25-06B8-8BC64FB3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B19F-0182-5F73-1C56-D728A4971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#4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59ACF-EBFC-7A89-E2DA-041BB66D78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16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22D3-BB28-A2BE-2F18-B3AA6585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0D407-D951-4D3A-5AE0-01A8EC026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/>
              <a:t>Cattle: neurologic signs, sudden deaths </a:t>
            </a:r>
          </a:p>
          <a:p>
            <a:r>
              <a:rPr lang="en-US"/>
              <a:t>Nearby wildlife also affected </a:t>
            </a:r>
          </a:p>
          <a:p>
            <a:r>
              <a:rPr lang="en-US"/>
              <a:t>No clear infectious pattern</a:t>
            </a:r>
          </a:p>
          <a:p>
            <a:endParaRPr lang="en-US"/>
          </a:p>
        </p:txBody>
      </p:sp>
      <p:pic>
        <p:nvPicPr>
          <p:cNvPr id="4" name="Picture 3" descr="A deer standing in the woods&#10;&#10;AI-generated content may be incorrect.">
            <a:extLst>
              <a:ext uri="{FF2B5EF4-FFF2-40B4-BE49-F238E27FC236}">
                <a16:creationId xmlns:a16="http://schemas.microsoft.com/office/drawing/2014/main" id="{729D3475-F8A3-8782-F031-B65EBB2F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8" r="20577" b="-3"/>
          <a:stretch>
            <a:fillRect/>
          </a:stretch>
        </p:blipFill>
        <p:spPr>
          <a:xfrm>
            <a:off x="6217920" y="1845735"/>
            <a:ext cx="4937760" cy="402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688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176B-5E14-0184-BD65-24BA1731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#4-Initial Workup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6AB42-11DE-93D8-FA82-595E54EF1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Infectious disease testing negative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No consistent pathogen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Multi-species involvement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Suspicion-environmental contaminant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81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FB9-3288-3735-3964-0BA5135A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#4- Diagnostic Findings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380D-C6BD-B5F3-CD7A-B7D657D86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Lead testing</a:t>
            </a:r>
          </a:p>
          <a:p>
            <a:pPr marL="741045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Elevated blood/tissue lead levels 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741045"/>
            <a:r>
              <a:rPr lang="en-US" sz="2800">
                <a:solidFill>
                  <a:srgbClr val="404040"/>
                </a:solidFill>
                <a:ea typeface="+mn-lt"/>
                <a:cs typeface="+mn-lt"/>
              </a:rPr>
              <a:t>Source: contaminated environment </a:t>
            </a:r>
            <a:endParaRPr lang="en-US">
              <a:ea typeface="+mn-lt"/>
              <a:cs typeface="+mn-lt"/>
            </a:endParaRPr>
          </a:p>
          <a:p>
            <a:pPr marL="741045"/>
            <a:r>
              <a:rPr lang="en-US" sz="2800">
                <a:solidFill>
                  <a:srgbClr val="404040"/>
                </a:solidFill>
                <a:ea typeface="+mn-lt"/>
                <a:cs typeface="+mn-lt"/>
              </a:rPr>
              <a:t>Example: batteries, paint, debris</a:t>
            </a:r>
            <a:endParaRPr lang="en-US" sz="2800">
              <a:solidFill>
                <a:srgbClr val="40404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Communication</a:t>
            </a:r>
          </a:p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Animal decisions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03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7630-27B4-0960-12ED-BDADF3A0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#4- One Health Impact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BDD61-FC57-23BA-0A14-2B9CF3BF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  </a:t>
            </a:r>
          </a:p>
          <a:p>
            <a:r>
              <a:rPr lang="en-US" dirty="0">
                <a:ea typeface="Calibri"/>
                <a:cs typeface="Calibri"/>
              </a:rPr>
              <a:t>  </a:t>
            </a:r>
          </a:p>
          <a:p>
            <a:r>
              <a:rPr lang="en-US" dirty="0">
                <a:ea typeface="Calibri"/>
                <a:cs typeface="Calibri"/>
              </a:rPr>
              <a:t>  </a:t>
            </a:r>
          </a:p>
          <a:p>
            <a:r>
              <a:rPr lang="en-US" dirty="0">
                <a:ea typeface="Calibri"/>
                <a:cs typeface="Calibri"/>
              </a:rPr>
              <a:t>   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Graphic 3" descr="Help with solid fill">
            <a:extLst>
              <a:ext uri="{FF2B5EF4-FFF2-40B4-BE49-F238E27FC236}">
                <a16:creationId xmlns:a16="http://schemas.microsoft.com/office/drawing/2014/main" id="{408AFCC4-17CF-41CE-ACF8-ABFC8F7C98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4139" y="2556164"/>
            <a:ext cx="2274664" cy="22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4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5699-1E4D-D5DF-376A-930DFCFF1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Review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3AB69-B349-8C3A-0183-88131618B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7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9104-0DAD-E8CD-6134-8698FF82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Why Veterinary Diagnostics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F58D-D933-8FE4-939B-42F29A949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r>
              <a:rPr lang="en-US">
                <a:ea typeface="Calibri"/>
                <a:cs typeface="Calibri"/>
              </a:rPr>
              <a:t>Health of all types of animals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Impact food supply, economy, way of life, the environment &amp; more</a:t>
            </a:r>
            <a:endParaRPr lang="en-US"/>
          </a:p>
          <a:p>
            <a:r>
              <a:rPr lang="en-US"/>
              <a:t>75% of emerging diseases are zoonotic</a:t>
            </a:r>
          </a:p>
          <a:p>
            <a:r>
              <a:rPr lang="en-US"/>
              <a:t>Animals can be predictors of disease 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4" name="Picture 3" descr="A dog and cat lying on a couch&#10;&#10;AI-generated content may be incorrect.">
            <a:extLst>
              <a:ext uri="{FF2B5EF4-FFF2-40B4-BE49-F238E27FC236}">
                <a16:creationId xmlns:a16="http://schemas.microsoft.com/office/drawing/2014/main" id="{959A145E-444E-BFD7-EC0A-E0EC7A23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8" r="7913" b="2"/>
          <a:stretch>
            <a:fillRect/>
          </a:stretch>
        </p:blipFill>
        <p:spPr>
          <a:xfrm>
            <a:off x="1097279" y="1845734"/>
            <a:ext cx="2723198" cy="2221548"/>
          </a:xfrm>
          <a:prstGeom prst="rect">
            <a:avLst/>
          </a:prstGeom>
          <a:noFill/>
        </p:spPr>
      </p:pic>
      <p:pic>
        <p:nvPicPr>
          <p:cNvPr id="6" name="Picture 5" descr="A group of chickens in a field&#10;&#10;AI-generated content may be incorrect.">
            <a:extLst>
              <a:ext uri="{FF2B5EF4-FFF2-40B4-BE49-F238E27FC236}">
                <a16:creationId xmlns:a16="http://schemas.microsoft.com/office/drawing/2014/main" id="{22638085-7B0E-4B49-917E-DB86769E1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25" y="3706813"/>
            <a:ext cx="3246438" cy="21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0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36E1-1E26-EBD2-69EB-9CD7939A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What These Cases Have in Common</a:t>
            </a:r>
          </a:p>
        </p:txBody>
      </p:sp>
      <p:pic>
        <p:nvPicPr>
          <p:cNvPr id="5" name="Picture 4" descr="Wellness information and Resources  | Office of Wellness Education | UC Davis Health">
            <a:extLst>
              <a:ext uri="{FF2B5EF4-FFF2-40B4-BE49-F238E27FC236}">
                <a16:creationId xmlns:a16="http://schemas.microsoft.com/office/drawing/2014/main" id="{735CDC7B-CDFF-C9AB-7D09-89B80EF3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28" r="7405" b="1"/>
          <a:stretch>
            <a:fillRect/>
          </a:stretch>
        </p:blipFill>
        <p:spPr>
          <a:xfrm>
            <a:off x="1097279" y="1845734"/>
            <a:ext cx="4937760" cy="402336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0A384-1018-ABAF-5F5C-97773A60D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/>
              <a:t>Animals as sentinels</a:t>
            </a:r>
          </a:p>
          <a:p>
            <a:r>
              <a:rPr lang="en-US"/>
              <a:t>Quality diagnostics</a:t>
            </a:r>
          </a:p>
          <a:p>
            <a:r>
              <a:rPr lang="en-US"/>
              <a:t>Interdisciplinary communication</a:t>
            </a:r>
          </a:p>
          <a:p>
            <a:r>
              <a:rPr lang="en-US"/>
              <a:t>Environmental drivers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9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FE84-FA97-00CA-2B6B-B9D07535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4B4A-BDCE-F9FF-2ADA-71A3EF00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275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4000"/>
              <a:t>The MLS Professional as a One Health Sentinel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68A4D7-9C3A-F03D-43B2-6FDB891DC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072264"/>
              </p:ext>
            </p:extLst>
          </p:nvPr>
        </p:nvGraphicFramePr>
        <p:xfrm>
          <a:off x="1270275" y="190751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4177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0E8C-F6B0-01DB-8827-9A3CCA8B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Key Takeaways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3BA7-AE8B-844C-38A0-3D60459AE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One Health Starts in the Lab</a:t>
            </a:r>
          </a:p>
          <a:p>
            <a:r>
              <a:rPr lang="en-US">
                <a:ea typeface="+mn-lt"/>
                <a:cs typeface="+mn-lt"/>
              </a:rPr>
              <a:t>Biosafety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Exposure history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Flag/report key results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Build partnerships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622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FCAC-0772-845D-8D2D-2752D13D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Final Thought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87B40-DD25-FF8D-2FA4-F4283734F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One Health doesn't begin with outbreaks or policy-it begins with laboratory diagnostics done well and MLS professionals performing work with accuracy, communicating with public health agencies and contributing to surveillance platforms. </a:t>
            </a:r>
            <a:endParaRPr lang="en-US" dirty="0"/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Every test you perform has the potential to influence health </a:t>
            </a:r>
            <a:r>
              <a:rPr lang="en-US" dirty="0">
                <a:ea typeface="Calibri"/>
                <a:cs typeface="Calibri"/>
              </a:rPr>
              <a:t>far beyond the bench.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27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70A5-5C28-1FC0-AA0F-8FB23B06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Thank You!</a:t>
            </a:r>
            <a:endParaRPr lang="en-US"/>
          </a:p>
        </p:txBody>
      </p:sp>
      <p:pic>
        <p:nvPicPr>
          <p:cNvPr id="5" name="Content Placeholder 4" descr="A close up of an owl&#10;&#10;AI-generated content may be incorrect.">
            <a:extLst>
              <a:ext uri="{FF2B5EF4-FFF2-40B4-BE49-F238E27FC236}">
                <a16:creationId xmlns:a16="http://schemas.microsoft.com/office/drawing/2014/main" id="{E47A19FE-81F7-417D-FF2B-366373922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5683" y="1303020"/>
            <a:ext cx="5922073" cy="4114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F559D-EA42-C30B-81E6-AC3029965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ea typeface="Calibri"/>
                <a:cs typeface="Calibri"/>
              </a:rPr>
              <a:t>Contact me: sarah.gefroh@ndsu.edu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9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EA43F-4F1B-9C62-D590-3E7DCE5EC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5D21-AB94-F738-2071-C36145E6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02D60-6EF0-A40E-EE0C-816CA4AD6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75" y="1907514"/>
            <a:ext cx="3430438" cy="402336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13" name="Picture 12" descr="Wellness information and Resources  | Office of Wellness Education | UC Davis Health">
            <a:extLst>
              <a:ext uri="{FF2B5EF4-FFF2-40B4-BE49-F238E27FC236}">
                <a16:creationId xmlns:a16="http://schemas.microsoft.com/office/drawing/2014/main" id="{8CCB22CB-8C14-5017-88B6-AFB7B83E6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88" y="2014183"/>
            <a:ext cx="6084886" cy="41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5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5562-E095-19E8-F04A-82AFDBFD8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8FED-BA98-B274-DB0E-E875C981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MLS Role in One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72EB2-4A99-C85D-6EF4-B8F435C56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75" y="1907514"/>
            <a:ext cx="3970188" cy="4023360"/>
          </a:xfrm>
        </p:spPr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en-US" dirty="0">
                <a:ea typeface="+mn-lt"/>
                <a:cs typeface="+mn-lt"/>
              </a:rPr>
              <a:t>Perform and validate diagnostic testing (culture, PCR, AST) &amp; QC</a:t>
            </a:r>
          </a:p>
          <a:p>
            <a:r>
              <a:rPr lang="en-US" dirty="0">
                <a:ea typeface="+mn-lt"/>
                <a:cs typeface="+mn-lt"/>
              </a:rPr>
              <a:t>High standards</a:t>
            </a:r>
            <a:endParaRPr lang="en-US" dirty="0"/>
          </a:p>
          <a:p>
            <a:r>
              <a:rPr lang="en-US">
                <a:ea typeface="+mn-lt"/>
                <a:cs typeface="+mn-lt"/>
              </a:rPr>
              <a:t>Interpret results in clinical and zoonotic context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Communicate with veterinarians and public health agencies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Contribute data to surveillance and antimicrobial resistance monitoring systems.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seal swimming in water with a stick in its mouth&#10;&#10;AI-generated content may be incorrect.">
            <a:extLst>
              <a:ext uri="{FF2B5EF4-FFF2-40B4-BE49-F238E27FC236}">
                <a16:creationId xmlns:a16="http://schemas.microsoft.com/office/drawing/2014/main" id="{6477F3BF-5392-1D81-7364-CB478257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738" y="3754438"/>
            <a:ext cx="3803262" cy="2545092"/>
          </a:xfrm>
          <a:prstGeom prst="rect">
            <a:avLst/>
          </a:prstGeom>
        </p:spPr>
      </p:pic>
      <p:pic>
        <p:nvPicPr>
          <p:cNvPr id="5" name="Picture 4" descr="A person kissing a small animal&#10;&#10;AI-generated content may be incorrect.">
            <a:extLst>
              <a:ext uri="{FF2B5EF4-FFF2-40B4-BE49-F238E27FC236}">
                <a16:creationId xmlns:a16="http://schemas.microsoft.com/office/drawing/2014/main" id="{0FEAC059-C073-A5ED-7C54-BB9A63066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009" y="1031426"/>
            <a:ext cx="4120589" cy="2881013"/>
          </a:xfrm>
          <a:prstGeom prst="rect">
            <a:avLst/>
          </a:prstGeom>
        </p:spPr>
      </p:pic>
      <p:pic>
        <p:nvPicPr>
          <p:cNvPr id="6" name="Picture 5" descr="A group of cows eating grain&#10;&#10;AI-generated content may be incorrect.">
            <a:extLst>
              <a:ext uri="{FF2B5EF4-FFF2-40B4-BE49-F238E27FC236}">
                <a16:creationId xmlns:a16="http://schemas.microsoft.com/office/drawing/2014/main" id="{24564D19-837E-AEF3-B9D7-02A320B08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60" y="2766593"/>
            <a:ext cx="3472020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5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7802-1953-AD18-E7D5-A1D0C2B5F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One Health Case #1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6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E069-69A1-E30A-7B07-E92E50B3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F782D-F876-290F-87B0-881185FDA5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sz="2000">
                <a:ea typeface="Calibri"/>
                <a:cs typeface="Calibri"/>
              </a:rPr>
              <a:t>Patient History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Baxter escaped from the house and disappeared for a part of the day.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Returned with a wound on right, back leg.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3 weeks later, demonstrated neurologic symptoms, drooling and aggression. 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A child is bitten</a:t>
            </a:r>
          </a:p>
          <a:p>
            <a:pPr marL="741045" lvl="1">
              <a:buFont typeface="Courier New" panose="020B0604020202020204" pitchFamily="34" charset="0"/>
              <a:buChar char="o"/>
            </a:pPr>
            <a:endParaRPr lang="en-US" sz="20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Content Placeholder 4" descr="A close up of a dog&#10;&#10;AI-generated content may be incorrect.">
            <a:extLst>
              <a:ext uri="{FF2B5EF4-FFF2-40B4-BE49-F238E27FC236}">
                <a16:creationId xmlns:a16="http://schemas.microsoft.com/office/drawing/2014/main" id="{FD20E57D-30BF-4C03-2E1D-8BE3840E67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7920" y="2094148"/>
            <a:ext cx="4937760" cy="35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6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E5CD2-813D-7FC1-3B51-3275DC80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8472-4E48-B0C2-F264-49A3E245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/>
              <a:t>Case Study #1 -Rabies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CFB4-2B8D-0FA0-4AE4-C1EF53810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>
                <a:ea typeface="Calibri"/>
                <a:cs typeface="Calibri"/>
              </a:rPr>
              <a:t>Biosafety</a:t>
            </a:r>
          </a:p>
          <a:p>
            <a:r>
              <a:rPr lang="en-US" sz="2800">
                <a:ea typeface="Calibri"/>
                <a:cs typeface="Calibri"/>
              </a:rPr>
              <a:t>Lyssavirus</a:t>
            </a:r>
            <a:endParaRPr lang="en-US" sz="2800" dirty="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Spread primarily by saliva</a:t>
            </a:r>
            <a:endParaRPr lang="en-US" sz="2800" dirty="0">
              <a:ea typeface="Calibri"/>
              <a:cs typeface="Calibri"/>
            </a:endParaRPr>
          </a:p>
          <a:p>
            <a:r>
              <a:rPr lang="en-US" sz="2800" dirty="0">
                <a:ea typeface="Calibri"/>
                <a:cs typeface="Calibri"/>
              </a:rPr>
              <a:t>Common </a:t>
            </a:r>
            <a:r>
              <a:rPr lang="en-US" sz="2800">
                <a:ea typeface="Calibri"/>
                <a:cs typeface="Calibri"/>
              </a:rPr>
              <a:t>reservoirs</a:t>
            </a:r>
            <a:endParaRPr lang="en-US" sz="2800" dirty="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Attacks n</a:t>
            </a:r>
            <a:r>
              <a:rPr lang="en-US" sz="2800" dirty="0">
                <a:ea typeface="Calibri"/>
                <a:cs typeface="Calibri"/>
              </a:rPr>
              <a:t>eurologic </a:t>
            </a:r>
            <a:r>
              <a:rPr lang="en-US" sz="2800" err="1">
                <a:ea typeface="Calibri"/>
                <a:cs typeface="Calibri"/>
              </a:rPr>
              <a:t>tiss</a:t>
            </a:r>
            <a:r>
              <a:rPr lang="en-US" sz="2800" dirty="0">
                <a:ea typeface="Calibri"/>
                <a:cs typeface="Calibri"/>
              </a:rPr>
              <a:t>ue</a:t>
            </a:r>
          </a:p>
          <a:p>
            <a:r>
              <a:rPr lang="en-US" sz="2800">
                <a:ea typeface="Calibri"/>
                <a:cs typeface="Calibri"/>
              </a:rPr>
              <a:t>Vaccination importance</a:t>
            </a:r>
            <a:endParaRPr lang="en-US" sz="2800" dirty="0">
              <a:ea typeface="Calibri"/>
              <a:cs typeface="Calibri"/>
            </a:endParaRPr>
          </a:p>
          <a:p>
            <a:endParaRPr lang="en-US" sz="28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2800" dirty="0">
              <a:ea typeface="Calibri"/>
              <a:cs typeface="Calibri"/>
            </a:endParaRPr>
          </a:p>
        </p:txBody>
      </p:sp>
      <p:pic>
        <p:nvPicPr>
          <p:cNvPr id="4" name="Picture 3" descr="Collage image of a fox, a bat, a skunk and a raccoon">
            <a:extLst>
              <a:ext uri="{FF2B5EF4-FFF2-40B4-BE49-F238E27FC236}">
                <a16:creationId xmlns:a16="http://schemas.microsoft.com/office/drawing/2014/main" id="{CAD322B2-B040-0BAD-9226-68A28631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980" y="2329176"/>
            <a:ext cx="4932870" cy="27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86F3B-4735-E155-68B9-CBE7641E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EEA7-3782-662F-0F96-C59114C9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 Study #1 -Diagnostics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1E9E-DC79-5E28-4B47-0B135E5A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275" y="1993778"/>
            <a:ext cx="4633218" cy="393709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800">
                <a:ea typeface="Calibri"/>
                <a:cs typeface="Calibri"/>
              </a:rPr>
              <a:t>Sample=Brain </a:t>
            </a:r>
          </a:p>
          <a:p>
            <a:r>
              <a:rPr lang="en-US" sz="2800">
                <a:ea typeface="Calibri"/>
                <a:cs typeface="Calibri"/>
              </a:rPr>
              <a:t>Direct fluorescent antibody test</a:t>
            </a:r>
          </a:p>
          <a:p>
            <a:r>
              <a:rPr lang="en-US" sz="2800">
                <a:ea typeface="Calibri"/>
                <a:cs typeface="Calibri"/>
              </a:rPr>
              <a:t>Gold Standard</a:t>
            </a:r>
          </a:p>
          <a:p>
            <a:pPr marL="741045" lvl="1">
              <a:buFont typeface="Courier New,monospace" panose="020B0604020202020204" pitchFamily="34" charset="0"/>
              <a:buChar char="o"/>
            </a:pPr>
            <a:r>
              <a:rPr lang="en-US" sz="2000">
                <a:solidFill>
                  <a:schemeClr val="tx1"/>
                </a:solidFill>
                <a:ea typeface="Calibri"/>
                <a:cs typeface="Calibri"/>
              </a:rPr>
              <a:t>Positive=apple green fluorescence</a:t>
            </a:r>
          </a:p>
          <a:p>
            <a:pPr marL="741045" lvl="1">
              <a:buFont typeface="Courier New,monospace" panose="020B0604020202020204" pitchFamily="34" charset="0"/>
              <a:buChar char="o"/>
            </a:pPr>
            <a:r>
              <a:rPr lang="en-US" sz="2000">
                <a:solidFill>
                  <a:schemeClr val="tx1"/>
                </a:solidFill>
                <a:ea typeface="Calibri"/>
                <a:cs typeface="Calibri"/>
              </a:rPr>
              <a:t>Reportable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4" name="Picture 3" descr="Green lights in the dark&#10;&#10;AI-generated content may be incorrect.">
            <a:extLst>
              <a:ext uri="{FF2B5EF4-FFF2-40B4-BE49-F238E27FC236}">
                <a16:creationId xmlns:a16="http://schemas.microsoft.com/office/drawing/2014/main" id="{DE91EA49-994C-8D33-1965-BDCCFEA4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15" y="4258525"/>
            <a:ext cx="3572420" cy="1911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5681E-08E5-4078-534D-ED0E9680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24" r="-150" b="13"/>
          <a:stretch>
            <a:fillRect/>
          </a:stretch>
        </p:blipFill>
        <p:spPr>
          <a:xfrm>
            <a:off x="6357738" y="2048384"/>
            <a:ext cx="3628543" cy="19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68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rgency Response Preparedness widescreen.potx" id="{9797555A-AA81-422D-8251-B1F297E8FECD}" vid="{12FDB2D7-9615-497E-A923-6EBB2401A6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E5713B71D9754CA03C6E200748FCE4" ma:contentTypeVersion="12" ma:contentTypeDescription="Create a new document." ma:contentTypeScope="" ma:versionID="170dbb1ac6117d2f05d4d27cb2ac9abc">
  <xsd:schema xmlns:xsd="http://www.w3.org/2001/XMLSchema" xmlns:xs="http://www.w3.org/2001/XMLSchema" xmlns:p="http://schemas.microsoft.com/office/2006/metadata/properties" xmlns:ns2="6aed5c00-2d30-4ee1-a289-f356c8081544" xmlns:ns3="4a447032-c31f-4073-9444-2a1a92eb2570" targetNamespace="http://schemas.microsoft.com/office/2006/metadata/properties" ma:root="true" ma:fieldsID="cfba4b83b6c33dd4cdfa138672eda4be" ns2:_="" ns3:_="">
    <xsd:import namespace="6aed5c00-2d30-4ee1-a289-f356c8081544"/>
    <xsd:import namespace="4a447032-c31f-4073-9444-2a1a92eb25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d5c00-2d30-4ee1-a289-f356c8081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47032-c31f-4073-9444-2a1a92eb25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bf7590b-dd76-4974-a374-6699e29146ae}" ma:internalName="TaxCatchAll" ma:showField="CatchAllData" ma:web="4a447032-c31f-4073-9444-2a1a92eb25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447032-c31f-4073-9444-2a1a92eb2570" xsi:nil="true"/>
    <lcf76f155ced4ddcb4097134ff3c332f xmlns="6aed5c00-2d30-4ee1-a289-f356c808154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E41314-9563-4E7C-AF5C-C1078861D9BF}">
  <ds:schemaRefs>
    <ds:schemaRef ds:uri="4a447032-c31f-4073-9444-2a1a92eb2570"/>
    <ds:schemaRef ds:uri="6aed5c00-2d30-4ee1-a289-f356c80815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B14C48-D1ED-4094-AA5B-B78333019F8A}">
  <ds:schemaRefs>
    <ds:schemaRef ds:uri="4a447032-c31f-4073-9444-2a1a92eb2570"/>
    <ds:schemaRef ds:uri="6aed5c00-2d30-4ee1-a289-f356c808154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9FEF0A-5775-42E9-8CC2-CB52AAFDB04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34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Retrospect</vt:lpstr>
      <vt:lpstr>Veterinary Tales Illustrating the MLS Role in One Health</vt:lpstr>
      <vt:lpstr>Objectives</vt:lpstr>
      <vt:lpstr>Why Veterinary Diagnostics Matter</vt:lpstr>
      <vt:lpstr>One Health </vt:lpstr>
      <vt:lpstr>MLS Role in One Health</vt:lpstr>
      <vt:lpstr>One Health Case #1</vt:lpstr>
      <vt:lpstr>Case Study #1</vt:lpstr>
      <vt:lpstr>Case Study #1 -Rabies</vt:lpstr>
      <vt:lpstr>Case Study #1 -Diagnostics</vt:lpstr>
      <vt:lpstr>Case Study #1 –What happens after a positive result?</vt:lpstr>
      <vt:lpstr>Case Study #1 - One Health Impact</vt:lpstr>
      <vt:lpstr>One Health Case #2</vt:lpstr>
      <vt:lpstr>Case Study #2</vt:lpstr>
      <vt:lpstr>Case Study #2- Diagnostic Findings</vt:lpstr>
      <vt:lpstr>Case #2-One Health Impact</vt:lpstr>
      <vt:lpstr>One Health Case #3</vt:lpstr>
      <vt:lpstr>Case Study #3: Antimicrobial Resistance</vt:lpstr>
      <vt:lpstr>Case Study #3:Diagnostic Findings</vt:lpstr>
      <vt:lpstr>Case Study #3- Breakpoints</vt:lpstr>
      <vt:lpstr>Case Study #3: The Problem</vt:lpstr>
      <vt:lpstr>Case Study #3 – AST Result</vt:lpstr>
      <vt:lpstr>Case Study 3: Clinical Impact</vt:lpstr>
      <vt:lpstr>Case Study #3: One Health Impact</vt:lpstr>
      <vt:lpstr>Case Study #4</vt:lpstr>
      <vt:lpstr>Case Study #4</vt:lpstr>
      <vt:lpstr>Case Study #4-Initial Workup</vt:lpstr>
      <vt:lpstr>Case Study #4- Diagnostic Findings</vt:lpstr>
      <vt:lpstr>Case Study #4- One Health Impact</vt:lpstr>
      <vt:lpstr>Review</vt:lpstr>
      <vt:lpstr>What These Cases Have in Common</vt:lpstr>
      <vt:lpstr>The MLS Professional as a One Health Sentinel</vt:lpstr>
      <vt:lpstr>Key Takeaways</vt:lpstr>
      <vt:lpstr>Final Thought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Pecoraro, Heidi</dc:creator>
  <cp:revision>284</cp:revision>
  <dcterms:created xsi:type="dcterms:W3CDTF">2024-01-17T14:01:27Z</dcterms:created>
  <dcterms:modified xsi:type="dcterms:W3CDTF">2026-04-20T14:05:37Z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0x010100C9E5713B71D9754CA03C6E200748FCE4</vt:lpwstr>
  </property>
</Properties>
</file>