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257" r:id="rId3"/>
    <p:sldId id="258" r:id="rId4"/>
    <p:sldId id="323" r:id="rId5"/>
    <p:sldId id="425" r:id="rId6"/>
    <p:sldId id="407" r:id="rId7"/>
    <p:sldId id="427" r:id="rId8"/>
    <p:sldId id="405" r:id="rId9"/>
    <p:sldId id="435" r:id="rId10"/>
    <p:sldId id="406" r:id="rId11"/>
    <p:sldId id="408" r:id="rId12"/>
    <p:sldId id="412" r:id="rId13"/>
    <p:sldId id="445" r:id="rId14"/>
    <p:sldId id="413" r:id="rId15"/>
    <p:sldId id="446" r:id="rId16"/>
    <p:sldId id="410" r:id="rId17"/>
    <p:sldId id="338" r:id="rId18"/>
    <p:sldId id="447" r:id="rId19"/>
    <p:sldId id="409" r:id="rId20"/>
    <p:sldId id="411" r:id="rId21"/>
    <p:sldId id="332" r:id="rId22"/>
    <p:sldId id="333" r:id="rId23"/>
    <p:sldId id="402" r:id="rId24"/>
    <p:sldId id="326" r:id="rId25"/>
    <p:sldId id="339" r:id="rId26"/>
    <p:sldId id="342" r:id="rId27"/>
    <p:sldId id="403" r:id="rId28"/>
    <p:sldId id="273" r:id="rId29"/>
    <p:sldId id="291" r:id="rId30"/>
    <p:sldId id="426" r:id="rId31"/>
    <p:sldId id="436" r:id="rId32"/>
    <p:sldId id="430" r:id="rId33"/>
    <p:sldId id="437" r:id="rId34"/>
    <p:sldId id="431" r:id="rId35"/>
    <p:sldId id="433" r:id="rId36"/>
    <p:sldId id="438" r:id="rId37"/>
    <p:sldId id="271" r:id="rId38"/>
    <p:sldId id="432" r:id="rId39"/>
    <p:sldId id="434" r:id="rId40"/>
    <p:sldId id="440" r:id="rId41"/>
    <p:sldId id="441" r:id="rId42"/>
    <p:sldId id="442" r:id="rId43"/>
    <p:sldId id="443" r:id="rId44"/>
    <p:sldId id="444" r:id="rId45"/>
    <p:sldId id="428" r:id="rId46"/>
    <p:sldId id="429" r:id="rId47"/>
    <p:sldId id="312" r:id="rId48"/>
    <p:sldId id="448" r:id="rId49"/>
    <p:sldId id="321" r:id="rId50"/>
    <p:sldId id="322" r:id="rId51"/>
    <p:sldId id="313" r:id="rId52"/>
    <p:sldId id="324" r:id="rId53"/>
    <p:sldId id="309" r:id="rId54"/>
    <p:sldId id="32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96238" autoAdjust="0"/>
  </p:normalViewPr>
  <p:slideViewPr>
    <p:cSldViewPr snapToGrid="0">
      <p:cViewPr varScale="1">
        <p:scale>
          <a:sx n="95" d="100"/>
          <a:sy n="95" d="100"/>
        </p:scale>
        <p:origin x="78" y="426"/>
      </p:cViewPr>
      <p:guideLst/>
    </p:cSldViewPr>
  </p:slideViewPr>
  <p:outlineViewPr>
    <p:cViewPr>
      <p:scale>
        <a:sx n="33" d="100"/>
        <a:sy n="33" d="100"/>
      </p:scale>
      <p:origin x="0" y="-5106"/>
    </p:cViewPr>
  </p:outlineViewPr>
  <p:notesTextViewPr>
    <p:cViewPr>
      <p:scale>
        <a:sx n="1" d="1"/>
        <a:sy n="1" d="1"/>
      </p:scale>
      <p:origin x="0" y="0"/>
    </p:cViewPr>
  </p:notesTextViewPr>
  <p:sorterViewPr>
    <p:cViewPr>
      <p:scale>
        <a:sx n="100" d="100"/>
        <a:sy n="100" d="100"/>
      </p:scale>
      <p:origin x="0" y="-9222"/>
    </p:cViewPr>
  </p:sorterViewPr>
  <p:notesViewPr>
    <p:cSldViewPr snapToGrid="0">
      <p:cViewPr varScale="1">
        <p:scale>
          <a:sx n="124" d="100"/>
          <a:sy n="124" d="100"/>
        </p:scale>
        <p:origin x="106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A8054-467D-4CD3-8BC9-9E14952B4995}"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7B713-9CC9-45D1-8615-58A3214A5BDA}" type="slidenum">
              <a:rPr lang="en-US" smtClean="0"/>
              <a:t>‹#›</a:t>
            </a:fld>
            <a:endParaRPr lang="en-US"/>
          </a:p>
        </p:txBody>
      </p:sp>
    </p:spTree>
    <p:extLst>
      <p:ext uri="{BB962C8B-B14F-4D97-AF65-F5344CB8AC3E}">
        <p14:creationId xmlns:p14="http://schemas.microsoft.com/office/powerpoint/2010/main" val="79562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tumourclassification.iarc.who.int/chaptercontent/63/370" TargetMode="External"/><Relationship Id="rId13" Type="http://schemas.openxmlformats.org/officeDocument/2006/relationships/hyperlink" Target="https://tumourclassification.iarc.who.int/chaptercontent/63/80" TargetMode="External"/><Relationship Id="rId3" Type="http://schemas.openxmlformats.org/officeDocument/2006/relationships/hyperlink" Target="https://tumourclassification.iarc.who.int/chaptercontent/63/72" TargetMode="External"/><Relationship Id="rId7" Type="http://schemas.openxmlformats.org/officeDocument/2006/relationships/hyperlink" Target="https://tumourclassification.iarc.who.int/chaptercontent/63/335" TargetMode="External"/><Relationship Id="rId12" Type="http://schemas.openxmlformats.org/officeDocument/2006/relationships/hyperlink" Target="https://tumourclassification.iarc.who.int/chaptercontent/63/363" TargetMode="External"/><Relationship Id="rId17" Type="http://schemas.openxmlformats.org/officeDocument/2006/relationships/hyperlink" Target="https://tumourclassification.iarc.who.int/chaptercontent/63/366" TargetMode="External"/><Relationship Id="rId2" Type="http://schemas.openxmlformats.org/officeDocument/2006/relationships/slide" Target="../slides/slide10.xml"/><Relationship Id="rId16" Type="http://schemas.openxmlformats.org/officeDocument/2006/relationships/hyperlink" Target="https://tumourclassification.iarc.who.int/chaptercontent/63/82" TargetMode="External"/><Relationship Id="rId1" Type="http://schemas.openxmlformats.org/officeDocument/2006/relationships/notesMaster" Target="../notesMasters/notesMaster1.xml"/><Relationship Id="rId6" Type="http://schemas.openxmlformats.org/officeDocument/2006/relationships/hyperlink" Target="https://tumourclassification.iarc.who.int/chaptercontent/63/75" TargetMode="External"/><Relationship Id="rId11" Type="http://schemas.openxmlformats.org/officeDocument/2006/relationships/hyperlink" Target="https://tumourclassification.iarc.who.int/chaptercontent/63/79" TargetMode="External"/><Relationship Id="rId5" Type="http://schemas.openxmlformats.org/officeDocument/2006/relationships/hyperlink" Target="https://tumourclassification.iarc.who.int/chaptercontent/63/74" TargetMode="External"/><Relationship Id="rId15" Type="http://schemas.openxmlformats.org/officeDocument/2006/relationships/hyperlink" Target="https://tumourclassification.iarc.who.int/chaptercontent/63/365" TargetMode="External"/><Relationship Id="rId10" Type="http://schemas.openxmlformats.org/officeDocument/2006/relationships/hyperlink" Target="https://tumourclassification.iarc.who.int/chaptercontent/63/78" TargetMode="External"/><Relationship Id="rId4" Type="http://schemas.openxmlformats.org/officeDocument/2006/relationships/hyperlink" Target="https://tumourclassification.iarc.who.int/chaptercontent/63/73" TargetMode="External"/><Relationship Id="rId9" Type="http://schemas.openxmlformats.org/officeDocument/2006/relationships/hyperlink" Target="https://tumourclassification.iarc.who.int/chaptercontent/63/371" TargetMode="External"/><Relationship Id="rId14" Type="http://schemas.openxmlformats.org/officeDocument/2006/relationships/hyperlink" Target="https://tumourclassification.iarc.who.int/chaptercontent/63/8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estdirectory.questdiagnostics.com/test/test-guides/TS_AML_Rapid_Panel/aml-rapid-mutation-pane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3" Type="http://schemas.openxmlformats.org/officeDocument/2006/relationships/hyperlink" Target="https://www.ncbi.nlm.nih.gov/pubmed/28483762" TargetMode="External"/><Relationship Id="rId18" Type="http://schemas.openxmlformats.org/officeDocument/2006/relationships/hyperlink" Target="https://www.ncbi.nlm.nih.gov/pubmed/22561516" TargetMode="External"/><Relationship Id="rId26" Type="http://schemas.openxmlformats.org/officeDocument/2006/relationships/hyperlink" Target="https://www.ncbi.nlm.nih.gov/pubmed/25965570" TargetMode="External"/><Relationship Id="rId3" Type="http://schemas.openxmlformats.org/officeDocument/2006/relationships/hyperlink" Target="https://tumourclassification.iarc.who.int/chaptercontent/63/5" TargetMode="External"/><Relationship Id="rId21" Type="http://schemas.openxmlformats.org/officeDocument/2006/relationships/hyperlink" Target="https://www.ncbi.nlm.nih.gov/pubmed/21723200" TargetMode="External"/><Relationship Id="rId34" Type="http://schemas.openxmlformats.org/officeDocument/2006/relationships/hyperlink" Target="https://www.ncbi.nlm.nih.gov/pubmed/34239136" TargetMode="External"/><Relationship Id="rId7" Type="http://schemas.openxmlformats.org/officeDocument/2006/relationships/hyperlink" Target="https://www.ncbi.nlm.nih.gov/pubmed/31672865" TargetMode="External"/><Relationship Id="rId12" Type="http://schemas.openxmlformats.org/officeDocument/2006/relationships/hyperlink" Target="https://www.ncbi.nlm.nih.gov/pubmed/25732814" TargetMode="External"/><Relationship Id="rId17" Type="http://schemas.openxmlformats.org/officeDocument/2006/relationships/hyperlink" Target="https://www.ncbi.nlm.nih.gov/pubmed/26132940" TargetMode="External"/><Relationship Id="rId25" Type="http://schemas.openxmlformats.org/officeDocument/2006/relationships/hyperlink" Target="https://www.ncbi.nlm.nih.gov/pubmed/25965569" TargetMode="External"/><Relationship Id="rId33" Type="http://schemas.openxmlformats.org/officeDocument/2006/relationships/hyperlink" Target="https://www.ncbi.nlm.nih.gov/pubmed/31707836" TargetMode="External"/><Relationship Id="rId2" Type="http://schemas.openxmlformats.org/officeDocument/2006/relationships/slide" Target="../slides/slide32.xml"/><Relationship Id="rId16" Type="http://schemas.openxmlformats.org/officeDocument/2006/relationships/hyperlink" Target="https://www.ncbi.nlm.nih.gov/pubmed/33106634" TargetMode="External"/><Relationship Id="rId20" Type="http://schemas.openxmlformats.org/officeDocument/2006/relationships/hyperlink" Target="https://www.ncbi.nlm.nih.gov/pubmed/32217721" TargetMode="External"/><Relationship Id="rId29" Type="http://schemas.openxmlformats.org/officeDocument/2006/relationships/hyperlink" Target="https://www.ncbi.nlm.nih.gov/pubmed/29988143" TargetMode="External"/><Relationship Id="rId1" Type="http://schemas.openxmlformats.org/officeDocument/2006/relationships/notesMaster" Target="../notesMasters/notesMaster1.xml"/><Relationship Id="rId6" Type="http://schemas.openxmlformats.org/officeDocument/2006/relationships/hyperlink" Target="https://www.ncbi.nlm.nih.gov/pubmed/36692560" TargetMode="External"/><Relationship Id="rId11" Type="http://schemas.openxmlformats.org/officeDocument/2006/relationships/hyperlink" Target="https://www.ncbi.nlm.nih.gov/pubmed/25426838" TargetMode="External"/><Relationship Id="rId24" Type="http://schemas.openxmlformats.org/officeDocument/2006/relationships/hyperlink" Target="https://www.ncbi.nlm.nih.gov/pubmed/27622333" TargetMode="External"/><Relationship Id="rId32" Type="http://schemas.openxmlformats.org/officeDocument/2006/relationships/hyperlink" Target="https://www.ncbi.nlm.nih.gov/pubmed/27546487" TargetMode="External"/><Relationship Id="rId5" Type="http://schemas.openxmlformats.org/officeDocument/2006/relationships/hyperlink" Target="https://www.ncbi.nlm.nih.gov/pubmed/37084382" TargetMode="External"/><Relationship Id="rId15" Type="http://schemas.openxmlformats.org/officeDocument/2006/relationships/hyperlink" Target="https://www.ncbi.nlm.nih.gov/pubmed/29954749" TargetMode="External"/><Relationship Id="rId23" Type="http://schemas.openxmlformats.org/officeDocument/2006/relationships/hyperlink" Target="https://www.ncbi.nlm.nih.gov/pubmed/29643185" TargetMode="External"/><Relationship Id="rId28" Type="http://schemas.openxmlformats.org/officeDocument/2006/relationships/hyperlink" Target="https://www.ncbi.nlm.nih.gov/pubmed/29988082" TargetMode="External"/><Relationship Id="rId10" Type="http://schemas.openxmlformats.org/officeDocument/2006/relationships/hyperlink" Target="https://www.ncbi.nlm.nih.gov/pubmed/25326804" TargetMode="External"/><Relationship Id="rId19" Type="http://schemas.openxmlformats.org/officeDocument/2006/relationships/hyperlink" Target="https://www.ncbi.nlm.nih.gov/pubmed/22561519" TargetMode="External"/><Relationship Id="rId31" Type="http://schemas.openxmlformats.org/officeDocument/2006/relationships/hyperlink" Target="https://www.ncbi.nlm.nih.gov/pubmed/33436578" TargetMode="External"/><Relationship Id="rId4" Type="http://schemas.openxmlformats.org/officeDocument/2006/relationships/hyperlink" Target="https://www.ncbi.nlm.nih.gov/pubmed/33108101" TargetMode="External"/><Relationship Id="rId9" Type="http://schemas.openxmlformats.org/officeDocument/2006/relationships/hyperlink" Target="https://www.ncbi.nlm.nih.gov/pubmed/28655780" TargetMode="External"/><Relationship Id="rId14" Type="http://schemas.openxmlformats.org/officeDocument/2006/relationships/hyperlink" Target="https://www.ncbi.nlm.nih.gov/pubmed/33057201" TargetMode="External"/><Relationship Id="rId22" Type="http://schemas.openxmlformats.org/officeDocument/2006/relationships/hyperlink" Target="https://www.ncbi.nlm.nih.gov/pubmed/22138693" TargetMode="External"/><Relationship Id="rId27" Type="http://schemas.openxmlformats.org/officeDocument/2006/relationships/hyperlink" Target="https://tumourclassification.iarc.who.int/attachment/63/5/32521" TargetMode="External"/><Relationship Id="rId30" Type="http://schemas.openxmlformats.org/officeDocument/2006/relationships/hyperlink" Target="https://www.ncbi.nlm.nih.gov/pubmed/29988142" TargetMode="External"/><Relationship Id="rId35" Type="http://schemas.openxmlformats.org/officeDocument/2006/relationships/hyperlink" Target="https://www.ncbi.nlm.nih.gov/pubmed/34139005" TargetMode="External"/><Relationship Id="rId8" Type="http://schemas.openxmlformats.org/officeDocument/2006/relationships/hyperlink" Target="https://www.ncbi.nlm.nih.gov/pubmed/25426837"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bing.com/ck/a?!&amp;&amp;p=6c422db059a65e9185b841d90e60ffb527845a3ff2241ce25a6c3059829c8fffJmltdHM9MTc3NjU1NjgwMA&amp;ptn=3&amp;ver=2&amp;hsh=4&amp;fclid=142f9362-7541-6aaa-371c-833474236b88&amp;psq=ASCP+molecular+biology+specialty&amp;u=a1aHR0cHM6Ly93d3cudml2aWFuLmNvbS9jZXJ0aWZpY2F0aW9ucy9zbWItYXNjcC8&amp;ntb=1"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1</a:t>
            </a:fld>
            <a:endParaRPr lang="en-US"/>
          </a:p>
        </p:txBody>
      </p:sp>
    </p:spTree>
    <p:extLst>
      <p:ext uri="{BB962C8B-B14F-4D97-AF65-F5344CB8AC3E}">
        <p14:creationId xmlns:p14="http://schemas.microsoft.com/office/powerpoint/2010/main" val="64982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800" b="0" i="1" dirty="0">
                <a:solidFill>
                  <a:schemeClr val="tx1"/>
                </a:solidFill>
                <a:effectLst/>
                <a:latin typeface="Helvetica" panose="020B0604020202020204" pitchFamily="34" charset="0"/>
              </a:rPr>
              <a:t>Myeloid/lymphoid neoplasms with eosinophilia and defining gene rearrangement  </a:t>
            </a:r>
            <a:r>
              <a:rPr lang="en-US" sz="800" b="0" i="0" u="none" strike="noStrike" dirty="0">
                <a:solidFill>
                  <a:schemeClr val="tx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Myeloid/lymphoid neoplasm with PDGFRA rearrangement</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4">
                  <a:extLst>
                    <a:ext uri="{A12FA001-AC4F-418D-AE19-62706E023703}">
                      <ahyp:hlinkClr xmlns:ahyp="http://schemas.microsoft.com/office/drawing/2018/hyperlinkcolor" val="tx"/>
                    </a:ext>
                  </a:extLst>
                </a:hlinkClick>
              </a:rPr>
              <a:t>Myeloid/lymphoid neoplasm with PDGFRB rearrangement</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5">
                  <a:extLst>
                    <a:ext uri="{A12FA001-AC4F-418D-AE19-62706E023703}">
                      <ahyp:hlinkClr xmlns:ahyp="http://schemas.microsoft.com/office/drawing/2018/hyperlinkcolor" val="tx"/>
                    </a:ext>
                  </a:extLst>
                </a:hlinkClick>
              </a:rPr>
              <a:t>Myeloid/lymphoid neoplasm with FGFR1 rearrangement</a:t>
            </a:r>
            <a:endParaRPr lang="en-US" sz="800" b="0" i="0" dirty="0">
              <a:solidFill>
                <a:schemeClr val="tx1"/>
              </a:solidFill>
              <a:effectLst/>
              <a:latin typeface="Helvetica" panose="020B0604020202020204" pitchFamily="34" charset="0"/>
            </a:endParaRPr>
          </a:p>
          <a:p>
            <a:pPr algn="l"/>
            <a:r>
              <a:rPr lang="en-US" sz="800" b="0" i="0" u="none" strike="noStrike" dirty="0">
                <a:solidFill>
                  <a:schemeClr val="tx1"/>
                </a:solidFill>
                <a:effectLst/>
                <a:latin typeface="Helvetica" panose="020B0604020202020204" pitchFamily="34" charset="0"/>
                <a:hlinkClick r:id="rId6">
                  <a:extLst>
                    <a:ext uri="{A12FA001-AC4F-418D-AE19-62706E023703}">
                      <ahyp:hlinkClr xmlns:ahyp="http://schemas.microsoft.com/office/drawing/2018/hyperlinkcolor" val="tx"/>
                    </a:ext>
                  </a:extLst>
                </a:hlinkClick>
              </a:rPr>
              <a:t>Myeloid/lymphoid neoplasm with JAK2 rearrangement</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7">
                  <a:extLst>
                    <a:ext uri="{A12FA001-AC4F-418D-AE19-62706E023703}">
                      <ahyp:hlinkClr xmlns:ahyp="http://schemas.microsoft.com/office/drawing/2018/hyperlinkcolor" val="tx"/>
                    </a:ext>
                  </a:extLst>
                </a:hlinkClick>
              </a:rPr>
              <a:t>Myeloid/lymphoid neoplasm with FLT3 rearrangement</a:t>
            </a:r>
            <a:endParaRPr lang="en-US" sz="800" b="0" i="0" dirty="0">
              <a:solidFill>
                <a:schemeClr val="tx1"/>
              </a:solidFill>
              <a:effectLst/>
              <a:latin typeface="Helvetica" panose="020B0604020202020204" pitchFamily="34" charset="0"/>
            </a:endParaRPr>
          </a:p>
          <a:p>
            <a:pPr algn="l"/>
            <a:r>
              <a:rPr lang="en-US" sz="800" b="0" i="0" u="none" strike="noStrike" dirty="0">
                <a:solidFill>
                  <a:schemeClr val="tx1"/>
                </a:solidFill>
                <a:effectLst/>
                <a:latin typeface="Helvetica" panose="020B0604020202020204" pitchFamily="34" charset="0"/>
                <a:hlinkClick r:id="rId8">
                  <a:extLst>
                    <a:ext uri="{A12FA001-AC4F-418D-AE19-62706E023703}">
                      <ahyp:hlinkClr xmlns:ahyp="http://schemas.microsoft.com/office/drawing/2018/hyperlinkcolor" val="tx"/>
                    </a:ext>
                  </a:extLst>
                </a:hlinkClick>
              </a:rPr>
              <a:t>Myeloid/lymphoid neoplasm with ETV6::ABL1 fusion</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9">
                  <a:extLst>
                    <a:ext uri="{A12FA001-AC4F-418D-AE19-62706E023703}">
                      <ahyp:hlinkClr xmlns:ahyp="http://schemas.microsoft.com/office/drawing/2018/hyperlinkcolor" val="tx"/>
                    </a:ext>
                  </a:extLst>
                </a:hlinkClick>
              </a:rPr>
              <a:t>Myeloid/lymphoid neoplasms with other tyrosine kinase gene fusions</a:t>
            </a:r>
            <a:endParaRPr lang="en-US" sz="800" b="0" i="0" dirty="0">
              <a:solidFill>
                <a:schemeClr val="tx1"/>
              </a:solidFill>
              <a:effectLst/>
              <a:latin typeface="Helvetica" panose="020B0604020202020204" pitchFamily="34" charset="0"/>
            </a:endParaRPr>
          </a:p>
          <a:p>
            <a:pPr algn="l"/>
            <a:r>
              <a:rPr lang="en-US" sz="800" b="1" i="0" dirty="0">
                <a:solidFill>
                  <a:schemeClr val="tx1"/>
                </a:solidFill>
                <a:effectLst/>
                <a:latin typeface="Helvetica" panose="020B0604020202020204" pitchFamily="34" charset="0"/>
              </a:rPr>
              <a:t>Acute </a:t>
            </a:r>
            <a:r>
              <a:rPr lang="en-US" sz="800" b="1" i="0" dirty="0" err="1">
                <a:solidFill>
                  <a:schemeClr val="tx1"/>
                </a:solidFill>
                <a:effectLst/>
                <a:latin typeface="Helvetica" panose="020B0604020202020204" pitchFamily="34" charset="0"/>
              </a:rPr>
              <a:t>leukaemias</a:t>
            </a:r>
            <a:r>
              <a:rPr lang="en-US" sz="800" b="1" i="0" dirty="0">
                <a:solidFill>
                  <a:schemeClr val="tx1"/>
                </a:solidFill>
                <a:effectLst/>
                <a:latin typeface="Helvetica" panose="020B0604020202020204" pitchFamily="34" charset="0"/>
              </a:rPr>
              <a:t> of mixed or ambiguous lineage </a:t>
            </a:r>
            <a:r>
              <a:rPr lang="en-US" sz="800" b="0" i="1" dirty="0">
                <a:solidFill>
                  <a:schemeClr val="tx1"/>
                </a:solidFill>
                <a:effectLst/>
                <a:latin typeface="Helvetica" panose="020B0604020202020204" pitchFamily="34" charset="0"/>
              </a:rPr>
              <a:t>Acute </a:t>
            </a:r>
            <a:r>
              <a:rPr lang="en-US" sz="800" b="0" i="1" dirty="0" err="1">
                <a:solidFill>
                  <a:schemeClr val="tx1"/>
                </a:solidFill>
                <a:effectLst/>
                <a:latin typeface="Helvetica" panose="020B0604020202020204" pitchFamily="34" charset="0"/>
              </a:rPr>
              <a:t>leukaemia</a:t>
            </a:r>
            <a:r>
              <a:rPr lang="en-US" sz="800" b="0" i="1" dirty="0">
                <a:solidFill>
                  <a:schemeClr val="tx1"/>
                </a:solidFill>
                <a:effectLst/>
                <a:latin typeface="Helvetica" panose="020B0604020202020204" pitchFamily="34" charset="0"/>
              </a:rPr>
              <a:t> of ambiguous lineage with defining genetic abnormalities</a:t>
            </a:r>
            <a:endParaRPr lang="en-US" sz="800" b="0" i="0" dirty="0">
              <a:solidFill>
                <a:schemeClr val="tx1"/>
              </a:solidFill>
              <a:effectLst/>
              <a:latin typeface="Helvetica" panose="020B0604020202020204" pitchFamily="34" charset="0"/>
            </a:endParaRPr>
          </a:p>
          <a:p>
            <a:pPr algn="l"/>
            <a:r>
              <a:rPr lang="en-US" sz="800" b="0" i="0" u="none" strike="noStrike" dirty="0">
                <a:solidFill>
                  <a:schemeClr val="tx1"/>
                </a:solidFill>
                <a:effectLst/>
                <a:latin typeface="Helvetica" panose="020B0604020202020204" pitchFamily="34" charset="0"/>
                <a:hlinkClick r:id="rId10">
                  <a:extLst>
                    <a:ext uri="{A12FA001-AC4F-418D-AE19-62706E023703}">
                      <ahyp:hlinkClr xmlns:ahyp="http://schemas.microsoft.com/office/drawing/2018/hyperlinkcolor" val="tx"/>
                    </a:ext>
                  </a:extLst>
                </a:hlinkClick>
              </a:rPr>
              <a:t>Mixed-phenotype acute </a:t>
            </a:r>
            <a:r>
              <a:rPr lang="en-US" sz="800" b="0" i="0" u="none" strike="noStrike" dirty="0" err="1">
                <a:solidFill>
                  <a:schemeClr val="tx1"/>
                </a:solidFill>
                <a:effectLst/>
                <a:latin typeface="Helvetica" panose="020B0604020202020204" pitchFamily="34" charset="0"/>
                <a:hlinkClick r:id="rId10">
                  <a:extLst>
                    <a:ext uri="{A12FA001-AC4F-418D-AE19-62706E023703}">
                      <ahyp:hlinkClr xmlns:ahyp="http://schemas.microsoft.com/office/drawing/2018/hyperlinkcolor" val="tx"/>
                    </a:ext>
                  </a:extLst>
                </a:hlinkClick>
              </a:rPr>
              <a:t>leukaemia</a:t>
            </a:r>
            <a:r>
              <a:rPr lang="en-US" sz="800" b="0" i="0" u="none" strike="noStrike" dirty="0">
                <a:solidFill>
                  <a:schemeClr val="tx1"/>
                </a:solidFill>
                <a:effectLst/>
                <a:latin typeface="Helvetica" panose="020B0604020202020204" pitchFamily="34" charset="0"/>
                <a:hlinkClick r:id="rId10">
                  <a:extLst>
                    <a:ext uri="{A12FA001-AC4F-418D-AE19-62706E023703}">
                      <ahyp:hlinkClr xmlns:ahyp="http://schemas.microsoft.com/office/drawing/2018/hyperlinkcolor" val="tx"/>
                    </a:ext>
                  </a:extLst>
                </a:hlinkClick>
              </a:rPr>
              <a:t> with BCR::ABL1 fusion</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11">
                  <a:extLst>
                    <a:ext uri="{A12FA001-AC4F-418D-AE19-62706E023703}">
                      <ahyp:hlinkClr xmlns:ahyp="http://schemas.microsoft.com/office/drawing/2018/hyperlinkcolor" val="tx"/>
                    </a:ext>
                  </a:extLst>
                </a:hlinkClick>
              </a:rPr>
              <a:t>Mixed-phenotype acute </a:t>
            </a:r>
            <a:r>
              <a:rPr lang="en-US" sz="800" b="0" i="0" u="none" strike="noStrike" dirty="0" err="1">
                <a:solidFill>
                  <a:schemeClr val="tx1"/>
                </a:solidFill>
                <a:effectLst/>
                <a:latin typeface="Helvetica" panose="020B0604020202020204" pitchFamily="34" charset="0"/>
                <a:hlinkClick r:id="rId11">
                  <a:extLst>
                    <a:ext uri="{A12FA001-AC4F-418D-AE19-62706E023703}">
                      <ahyp:hlinkClr xmlns:ahyp="http://schemas.microsoft.com/office/drawing/2018/hyperlinkcolor" val="tx"/>
                    </a:ext>
                  </a:extLst>
                </a:hlinkClick>
              </a:rPr>
              <a:t>leukaemia</a:t>
            </a:r>
            <a:r>
              <a:rPr lang="en-US" sz="800" b="0" i="0" u="none" strike="noStrike" dirty="0">
                <a:solidFill>
                  <a:schemeClr val="tx1"/>
                </a:solidFill>
                <a:effectLst/>
                <a:latin typeface="Helvetica" panose="020B0604020202020204" pitchFamily="34" charset="0"/>
                <a:hlinkClick r:id="rId11">
                  <a:extLst>
                    <a:ext uri="{A12FA001-AC4F-418D-AE19-62706E023703}">
                      <ahyp:hlinkClr xmlns:ahyp="http://schemas.microsoft.com/office/drawing/2018/hyperlinkcolor" val="tx"/>
                    </a:ext>
                  </a:extLst>
                </a:hlinkClick>
              </a:rPr>
              <a:t> with KMT2A rearrangement</a:t>
            </a:r>
            <a:endParaRPr lang="en-US" sz="800" b="0" i="0" dirty="0">
              <a:solidFill>
                <a:schemeClr val="tx1"/>
              </a:solidFill>
              <a:effectLst/>
              <a:latin typeface="Helvetica" panose="020B0604020202020204" pitchFamily="34" charset="0"/>
            </a:endParaRPr>
          </a:p>
          <a:p>
            <a:pPr algn="l"/>
            <a:r>
              <a:rPr lang="en-US" sz="800" b="0" i="0" u="none" strike="noStrike" dirty="0">
                <a:solidFill>
                  <a:schemeClr val="tx1"/>
                </a:solidFill>
                <a:effectLst/>
                <a:latin typeface="Helvetica" panose="020B0604020202020204" pitchFamily="34" charset="0"/>
                <a:hlinkClick r:id="rId12">
                  <a:extLst>
                    <a:ext uri="{A12FA001-AC4F-418D-AE19-62706E023703}">
                      <ahyp:hlinkClr xmlns:ahyp="http://schemas.microsoft.com/office/drawing/2018/hyperlinkcolor" val="tx"/>
                    </a:ext>
                  </a:extLst>
                </a:hlinkClick>
              </a:rPr>
              <a:t>Acute </a:t>
            </a:r>
            <a:r>
              <a:rPr lang="en-US" sz="800" b="0" i="0" u="none" strike="noStrike" dirty="0" err="1">
                <a:solidFill>
                  <a:schemeClr val="tx1"/>
                </a:solidFill>
                <a:effectLst/>
                <a:latin typeface="Helvetica" panose="020B0604020202020204" pitchFamily="34" charset="0"/>
                <a:hlinkClick r:id="rId12">
                  <a:extLst>
                    <a:ext uri="{A12FA001-AC4F-418D-AE19-62706E023703}">
                      <ahyp:hlinkClr xmlns:ahyp="http://schemas.microsoft.com/office/drawing/2018/hyperlinkcolor" val="tx"/>
                    </a:ext>
                  </a:extLst>
                </a:hlinkClick>
              </a:rPr>
              <a:t>leukaemia</a:t>
            </a:r>
            <a:r>
              <a:rPr lang="en-US" sz="800" b="0" i="0" u="none" strike="noStrike" dirty="0">
                <a:solidFill>
                  <a:schemeClr val="tx1"/>
                </a:solidFill>
                <a:effectLst/>
                <a:latin typeface="Helvetica" panose="020B0604020202020204" pitchFamily="34" charset="0"/>
                <a:hlinkClick r:id="rId12">
                  <a:extLst>
                    <a:ext uri="{A12FA001-AC4F-418D-AE19-62706E023703}">
                      <ahyp:hlinkClr xmlns:ahyp="http://schemas.microsoft.com/office/drawing/2018/hyperlinkcolor" val="tx"/>
                    </a:ext>
                  </a:extLst>
                </a:hlinkClick>
              </a:rPr>
              <a:t> of ambiguous lineage with other defined genetic alterations</a:t>
            </a:r>
            <a:endParaRPr lang="en-US" sz="800" b="0" i="0" dirty="0">
              <a:solidFill>
                <a:schemeClr val="tx1"/>
              </a:solidFill>
              <a:effectLst/>
              <a:latin typeface="Helvetica" panose="020B0604020202020204" pitchFamily="34" charset="0"/>
            </a:endParaRPr>
          </a:p>
          <a:p>
            <a:pPr algn="l"/>
            <a:r>
              <a:rPr lang="en-US" sz="800" b="0" i="1" dirty="0">
                <a:solidFill>
                  <a:schemeClr val="tx1"/>
                </a:solidFill>
                <a:effectLst/>
                <a:latin typeface="Helvetica" panose="020B0604020202020204" pitchFamily="34" charset="0"/>
              </a:rPr>
              <a:t>Acute </a:t>
            </a:r>
            <a:r>
              <a:rPr lang="en-US" sz="800" b="0" i="1" dirty="0" err="1">
                <a:solidFill>
                  <a:schemeClr val="tx1"/>
                </a:solidFill>
                <a:effectLst/>
                <a:latin typeface="Helvetica" panose="020B0604020202020204" pitchFamily="34" charset="0"/>
              </a:rPr>
              <a:t>leukaemia</a:t>
            </a:r>
            <a:r>
              <a:rPr lang="en-US" sz="800" b="0" i="1" dirty="0">
                <a:solidFill>
                  <a:schemeClr val="tx1"/>
                </a:solidFill>
                <a:effectLst/>
                <a:latin typeface="Helvetica" panose="020B0604020202020204" pitchFamily="34" charset="0"/>
              </a:rPr>
              <a:t> of ambiguous lineage, immunophenotypically defined </a:t>
            </a:r>
            <a:r>
              <a:rPr lang="en-US" sz="800" b="0" i="0" u="none" strike="noStrike" dirty="0">
                <a:solidFill>
                  <a:schemeClr val="tx1"/>
                </a:solidFill>
                <a:effectLst/>
                <a:latin typeface="Helvetica" panose="020B0604020202020204" pitchFamily="34" charset="0"/>
                <a:hlinkClick r:id="rId13">
                  <a:extLst>
                    <a:ext uri="{A12FA001-AC4F-418D-AE19-62706E023703}">
                      <ahyp:hlinkClr xmlns:ahyp="http://schemas.microsoft.com/office/drawing/2018/hyperlinkcolor" val="tx"/>
                    </a:ext>
                  </a:extLst>
                </a:hlinkClick>
              </a:rPr>
              <a:t>Mixed-phenotype acute </a:t>
            </a:r>
            <a:r>
              <a:rPr lang="en-US" sz="800" b="0" i="0" u="none" strike="noStrike" dirty="0" err="1">
                <a:solidFill>
                  <a:schemeClr val="tx1"/>
                </a:solidFill>
                <a:effectLst/>
                <a:latin typeface="Helvetica" panose="020B0604020202020204" pitchFamily="34" charset="0"/>
                <a:hlinkClick r:id="rId13">
                  <a:extLst>
                    <a:ext uri="{A12FA001-AC4F-418D-AE19-62706E023703}">
                      <ahyp:hlinkClr xmlns:ahyp="http://schemas.microsoft.com/office/drawing/2018/hyperlinkcolor" val="tx"/>
                    </a:ext>
                  </a:extLst>
                </a:hlinkClick>
              </a:rPr>
              <a:t>leukaemia</a:t>
            </a:r>
            <a:r>
              <a:rPr lang="en-US" sz="800" b="0" i="0" u="none" strike="noStrike" dirty="0">
                <a:solidFill>
                  <a:schemeClr val="tx1"/>
                </a:solidFill>
                <a:effectLst/>
                <a:latin typeface="Helvetica" panose="020B0604020202020204" pitchFamily="34" charset="0"/>
                <a:hlinkClick r:id="rId13">
                  <a:extLst>
                    <a:ext uri="{A12FA001-AC4F-418D-AE19-62706E023703}">
                      <ahyp:hlinkClr xmlns:ahyp="http://schemas.microsoft.com/office/drawing/2018/hyperlinkcolor" val="tx"/>
                    </a:ext>
                  </a:extLst>
                </a:hlinkClick>
              </a:rPr>
              <a:t>, B/myeloid</a:t>
            </a:r>
            <a:endParaRPr lang="en-US" sz="800" b="0" i="0" dirty="0">
              <a:solidFill>
                <a:schemeClr val="tx1"/>
              </a:solidFill>
              <a:effectLst/>
              <a:latin typeface="Helvetica" panose="020B0604020202020204" pitchFamily="34" charset="0"/>
            </a:endParaRPr>
          </a:p>
          <a:p>
            <a:pPr algn="l"/>
            <a:r>
              <a:rPr lang="en-US" sz="800" b="0" i="0" u="none" strike="noStrike" dirty="0">
                <a:solidFill>
                  <a:schemeClr val="tx1"/>
                </a:solidFill>
                <a:effectLst/>
                <a:latin typeface="Helvetica" panose="020B0604020202020204" pitchFamily="34" charset="0"/>
                <a:hlinkClick r:id="rId14">
                  <a:extLst>
                    <a:ext uri="{A12FA001-AC4F-418D-AE19-62706E023703}">
                      <ahyp:hlinkClr xmlns:ahyp="http://schemas.microsoft.com/office/drawing/2018/hyperlinkcolor" val="tx"/>
                    </a:ext>
                  </a:extLst>
                </a:hlinkClick>
              </a:rPr>
              <a:t>Mixed-phenotype acute </a:t>
            </a:r>
            <a:r>
              <a:rPr lang="en-US" sz="800" b="0" i="0" u="none" strike="noStrike" dirty="0" err="1">
                <a:solidFill>
                  <a:schemeClr val="tx1"/>
                </a:solidFill>
                <a:effectLst/>
                <a:latin typeface="Helvetica" panose="020B0604020202020204" pitchFamily="34" charset="0"/>
                <a:hlinkClick r:id="rId14">
                  <a:extLst>
                    <a:ext uri="{A12FA001-AC4F-418D-AE19-62706E023703}">
                      <ahyp:hlinkClr xmlns:ahyp="http://schemas.microsoft.com/office/drawing/2018/hyperlinkcolor" val="tx"/>
                    </a:ext>
                  </a:extLst>
                </a:hlinkClick>
              </a:rPr>
              <a:t>leukaemia</a:t>
            </a:r>
            <a:r>
              <a:rPr lang="en-US" sz="800" b="0" i="0" u="none" strike="noStrike" dirty="0">
                <a:solidFill>
                  <a:schemeClr val="tx1"/>
                </a:solidFill>
                <a:effectLst/>
                <a:latin typeface="Helvetica" panose="020B0604020202020204" pitchFamily="34" charset="0"/>
                <a:hlinkClick r:id="rId14">
                  <a:extLst>
                    <a:ext uri="{A12FA001-AC4F-418D-AE19-62706E023703}">
                      <ahyp:hlinkClr xmlns:ahyp="http://schemas.microsoft.com/office/drawing/2018/hyperlinkcolor" val="tx"/>
                    </a:ext>
                  </a:extLst>
                </a:hlinkClick>
              </a:rPr>
              <a:t>, T/myeloid</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15">
                  <a:extLst>
                    <a:ext uri="{A12FA001-AC4F-418D-AE19-62706E023703}">
                      <ahyp:hlinkClr xmlns:ahyp="http://schemas.microsoft.com/office/drawing/2018/hyperlinkcolor" val="tx"/>
                    </a:ext>
                  </a:extLst>
                </a:hlinkClick>
              </a:rPr>
              <a:t>Mixed-phenotype acute </a:t>
            </a:r>
            <a:r>
              <a:rPr lang="en-US" sz="800" b="0" i="0" u="none" strike="noStrike" dirty="0" err="1">
                <a:solidFill>
                  <a:schemeClr val="tx1"/>
                </a:solidFill>
                <a:effectLst/>
                <a:latin typeface="Helvetica" panose="020B0604020202020204" pitchFamily="34" charset="0"/>
                <a:hlinkClick r:id="rId15">
                  <a:extLst>
                    <a:ext uri="{A12FA001-AC4F-418D-AE19-62706E023703}">
                      <ahyp:hlinkClr xmlns:ahyp="http://schemas.microsoft.com/office/drawing/2018/hyperlinkcolor" val="tx"/>
                    </a:ext>
                  </a:extLst>
                </a:hlinkClick>
              </a:rPr>
              <a:t>leukaemia</a:t>
            </a:r>
            <a:r>
              <a:rPr lang="en-US" sz="800" b="0" i="0" u="none" strike="noStrike" dirty="0">
                <a:solidFill>
                  <a:schemeClr val="tx1"/>
                </a:solidFill>
                <a:effectLst/>
                <a:latin typeface="Helvetica" panose="020B0604020202020204" pitchFamily="34" charset="0"/>
                <a:hlinkClick r:id="rId15">
                  <a:extLst>
                    <a:ext uri="{A12FA001-AC4F-418D-AE19-62706E023703}">
                      <ahyp:hlinkClr xmlns:ahyp="http://schemas.microsoft.com/office/drawing/2018/hyperlinkcolor" val="tx"/>
                    </a:ext>
                  </a:extLst>
                </a:hlinkClick>
              </a:rPr>
              <a:t>, rare types</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16">
                  <a:extLst>
                    <a:ext uri="{A12FA001-AC4F-418D-AE19-62706E023703}">
                      <ahyp:hlinkClr xmlns:ahyp="http://schemas.microsoft.com/office/drawing/2018/hyperlinkcolor" val="tx"/>
                    </a:ext>
                  </a:extLst>
                </a:hlinkClick>
              </a:rPr>
              <a:t>Acute </a:t>
            </a:r>
            <a:r>
              <a:rPr lang="en-US" sz="800" b="0" i="0" u="none" strike="noStrike" dirty="0" err="1">
                <a:solidFill>
                  <a:schemeClr val="tx1"/>
                </a:solidFill>
                <a:effectLst/>
                <a:latin typeface="Helvetica" panose="020B0604020202020204" pitchFamily="34" charset="0"/>
                <a:hlinkClick r:id="rId16">
                  <a:extLst>
                    <a:ext uri="{A12FA001-AC4F-418D-AE19-62706E023703}">
                      <ahyp:hlinkClr xmlns:ahyp="http://schemas.microsoft.com/office/drawing/2018/hyperlinkcolor" val="tx"/>
                    </a:ext>
                  </a:extLst>
                </a:hlinkClick>
              </a:rPr>
              <a:t>leukaemia</a:t>
            </a:r>
            <a:r>
              <a:rPr lang="en-US" sz="800" b="0" i="0" u="none" strike="noStrike" dirty="0">
                <a:solidFill>
                  <a:schemeClr val="tx1"/>
                </a:solidFill>
                <a:effectLst/>
                <a:latin typeface="Helvetica" panose="020B0604020202020204" pitchFamily="34" charset="0"/>
                <a:hlinkClick r:id="rId16">
                  <a:extLst>
                    <a:ext uri="{A12FA001-AC4F-418D-AE19-62706E023703}">
                      <ahyp:hlinkClr xmlns:ahyp="http://schemas.microsoft.com/office/drawing/2018/hyperlinkcolor" val="tx"/>
                    </a:ext>
                  </a:extLst>
                </a:hlinkClick>
              </a:rPr>
              <a:t> of ambiguous lineage, NOS</a:t>
            </a:r>
            <a:r>
              <a:rPr lang="en-US" sz="800" b="0" i="0" u="none" strike="noStrike" dirty="0">
                <a:solidFill>
                  <a:schemeClr val="tx1"/>
                </a:solidFill>
                <a:effectLst/>
                <a:latin typeface="Helvetica" panose="020B0604020202020204" pitchFamily="34" charset="0"/>
              </a:rPr>
              <a:t> </a:t>
            </a:r>
            <a:r>
              <a:rPr lang="en-US" sz="800" b="0" i="0" u="none" strike="noStrike" dirty="0">
                <a:solidFill>
                  <a:schemeClr val="tx1"/>
                </a:solidFill>
                <a:effectLst/>
                <a:latin typeface="Helvetica" panose="020B0604020202020204" pitchFamily="34" charset="0"/>
                <a:hlinkClick r:id="rId17">
                  <a:extLst>
                    <a:ext uri="{A12FA001-AC4F-418D-AE19-62706E023703}">
                      <ahyp:hlinkClr xmlns:ahyp="http://schemas.microsoft.com/office/drawing/2018/hyperlinkcolor" val="tx"/>
                    </a:ext>
                  </a:extLst>
                </a:hlinkClick>
              </a:rPr>
              <a:t>Acute undifferentiated </a:t>
            </a:r>
            <a:r>
              <a:rPr lang="en-US" sz="800" b="0" i="0" u="none" strike="noStrike" dirty="0" err="1">
                <a:solidFill>
                  <a:schemeClr val="tx1"/>
                </a:solidFill>
                <a:effectLst/>
                <a:latin typeface="Helvetica" panose="020B0604020202020204" pitchFamily="34" charset="0"/>
                <a:hlinkClick r:id="rId17">
                  <a:extLst>
                    <a:ext uri="{A12FA001-AC4F-418D-AE19-62706E023703}">
                      <ahyp:hlinkClr xmlns:ahyp="http://schemas.microsoft.com/office/drawing/2018/hyperlinkcolor" val="tx"/>
                    </a:ext>
                  </a:extLst>
                </a:hlinkClick>
              </a:rPr>
              <a:t>leukaemia</a:t>
            </a:r>
            <a:endParaRPr lang="en-US" sz="800" b="0" i="0" dirty="0">
              <a:solidFill>
                <a:schemeClr val="tx1"/>
              </a:solidFill>
              <a:effectLst/>
              <a:latin typeface="Helvetica" panose="020B0604020202020204" pitchFamily="34" charset="0"/>
            </a:endParaRPr>
          </a:p>
          <a:p>
            <a:endParaRPr lang="en-US" dirty="0"/>
          </a:p>
        </p:txBody>
      </p:sp>
    </p:spTree>
    <p:extLst>
      <p:ext uri="{BB962C8B-B14F-4D97-AF65-F5344CB8AC3E}">
        <p14:creationId xmlns:p14="http://schemas.microsoft.com/office/powerpoint/2010/main" val="163424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Note atypical chronic myeloid leukemia: MDS/MPN with neutrophilia</a:t>
            </a:r>
          </a:p>
          <a:p>
            <a:pPr marL="0" lvl="0" indent="0" algn="l" rtl="0">
              <a:lnSpc>
                <a:spcPct val="100000"/>
              </a:lnSpc>
              <a:spcBef>
                <a:spcPts val="0"/>
              </a:spcBef>
              <a:spcAft>
                <a:spcPts val="0"/>
              </a:spcAft>
              <a:buSzPts val="1100"/>
              <a:buNone/>
            </a:pPr>
            <a:r>
              <a:rPr lang="en-US" dirty="0"/>
              <a:t>Precursor CHIP and CCUS – MD like dysplasia hasn’t developed yet. MDS completely transformed into 3 categories</a:t>
            </a:r>
            <a:endParaRPr dirty="0"/>
          </a:p>
        </p:txBody>
      </p:sp>
    </p:spTree>
    <p:extLst>
      <p:ext uri="{BB962C8B-B14F-4D97-AF65-F5344CB8AC3E}">
        <p14:creationId xmlns:p14="http://schemas.microsoft.com/office/powerpoint/2010/main" val="175410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800" b="0" i="0" dirty="0">
                <a:solidFill>
                  <a:srgbClr val="666666"/>
                </a:solidFill>
                <a:effectLst/>
                <a:latin typeface="Helvetica" panose="020B0604020202020204" pitchFamily="34" charset="0"/>
              </a:rPr>
              <a:t>The abnormal proliferation of one or more terminal differentiated myeloid cell lines in the peripheral blood gives rise to a heterogeneous group of disorders called myeloproliferative neoplasms. In 1951, </a:t>
            </a:r>
            <a:r>
              <a:rPr lang="en-US" sz="800" b="0" i="0" dirty="0" err="1">
                <a:solidFill>
                  <a:srgbClr val="666666"/>
                </a:solidFill>
                <a:effectLst/>
                <a:latin typeface="Helvetica" panose="020B0604020202020204" pitchFamily="34" charset="0"/>
              </a:rPr>
              <a:t>Dameshek</a:t>
            </a:r>
            <a:r>
              <a:rPr lang="en-US" sz="800" b="0" i="0" dirty="0">
                <a:solidFill>
                  <a:srgbClr val="666666"/>
                </a:solidFill>
                <a:effectLst/>
                <a:latin typeface="Helvetica" panose="020B0604020202020204" pitchFamily="34" charset="0"/>
              </a:rPr>
              <a:t> coined the term 'myeloproliferative disorders which has been reformed to myeloproliferative neoplasms (MPNs) by the World Health Organization (WHO). Chronic myeloid leukemia (CML), polycythemia vera (PV), essential thrombocythemia (ET), and primary myelofibrosis (PMF) are the four classic types of myeloproliferative neoplasms. The WHO classification also includes chronic neutrophilic leukemia (CNL), chronic eosinophilic leukemia (CEL), juvenile myelomonocytic leukemia (JMML), and MPN, not otherwise specified. The majority of patients are diagnosed in chronic phase, however, all MPN may progress into blast phase disease associated with accumulation of novel cytogenetic and molecular aberrations.  Out of the classic types of MPNs, CML is </a:t>
            </a:r>
            <a:r>
              <a:rPr lang="en-US" sz="800" b="0" i="1" dirty="0">
                <a:solidFill>
                  <a:srgbClr val="666666"/>
                </a:solidFill>
                <a:effectLst/>
                <a:latin typeface="Helvetica" panose="020B0604020202020204" pitchFamily="34" charset="0"/>
              </a:rPr>
              <a:t>BCR::ABL1 </a:t>
            </a:r>
            <a:r>
              <a:rPr lang="en-US" sz="800" b="0" i="0" dirty="0">
                <a:solidFill>
                  <a:srgbClr val="666666"/>
                </a:solidFill>
                <a:effectLst/>
                <a:latin typeface="Helvetica" panose="020B0604020202020204" pitchFamily="34" charset="0"/>
              </a:rPr>
              <a:t>positive, but PV, ET, and PMF are </a:t>
            </a:r>
            <a:r>
              <a:rPr lang="en-US" sz="800" b="0" i="1" dirty="0">
                <a:solidFill>
                  <a:srgbClr val="666666"/>
                </a:solidFill>
                <a:effectLst/>
                <a:latin typeface="Helvetica" panose="020B0604020202020204" pitchFamily="34" charset="0"/>
              </a:rPr>
              <a:t>BCR::ABL1 </a:t>
            </a:r>
            <a:r>
              <a:rPr lang="en-US" sz="800" b="0" i="0" dirty="0">
                <a:solidFill>
                  <a:srgbClr val="666666"/>
                </a:solidFill>
                <a:effectLst/>
                <a:latin typeface="Helvetica" panose="020B0604020202020204" pitchFamily="34" charset="0"/>
              </a:rPr>
              <a:t>negative.  The JAK2 p.V617F mutation is detectable in over 95% of patients with PV, and 50 to 60% of those with ET or PMF. Valine 617 is located in the JH2 domain of JAK2, which acts to repress its kinase activity. Many mutations in exon 12 of the </a:t>
            </a:r>
            <a:r>
              <a:rPr lang="en-US" sz="800" b="0" i="1" dirty="0">
                <a:solidFill>
                  <a:srgbClr val="666666"/>
                </a:solidFill>
                <a:effectLst/>
                <a:latin typeface="Helvetica" panose="020B0604020202020204" pitchFamily="34" charset="0"/>
              </a:rPr>
              <a:t>JAK2</a:t>
            </a:r>
            <a:r>
              <a:rPr lang="en-US" sz="800" b="0" i="0" dirty="0">
                <a:solidFill>
                  <a:srgbClr val="666666"/>
                </a:solidFill>
                <a:effectLst/>
                <a:latin typeface="Helvetica" panose="020B0604020202020204" pitchFamily="34" charset="0"/>
              </a:rPr>
              <a:t> gene were reported in almost all patients with JAK2 p.V617F negative PV, usually small in-frame insertions or deletions, affecting the </a:t>
            </a:r>
            <a:r>
              <a:rPr lang="en-US" sz="800" b="0" i="0" dirty="0" err="1">
                <a:solidFill>
                  <a:srgbClr val="666666"/>
                </a:solidFill>
                <a:effectLst/>
                <a:latin typeface="Helvetica" panose="020B0604020202020204" pitchFamily="34" charset="0"/>
              </a:rPr>
              <a:t>pseudokinase</a:t>
            </a:r>
            <a:r>
              <a:rPr lang="en-US" sz="800" b="0" i="0" dirty="0">
                <a:solidFill>
                  <a:srgbClr val="666666"/>
                </a:solidFill>
                <a:effectLst/>
                <a:latin typeface="Helvetica" panose="020B0604020202020204" pitchFamily="34" charset="0"/>
              </a:rPr>
              <a:t> domain, these patients have a more isolated erythrocytosis, and exon 12 mutations are also not found in ET. Activating point mutations in the thrombopoietin receptor gene, </a:t>
            </a:r>
            <a:r>
              <a:rPr lang="en-US" sz="800" b="0" i="1" dirty="0">
                <a:solidFill>
                  <a:srgbClr val="666666"/>
                </a:solidFill>
                <a:effectLst/>
                <a:latin typeface="Helvetica" panose="020B0604020202020204" pitchFamily="34" charset="0"/>
              </a:rPr>
              <a:t>MPL</a:t>
            </a:r>
            <a:r>
              <a:rPr lang="en-US" sz="800" b="0" i="0" dirty="0">
                <a:solidFill>
                  <a:srgbClr val="666666"/>
                </a:solidFill>
                <a:effectLst/>
                <a:latin typeface="Helvetica" panose="020B0604020202020204" pitchFamily="34" charset="0"/>
              </a:rPr>
              <a:t>, were identified in 2006 in 5-10% of patients with ET and PMF, but not in PV. </a:t>
            </a:r>
            <a:r>
              <a:rPr lang="en-US" sz="800" b="0" i="1" dirty="0">
                <a:solidFill>
                  <a:srgbClr val="666666"/>
                </a:solidFill>
                <a:effectLst/>
                <a:latin typeface="Helvetica" panose="020B0604020202020204" pitchFamily="34" charset="0"/>
              </a:rPr>
              <a:t>MPL</a:t>
            </a:r>
            <a:r>
              <a:rPr lang="en-US" sz="800" b="0" i="0" dirty="0">
                <a:solidFill>
                  <a:srgbClr val="666666"/>
                </a:solidFill>
                <a:effectLst/>
                <a:latin typeface="Helvetica" panose="020B0604020202020204" pitchFamily="34" charset="0"/>
              </a:rPr>
              <a:t>-mutant disease is characterized by thrombocytosis and/or marrow fibrosis without erythrocytosis, reflecting activation of pathways limited to the thrombopoietin receptor, compared to </a:t>
            </a:r>
            <a:r>
              <a:rPr lang="en-US" sz="800" b="0" i="1" dirty="0">
                <a:solidFill>
                  <a:srgbClr val="666666"/>
                </a:solidFill>
                <a:effectLst/>
                <a:latin typeface="Helvetica" panose="020B0604020202020204" pitchFamily="34" charset="0"/>
              </a:rPr>
              <a:t>JAK2</a:t>
            </a:r>
            <a:r>
              <a:rPr lang="en-US" sz="800" b="0" i="0" dirty="0">
                <a:solidFill>
                  <a:srgbClr val="666666"/>
                </a:solidFill>
                <a:effectLst/>
                <a:latin typeface="Helvetica" panose="020B0604020202020204" pitchFamily="34" charset="0"/>
              </a:rPr>
              <a:t>-mutant disease. Mutations in the calreticulin (</a:t>
            </a:r>
            <a:r>
              <a:rPr lang="en-US" sz="800" b="0" i="1" dirty="0">
                <a:solidFill>
                  <a:srgbClr val="666666"/>
                </a:solidFill>
                <a:effectLst/>
                <a:latin typeface="Helvetica" panose="020B0604020202020204" pitchFamily="34" charset="0"/>
              </a:rPr>
              <a:t>CALR</a:t>
            </a:r>
            <a:r>
              <a:rPr lang="en-US" sz="800" b="0" i="0" dirty="0">
                <a:solidFill>
                  <a:srgbClr val="666666"/>
                </a:solidFill>
                <a:effectLst/>
                <a:latin typeface="Helvetica" panose="020B0604020202020204" pitchFamily="34" charset="0"/>
              </a:rPr>
              <a:t>) gene were identified in 2013 and found in 25-35% of ET and PMF but not PV patients. CALR frameshift mutations are all predicted to result in a novel C-terminal protein sequence, the commonest being 52-bp deletion (“type 1”) or 5-bp insertion (“type 2”). These are found with similar frequencies in ET; type 1 mutations are much commoner than type 2 mutations in PMF. Mutant CALR protein interacts with the thrombopoietin receptor (MPL) within the ER, leading to altered traffic of MPL to the cell surface and activation of downstream signaling pathways, and can also act as a rogue cytokine activating MPL, explaining the phenotypic similarities with </a:t>
            </a:r>
            <a:r>
              <a:rPr lang="en-US" sz="800" b="0" i="1" dirty="0">
                <a:solidFill>
                  <a:srgbClr val="666666"/>
                </a:solidFill>
                <a:effectLst/>
                <a:latin typeface="Helvetica" panose="020B0604020202020204" pitchFamily="34" charset="0"/>
              </a:rPr>
              <a:t>MPL</a:t>
            </a:r>
            <a:r>
              <a:rPr lang="en-US" sz="800" b="0" i="0" dirty="0">
                <a:solidFill>
                  <a:srgbClr val="666666"/>
                </a:solidFill>
                <a:effectLst/>
                <a:latin typeface="Helvetica" panose="020B0604020202020204" pitchFamily="34" charset="0"/>
              </a:rPr>
              <a:t>-mutant disease. Additional mutations in other cancer driver genes are found in over half of patients with MPN, for example </a:t>
            </a:r>
            <a:r>
              <a:rPr lang="en-US" sz="800" b="0" i="1" dirty="0">
                <a:solidFill>
                  <a:srgbClr val="666666"/>
                </a:solidFill>
                <a:effectLst/>
                <a:latin typeface="Helvetica" panose="020B0604020202020204" pitchFamily="34" charset="0"/>
              </a:rPr>
              <a:t>TET2</a:t>
            </a:r>
            <a:r>
              <a:rPr lang="en-US" sz="800" b="0" i="0" dirty="0">
                <a:solidFill>
                  <a:srgbClr val="666666"/>
                </a:solidFill>
                <a:effectLst/>
                <a:latin typeface="Helvetica" panose="020B0604020202020204" pitchFamily="34" charset="0"/>
              </a:rPr>
              <a:t> (10-15% of MPN patients), </a:t>
            </a:r>
            <a:r>
              <a:rPr lang="en-US" sz="800" b="0" i="1" dirty="0">
                <a:solidFill>
                  <a:srgbClr val="666666"/>
                </a:solidFill>
                <a:effectLst/>
                <a:latin typeface="Helvetica" panose="020B0604020202020204" pitchFamily="34" charset="0"/>
              </a:rPr>
              <a:t>ASXL1</a:t>
            </a:r>
            <a:r>
              <a:rPr lang="en-US" sz="800" b="0" i="0" dirty="0">
                <a:solidFill>
                  <a:srgbClr val="666666"/>
                </a:solidFill>
                <a:effectLst/>
                <a:latin typeface="Helvetica" panose="020B0604020202020204" pitchFamily="34" charset="0"/>
              </a:rPr>
              <a:t> (5-10%) and </a:t>
            </a:r>
            <a:r>
              <a:rPr lang="en-US" sz="800" b="0" i="1" dirty="0">
                <a:solidFill>
                  <a:srgbClr val="666666"/>
                </a:solidFill>
                <a:effectLst/>
                <a:latin typeface="Helvetica" panose="020B0604020202020204" pitchFamily="34" charset="0"/>
              </a:rPr>
              <a:t>DNMT3A</a:t>
            </a:r>
            <a:r>
              <a:rPr lang="en-US" sz="800" b="0" i="0" dirty="0">
                <a:solidFill>
                  <a:srgbClr val="666666"/>
                </a:solidFill>
                <a:effectLst/>
                <a:latin typeface="Helvetica" panose="020B0604020202020204" pitchFamily="34" charset="0"/>
              </a:rPr>
              <a:t> (5-10%), mutations affecting splicing regulators (</a:t>
            </a:r>
            <a:r>
              <a:rPr lang="en-US" sz="800" b="0" i="1" dirty="0">
                <a:solidFill>
                  <a:srgbClr val="666666"/>
                </a:solidFill>
                <a:effectLst/>
                <a:latin typeface="Helvetica" panose="020B0604020202020204" pitchFamily="34" charset="0"/>
              </a:rPr>
              <a:t>SRSF2, SF3B1, U2AF1, ZRSR2</a:t>
            </a:r>
            <a:r>
              <a:rPr lang="en-US" sz="800" b="0" i="0" dirty="0">
                <a:solidFill>
                  <a:srgbClr val="666666"/>
                </a:solidFill>
                <a:effectLst/>
                <a:latin typeface="Helvetica" panose="020B0604020202020204" pitchFamily="34" charset="0"/>
              </a:rPr>
              <a:t>) and other regulators of chromatin structure, epigenetic functions and cellular signaling (e.g. </a:t>
            </a:r>
            <a:r>
              <a:rPr lang="en-US" sz="800" b="0" i="1" dirty="0">
                <a:solidFill>
                  <a:srgbClr val="666666"/>
                </a:solidFill>
                <a:effectLst/>
                <a:latin typeface="Helvetica" panose="020B0604020202020204" pitchFamily="34" charset="0"/>
              </a:rPr>
              <a:t>EZH2, IDH1, IDH2, CBL, KRAS, NRAS, STAG2, TP53</a:t>
            </a:r>
            <a:r>
              <a:rPr lang="en-US" sz="800" b="0" i="0" dirty="0">
                <a:solidFill>
                  <a:srgbClr val="666666"/>
                </a:solidFill>
                <a:effectLst/>
                <a:latin typeface="Helvetica" panose="020B0604020202020204" pitchFamily="34" charset="0"/>
              </a:rPr>
              <a:t>) are less common. These are mutations found in other myeloid malignancies such as MDS and AML and some including </a:t>
            </a:r>
            <a:r>
              <a:rPr lang="en-US" sz="800" b="0" i="1" dirty="0">
                <a:solidFill>
                  <a:srgbClr val="666666"/>
                </a:solidFill>
                <a:effectLst/>
                <a:latin typeface="Helvetica" panose="020B0604020202020204" pitchFamily="34" charset="0"/>
              </a:rPr>
              <a:t>JAK2 V617F </a:t>
            </a:r>
            <a:r>
              <a:rPr lang="en-US" sz="800" b="0" i="0" dirty="0">
                <a:solidFill>
                  <a:srgbClr val="666666"/>
                </a:solidFill>
                <a:effectLst/>
                <a:latin typeface="Helvetica" panose="020B0604020202020204" pitchFamily="34" charset="0"/>
              </a:rPr>
              <a:t>are also reported in age-related clonal hematopoiesis in individuals with normal blood counts. These additional mutations are commoner in myelofibrosis and blast phase compared to PV and ET and some are known to carry a poorer prognostic risk (e.g. </a:t>
            </a:r>
            <a:r>
              <a:rPr lang="en-US" sz="800" b="0" i="1" dirty="0">
                <a:solidFill>
                  <a:srgbClr val="666666"/>
                </a:solidFill>
                <a:effectLst/>
                <a:latin typeface="Helvetica" panose="020B0604020202020204" pitchFamily="34" charset="0"/>
              </a:rPr>
              <a:t>EZH2, IDH1, IDH2, SRSF2, U2AF1 </a:t>
            </a:r>
            <a:r>
              <a:rPr lang="en-US" sz="800" b="0" i="0" dirty="0">
                <a:solidFill>
                  <a:srgbClr val="666666"/>
                </a:solidFill>
                <a:effectLst/>
                <a:latin typeface="Helvetica" panose="020B0604020202020204" pitchFamily="34" charset="0"/>
              </a:rPr>
              <a:t>and</a:t>
            </a:r>
            <a:r>
              <a:rPr lang="en-US" sz="800" b="0" i="1" dirty="0">
                <a:solidFill>
                  <a:srgbClr val="666666"/>
                </a:solidFill>
                <a:effectLst/>
                <a:latin typeface="Helvetica" panose="020B0604020202020204" pitchFamily="34" charset="0"/>
              </a:rPr>
              <a:t> ASXL1 </a:t>
            </a:r>
            <a:r>
              <a:rPr lang="en-US" sz="800" b="0" i="0" dirty="0">
                <a:solidFill>
                  <a:srgbClr val="666666"/>
                </a:solidFill>
                <a:effectLst/>
                <a:latin typeface="Helvetica" panose="020B0604020202020204" pitchFamily="34" charset="0"/>
              </a:rPr>
              <a:t>mutations in PMF). </a:t>
            </a:r>
            <a:r>
              <a:rPr lang="en-US" sz="800" b="0" i="1" dirty="0">
                <a:solidFill>
                  <a:srgbClr val="666666"/>
                </a:solidFill>
                <a:effectLst/>
                <a:latin typeface="Helvetica" panose="020B0604020202020204" pitchFamily="34" charset="0"/>
              </a:rPr>
              <a:t>TP53</a:t>
            </a:r>
            <a:r>
              <a:rPr lang="en-US" sz="800" b="0" i="0" dirty="0">
                <a:solidFill>
                  <a:srgbClr val="666666"/>
                </a:solidFill>
                <a:effectLst/>
                <a:latin typeface="Helvetica" panose="020B0604020202020204" pitchFamily="34" charset="0"/>
              </a:rPr>
              <a:t> mutations are associated with leukemic transformation and identify a disease category with particularly unfavorable outlook. </a:t>
            </a:r>
            <a:r>
              <a:rPr lang="en-US" sz="800" b="1" i="0" dirty="0">
                <a:solidFill>
                  <a:srgbClr val="666666"/>
                </a:solidFill>
                <a:effectLst/>
                <a:latin typeface="Helvetica" panose="020B0604020202020204" pitchFamily="34" charset="0"/>
              </a:rPr>
              <a:t>Germline predispositions to MPNs</a:t>
            </a:r>
            <a:endParaRPr lang="en-US" sz="800" b="0" i="0" dirty="0">
              <a:solidFill>
                <a:srgbClr val="666666"/>
              </a:solidFill>
              <a:effectLst/>
              <a:latin typeface="Helvetica" panose="020B0604020202020204" pitchFamily="34" charset="0"/>
            </a:endParaRPr>
          </a:p>
          <a:p>
            <a:pPr algn="just"/>
            <a:r>
              <a:rPr lang="en-US" sz="800" b="0" i="0" dirty="0">
                <a:solidFill>
                  <a:srgbClr val="666666"/>
                </a:solidFill>
                <a:effectLst/>
                <a:latin typeface="Helvetica" panose="020B0604020202020204" pitchFamily="34" charset="0"/>
              </a:rPr>
              <a:t>Although JAK2 p.V617F or exon 12</a:t>
            </a:r>
            <a:r>
              <a:rPr lang="en-US" sz="800" b="0" i="1" dirty="0">
                <a:solidFill>
                  <a:srgbClr val="666666"/>
                </a:solidFill>
                <a:effectLst/>
                <a:latin typeface="Helvetica" panose="020B0604020202020204" pitchFamily="34" charset="0"/>
              </a:rPr>
              <a:t>, CALR</a:t>
            </a:r>
            <a:r>
              <a:rPr lang="en-US" sz="800" b="0" i="0" dirty="0">
                <a:solidFill>
                  <a:srgbClr val="666666"/>
                </a:solidFill>
                <a:effectLst/>
                <a:latin typeface="Helvetica" panose="020B0604020202020204" pitchFamily="34" charset="0"/>
              </a:rPr>
              <a:t> and </a:t>
            </a:r>
            <a:r>
              <a:rPr lang="en-US" sz="800" b="0" i="1" dirty="0">
                <a:solidFill>
                  <a:srgbClr val="666666"/>
                </a:solidFill>
                <a:effectLst/>
                <a:latin typeface="Helvetica" panose="020B0604020202020204" pitchFamily="34" charset="0"/>
              </a:rPr>
              <a:t>MPL</a:t>
            </a:r>
            <a:r>
              <a:rPr lang="en-US" sz="800" b="0" i="0" dirty="0">
                <a:solidFill>
                  <a:srgbClr val="666666"/>
                </a:solidFill>
                <a:effectLst/>
                <a:latin typeface="Helvetica" panose="020B0604020202020204" pitchFamily="34" charset="0"/>
              </a:rPr>
              <a:t> mutations are acquired, several germline factors have been found to alter the risk of development of an MPN. A number of fairly common variants that are present in control populations have been found to contribute weak predisposition to development of MPN. The </a:t>
            </a:r>
            <a:r>
              <a:rPr lang="en-US" sz="800" b="0" i="1" dirty="0">
                <a:solidFill>
                  <a:srgbClr val="666666"/>
                </a:solidFill>
                <a:effectLst/>
                <a:latin typeface="Helvetica" panose="020B0604020202020204" pitchFamily="34" charset="0"/>
              </a:rPr>
              <a:t>JAK2</a:t>
            </a:r>
            <a:r>
              <a:rPr lang="en-US" sz="800" b="0" i="0" dirty="0">
                <a:solidFill>
                  <a:srgbClr val="666666"/>
                </a:solidFill>
                <a:effectLst/>
                <a:latin typeface="Helvetica" panose="020B0604020202020204" pitchFamily="34" charset="0"/>
              </a:rPr>
              <a:t> haplotype (“46/1”), present in a quarter of the population is enriched in patients with MPNs and </a:t>
            </a:r>
            <a:r>
              <a:rPr lang="en-US" sz="800" b="0" i="1" dirty="0">
                <a:solidFill>
                  <a:srgbClr val="666666"/>
                </a:solidFill>
                <a:effectLst/>
                <a:latin typeface="Helvetica" panose="020B0604020202020204" pitchFamily="34" charset="0"/>
              </a:rPr>
              <a:t>JAK2 </a:t>
            </a:r>
            <a:r>
              <a:rPr lang="en-US" sz="800" b="0" i="0" dirty="0">
                <a:solidFill>
                  <a:srgbClr val="666666"/>
                </a:solidFill>
                <a:effectLst/>
                <a:latin typeface="Helvetica" panose="020B0604020202020204" pitchFamily="34" charset="0"/>
              </a:rPr>
              <a:t>mutations occur preferentially on the 46/1 haplotype allele. Interestingly, 46/1 is associated with </a:t>
            </a:r>
            <a:r>
              <a:rPr lang="en-US" sz="800" b="0" i="1" dirty="0">
                <a:solidFill>
                  <a:srgbClr val="666666"/>
                </a:solidFill>
                <a:effectLst/>
                <a:latin typeface="Helvetica" panose="020B0604020202020204" pitchFamily="34" charset="0"/>
              </a:rPr>
              <a:t>JAK2</a:t>
            </a:r>
            <a:r>
              <a:rPr lang="en-US" sz="800" b="0" i="0" dirty="0">
                <a:solidFill>
                  <a:srgbClr val="666666"/>
                </a:solidFill>
                <a:effectLst/>
                <a:latin typeface="Helvetica" panose="020B0604020202020204" pitchFamily="34" charset="0"/>
              </a:rPr>
              <a:t> exon 12-mutant MPNs and also </a:t>
            </a:r>
            <a:r>
              <a:rPr lang="en-US" sz="800" b="0" i="1" dirty="0">
                <a:solidFill>
                  <a:srgbClr val="666666"/>
                </a:solidFill>
                <a:effectLst/>
                <a:latin typeface="Helvetica" panose="020B0604020202020204" pitchFamily="34" charset="0"/>
              </a:rPr>
              <a:t>MPL</a:t>
            </a:r>
            <a:r>
              <a:rPr lang="en-US" sz="800" b="0" i="0" dirty="0">
                <a:solidFill>
                  <a:srgbClr val="666666"/>
                </a:solidFill>
                <a:effectLst/>
                <a:latin typeface="Helvetica" panose="020B0604020202020204" pitchFamily="34" charset="0"/>
              </a:rPr>
              <a:t>-mutant disease in some studies. SNPs in other genes (e.g. </a:t>
            </a:r>
            <a:r>
              <a:rPr lang="en-US" sz="800" b="0" i="1" dirty="0">
                <a:solidFill>
                  <a:srgbClr val="666666"/>
                </a:solidFill>
                <a:effectLst/>
                <a:latin typeface="Helvetica" panose="020B0604020202020204" pitchFamily="34" charset="0"/>
              </a:rPr>
              <a:t>TERT</a:t>
            </a:r>
            <a:r>
              <a:rPr lang="en-US" sz="800" b="0" i="0" dirty="0">
                <a:solidFill>
                  <a:srgbClr val="666666"/>
                </a:solidFill>
                <a:effectLst/>
                <a:latin typeface="Helvetica" panose="020B0604020202020204" pitchFamily="34" charset="0"/>
              </a:rPr>
              <a:t>, </a:t>
            </a:r>
            <a:r>
              <a:rPr lang="en-US" sz="800" b="0" i="1" dirty="0">
                <a:solidFill>
                  <a:srgbClr val="666666"/>
                </a:solidFill>
                <a:effectLst/>
                <a:latin typeface="Helvetica" panose="020B0604020202020204" pitchFamily="34" charset="0"/>
              </a:rPr>
              <a:t>TET2,</a:t>
            </a:r>
            <a:r>
              <a:rPr lang="en-US" sz="800" b="0" i="0" dirty="0">
                <a:solidFill>
                  <a:srgbClr val="666666"/>
                </a:solidFill>
                <a:effectLst/>
                <a:latin typeface="Helvetica" panose="020B0604020202020204" pitchFamily="34" charset="0"/>
              </a:rPr>
              <a:t> </a:t>
            </a:r>
            <a:r>
              <a:rPr lang="en-US" sz="800" b="0" i="1" dirty="0">
                <a:solidFill>
                  <a:srgbClr val="666666"/>
                </a:solidFill>
                <a:effectLst/>
                <a:latin typeface="Helvetica" panose="020B0604020202020204" pitchFamily="34" charset="0"/>
              </a:rPr>
              <a:t>SH2B3, MECOM, CHEK2, ATM, PINT, GFI1B</a:t>
            </a:r>
            <a:r>
              <a:rPr lang="en-US" sz="800" b="0" i="0" dirty="0">
                <a:solidFill>
                  <a:srgbClr val="666666"/>
                </a:solidFill>
                <a:effectLst/>
                <a:latin typeface="Helvetica" panose="020B0604020202020204" pitchFamily="34" charset="0"/>
              </a:rPr>
              <a:t>) have also been associated with MPNs.  Furthermore first-degree relatives of MPN patients have a 5-7-fold risk of developing an MPN with familial clusters of cases accounting for less than 5% of cases typically with incomplete penetrance, variable phenotypes and often acquired JAK2 p.V617F</a:t>
            </a:r>
            <a:r>
              <a:rPr lang="en-US" sz="800" b="0" i="1" dirty="0">
                <a:solidFill>
                  <a:srgbClr val="666666"/>
                </a:solidFill>
                <a:effectLst/>
                <a:latin typeface="Helvetica" panose="020B0604020202020204" pitchFamily="34" charset="0"/>
              </a:rPr>
              <a:t>, CALR, MPL</a:t>
            </a:r>
            <a:r>
              <a:rPr lang="en-US" sz="800" b="0" i="0" dirty="0">
                <a:solidFill>
                  <a:srgbClr val="666666"/>
                </a:solidFill>
                <a:effectLst/>
                <a:latin typeface="Helvetica" panose="020B0604020202020204" pitchFamily="34" charset="0"/>
              </a:rPr>
              <a:t> and additional mutations found in sporadic cases. In most families the predisposing allele has not been identified, but a small number of rare germline variants have been shown to contribute to such familial clusters, including structural variants at the </a:t>
            </a:r>
            <a:r>
              <a:rPr lang="en-US" sz="800" b="0" i="1" dirty="0">
                <a:solidFill>
                  <a:srgbClr val="666666"/>
                </a:solidFill>
                <a:effectLst/>
                <a:latin typeface="Helvetica" panose="020B0604020202020204" pitchFamily="34" charset="0"/>
              </a:rPr>
              <a:t>TCL1A/ATG2B/GSKIP</a:t>
            </a:r>
            <a:r>
              <a:rPr lang="en-US" sz="800" b="0" i="0" dirty="0">
                <a:solidFill>
                  <a:srgbClr val="666666"/>
                </a:solidFill>
                <a:effectLst/>
                <a:latin typeface="Helvetica" panose="020B0604020202020204" pitchFamily="34" charset="0"/>
              </a:rPr>
              <a:t> locus and </a:t>
            </a:r>
            <a:r>
              <a:rPr lang="en-US" sz="800" b="0" i="1" dirty="0">
                <a:solidFill>
                  <a:srgbClr val="666666"/>
                </a:solidFill>
                <a:effectLst/>
                <a:latin typeface="Helvetica" panose="020B0604020202020204" pitchFamily="34" charset="0"/>
              </a:rPr>
              <a:t>RBBP6</a:t>
            </a:r>
            <a:r>
              <a:rPr lang="en-US" sz="800" b="0" i="0" dirty="0">
                <a:solidFill>
                  <a:srgbClr val="666666"/>
                </a:solidFill>
                <a:effectLst/>
                <a:latin typeface="Helvetica" panose="020B0604020202020204" pitchFamily="34" charset="0"/>
              </a:rPr>
              <a:t> mutations</a:t>
            </a:r>
            <a:endParaRPr lang="en-US" sz="800" dirty="0"/>
          </a:p>
          <a:p>
            <a:endParaRPr lang="en-US" sz="800"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47747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13</a:t>
            </a:fld>
            <a:endParaRPr lang="en-US"/>
          </a:p>
        </p:txBody>
      </p:sp>
    </p:spTree>
    <p:extLst>
      <p:ext uri="{BB962C8B-B14F-4D97-AF65-F5344CB8AC3E}">
        <p14:creationId xmlns:p14="http://schemas.microsoft.com/office/powerpoint/2010/main" val="383058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431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15</a:t>
            </a:fld>
            <a:endParaRPr lang="en-US"/>
          </a:p>
        </p:txBody>
      </p:sp>
    </p:spTree>
    <p:extLst>
      <p:ext uri="{BB962C8B-B14F-4D97-AF65-F5344CB8AC3E}">
        <p14:creationId xmlns:p14="http://schemas.microsoft.com/office/powerpoint/2010/main" val="336639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AML with other defined genetic alterations. Lots of new genetic abnormalities, translocations, </a:t>
            </a:r>
          </a:p>
          <a:p>
            <a:pPr marL="0" lvl="0" indent="0" algn="l" rtl="0">
              <a:lnSpc>
                <a:spcPct val="100000"/>
              </a:lnSpc>
              <a:spcBef>
                <a:spcPts val="0"/>
              </a:spcBef>
              <a:spcAft>
                <a:spcPts val="0"/>
              </a:spcAft>
              <a:buSzPts val="1100"/>
              <a:buNone/>
            </a:pPr>
            <a:r>
              <a:rPr lang="en-US" dirty="0"/>
              <a:t>AML – myelodysplasia related retained, AML with other defined genetic </a:t>
            </a:r>
            <a:r>
              <a:rPr lang="en-US" dirty="0" err="1"/>
              <a:t>alertations</a:t>
            </a:r>
            <a:r>
              <a:rPr lang="en-US" dirty="0"/>
              <a:t> retained</a:t>
            </a:r>
          </a:p>
          <a:p>
            <a:pPr marL="0" lvl="0" indent="0" algn="l" rtl="0">
              <a:lnSpc>
                <a:spcPct val="100000"/>
              </a:lnSpc>
              <a:spcBef>
                <a:spcPts val="0"/>
              </a:spcBef>
              <a:spcAft>
                <a:spcPts val="0"/>
              </a:spcAft>
              <a:buSzPts val="1100"/>
              <a:buNone/>
            </a:pPr>
            <a:r>
              <a:rPr lang="en-US" dirty="0"/>
              <a:t>::double fusion: a complex chromosomal rearrangement where two separate gene fusions occur in the same cell. This is distinct from a single gene fusion where only one pair of genes is joined.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4744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AML with mutated Runx1 also removed check out </a:t>
            </a:r>
          </a:p>
          <a:p>
            <a:pPr marL="0" lvl="0" indent="0" algn="l" rtl="0">
              <a:lnSpc>
                <a:spcPct val="100000"/>
              </a:lnSpc>
              <a:spcBef>
                <a:spcPts val="0"/>
              </a:spcBef>
              <a:spcAft>
                <a:spcPts val="0"/>
              </a:spcAft>
              <a:buSzPts val="1100"/>
              <a:buNone/>
            </a:pPr>
            <a:r>
              <a:rPr lang="en-US" dirty="0"/>
              <a:t>Two of the new category were moved to this category.  Myeloid neoplasm associated with germline predisposition – born with it</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5495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Acute Myeloid Leukemia (AML), Rapid Mutation Panel | Test Summary | Quest Diagnostics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bZIP</a:t>
            </a:r>
            <a:r>
              <a:rPr lang="en-US" sz="1200" dirty="0"/>
              <a:t>, basic leucine zipper; ITD, internal tandem duplication; TKD, tyrosine kinase domain point mutation.</a:t>
            </a:r>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18</a:t>
            </a:fld>
            <a:endParaRPr lang="en-US"/>
          </a:p>
        </p:txBody>
      </p:sp>
    </p:spTree>
    <p:extLst>
      <p:ext uri="{BB962C8B-B14F-4D97-AF65-F5344CB8AC3E}">
        <p14:creationId xmlns:p14="http://schemas.microsoft.com/office/powerpoint/2010/main" val="144860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008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Consensus Classification (ICC) </a:t>
            </a:r>
          </a:p>
        </p:txBody>
      </p:sp>
      <p:sp>
        <p:nvSpPr>
          <p:cNvPr id="4" name="Slide Number Placeholder 3"/>
          <p:cNvSpPr>
            <a:spLocks noGrp="1"/>
          </p:cNvSpPr>
          <p:nvPr>
            <p:ph type="sldNum" sz="quarter" idx="5"/>
          </p:nvPr>
        </p:nvSpPr>
        <p:spPr/>
        <p:txBody>
          <a:bodyPr/>
          <a:lstStyle/>
          <a:p>
            <a:fld id="{2F57B713-9CC9-45D1-8615-58A3214A5BDA}" type="slidenum">
              <a:rPr lang="en-US" smtClean="0"/>
              <a:t>2</a:t>
            </a:fld>
            <a:endParaRPr lang="en-US"/>
          </a:p>
        </p:txBody>
      </p:sp>
    </p:spTree>
    <p:extLst>
      <p:ext uri="{BB962C8B-B14F-4D97-AF65-F5344CB8AC3E}">
        <p14:creationId xmlns:p14="http://schemas.microsoft.com/office/powerpoint/2010/main" val="116604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7224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377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6956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4030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2063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6085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0" i="0" dirty="0">
                <a:solidFill>
                  <a:srgbClr val="111111"/>
                </a:solidFill>
                <a:effectLst/>
                <a:latin typeface="Roboto" panose="02000000000000000000" pitchFamily="2" charset="0"/>
              </a:rPr>
              <a:t>Chronic lymphocytic leukemia (CLL) with prolymphocytic progression is a new disease entity defined in the 5 </a:t>
            </a:r>
            <a:r>
              <a:rPr lang="en-US" b="0" i="0" dirty="0" err="1">
                <a:solidFill>
                  <a:srgbClr val="111111"/>
                </a:solidFill>
                <a:effectLst/>
                <a:latin typeface="Roboto" panose="02000000000000000000" pitchFamily="2" charset="0"/>
              </a:rPr>
              <a:t>th</a:t>
            </a:r>
            <a:r>
              <a:rPr lang="en-US" b="0" i="0" dirty="0">
                <a:solidFill>
                  <a:srgbClr val="111111"/>
                </a:solidFill>
                <a:effectLst/>
                <a:latin typeface="Roboto" panose="02000000000000000000" pitchFamily="2" charset="0"/>
              </a:rPr>
              <a:t> edition World Health Organization (WHO) classification as a </a:t>
            </a:r>
            <a:r>
              <a:rPr lang="en-US" b="1" i="0" dirty="0">
                <a:solidFill>
                  <a:srgbClr val="111111"/>
                </a:solidFill>
                <a:effectLst/>
                <a:latin typeface="Roboto" panose="02000000000000000000" pitchFamily="2" charset="0"/>
              </a:rPr>
              <a:t>CD5+ non-mantle B-cell neoplasm</a:t>
            </a:r>
            <a:r>
              <a:rPr lang="en-US" b="0" i="0" dirty="0">
                <a:solidFill>
                  <a:srgbClr val="111111"/>
                </a:solidFill>
                <a:effectLst/>
                <a:latin typeface="Roboto" panose="02000000000000000000" pitchFamily="2" charset="0"/>
              </a:rPr>
              <a:t> with at least 15% prolymphocytes in the peripheral blood or bone marrow, partially replacing the prior classification of B-cell prolymphocytic leukemia (B-PLL).</a:t>
            </a:r>
            <a:endParaRPr dirty="0"/>
          </a:p>
        </p:txBody>
      </p:sp>
    </p:spTree>
    <p:extLst>
      <p:ext uri="{BB962C8B-B14F-4D97-AF65-F5344CB8AC3E}">
        <p14:creationId xmlns:p14="http://schemas.microsoft.com/office/powerpoint/2010/main" val="2981321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6848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Rodak’s Hematology 2025 p. 571. </a:t>
            </a:r>
            <a:r>
              <a:rPr lang="en-US" sz="800" kern="1200" dirty="0">
                <a:solidFill>
                  <a:schemeClr val="tx1"/>
                </a:solidFill>
                <a:effectLst/>
                <a:latin typeface="+mn-lt"/>
                <a:ea typeface="+mn-ea"/>
                <a:cs typeface="+mn-cs"/>
              </a:rPr>
              <a:t>The 2022 WHO clas­sification for myeloid malignancies has categorized AMLs into two broad categories, those defined by genetic abnor­malities and those defined by differentiation, in addition to a section for myeloid sarcoma, as shown in Box 31.1. The subtypes under the category defined by genetic abnormali­ties are listed in Table 31.4.6 The subtypes defined by genetic abnormalities no longer require 20% blasts for diagnosis, except for AML with </a:t>
            </a:r>
            <a:r>
              <a:rPr lang="en-US" sz="800" i="1" kern="1200" dirty="0">
                <a:solidFill>
                  <a:schemeClr val="tx1"/>
                </a:solidFill>
                <a:effectLst/>
                <a:latin typeface="+mn-lt"/>
                <a:ea typeface="+mn-ea"/>
                <a:cs typeface="+mn-cs"/>
              </a:rPr>
              <a:t>BCR::</a:t>
            </a:r>
            <a:r>
              <a:rPr lang="en-US" sz="800" i="1" kern="1200" dirty="0" err="1">
                <a:solidFill>
                  <a:schemeClr val="tx1"/>
                </a:solidFill>
                <a:effectLst/>
                <a:latin typeface="+mn-lt"/>
                <a:ea typeface="+mn-ea"/>
                <a:cs typeface="+mn-cs"/>
              </a:rPr>
              <a:t>ABLl</a:t>
            </a:r>
            <a:r>
              <a:rPr lang="en-US" sz="800" i="1" kern="1200" dirty="0">
                <a:solidFill>
                  <a:schemeClr val="tx1"/>
                </a:solidFill>
                <a:effectLst/>
                <a:latin typeface="+mn-lt"/>
                <a:ea typeface="+mn-ea"/>
                <a:cs typeface="+mn-cs"/>
              </a:rPr>
              <a:t> </a:t>
            </a:r>
            <a:r>
              <a:rPr lang="en-US" sz="800" kern="1200" dirty="0">
                <a:solidFill>
                  <a:schemeClr val="tx1"/>
                </a:solidFill>
                <a:effectLst/>
                <a:latin typeface="+mn-lt"/>
                <a:ea typeface="+mn-ea"/>
                <a:cs typeface="+mn-cs"/>
              </a:rPr>
              <a:t>and AML with </a:t>
            </a:r>
            <a:r>
              <a:rPr lang="en-US" sz="800" i="1" kern="1200" dirty="0">
                <a:solidFill>
                  <a:schemeClr val="tx1"/>
                </a:solidFill>
                <a:effectLst/>
                <a:latin typeface="+mn-lt"/>
                <a:ea typeface="+mn-ea"/>
                <a:cs typeface="+mn-cs"/>
              </a:rPr>
              <a:t>CEBPA </a:t>
            </a:r>
            <a:r>
              <a:rPr lang="en-US" sz="800" kern="1200" dirty="0">
                <a:solidFill>
                  <a:schemeClr val="tx1"/>
                </a:solidFill>
                <a:effectLst/>
                <a:latin typeface="+mn-lt"/>
                <a:ea typeface="+mn-ea"/>
                <a:cs typeface="+mn-cs"/>
              </a:rPr>
              <a:t>mutation. Fluorescence in situ hybridization, next-generation sequencing (NGS), polymerase chain reaction-based muta­tional analysis, and chromosomal analysis by karyotyping are commonly employed modalities to assess underlying genetic abnormalities (Chapters 28 to 30).  </a:t>
            </a:r>
            <a:r>
              <a:rPr lang="en-US" sz="800" dirty="0"/>
              <a:t> p. 567:  </a:t>
            </a:r>
            <a:r>
              <a:rPr lang="en-US" sz="800" kern="1200" dirty="0">
                <a:solidFill>
                  <a:schemeClr val="tx1"/>
                </a:solidFill>
                <a:effectLst/>
                <a:latin typeface="+mn-lt"/>
                <a:ea typeface="+mn-ea"/>
                <a:cs typeface="+mn-cs"/>
              </a:rPr>
              <a:t>Hematologists and pathologists are now moving toward more precise classification of many of the leukocyte neoplasms based on recurring chromosomal and genetic lesions found in many patients. These lesions are related to disruptions of oncogenes, tumor suppressor genes, and other regulatory elements that control proliferation, maturation, apoptosis, and other vital cell functions. In 2001 the World Health Organization (WHO) pub­lished classification schemes for nearly all the tumors of hemato­poietic and lymphoid tissues,5 and in some cases WHO blended the older morphologic schemes with the newer schemes. For instance, in the WHO classification scheme for acute myeloid leukemias (AMLs), there are some remnants of the old FAB classification, but new classifications were introduced for leukemias associated with consistently recurring chromosomal transloca­tions . According to the WHO classification, a finding of at least 20% blasts in the bone marrow is required for diagnosis of the majority of AMLs, and testing must be performed to detect the presence or absence of genetic anomalies. Although there is no specific blast percentage  required  for acute lymphoblastic leukemias (ALLs), a diagnosis of ALL is usually not made if blasts are  less than 20%. The most recent (2022) WHO classification was- _ r</a:t>
            </a:r>
            <a:r>
              <a:rPr lang="en-US" sz="800" u="heavy" kern="1200" dirty="0">
                <a:solidFill>
                  <a:schemeClr val="tx1"/>
                </a:solidFill>
                <a:effectLst/>
                <a:latin typeface="+mn-lt"/>
                <a:ea typeface="+mn-ea"/>
                <a:cs typeface="+mn-cs"/>
              </a:rPr>
              <a:t> </a:t>
            </a:r>
            <a:r>
              <a:rPr lang="en-US" sz="800" u="heavy" kern="1200" dirty="0" err="1">
                <a:solidFill>
                  <a:schemeClr val="tx1"/>
                </a:solidFill>
                <a:effectLst/>
                <a:latin typeface="+mn-lt"/>
                <a:ea typeface="+mn-ea"/>
                <a:cs typeface="+mn-cs"/>
              </a:rPr>
              <a:t>elease</a:t>
            </a:r>
            <a:r>
              <a:rPr lang="en-US" sz="800" kern="1200" dirty="0">
                <a:solidFill>
                  <a:schemeClr val="tx1"/>
                </a:solidFill>
                <a:effectLst/>
                <a:latin typeface="+mn-lt"/>
                <a:ea typeface="+mn-ea"/>
                <a:cs typeface="+mn-cs"/>
              </a:rPr>
              <a:t>-d </a:t>
            </a:r>
            <a:r>
              <a:rPr lang="en-US" sz="800" u="heavy" kern="1200" dirty="0">
                <a:solidFill>
                  <a:schemeClr val="tx1"/>
                </a:solidFill>
                <a:effectLst/>
                <a:latin typeface="+mn-lt"/>
                <a:ea typeface="+mn-ea"/>
                <a:cs typeface="+mn-cs"/>
              </a:rPr>
              <a:t>because</a:t>
            </a:r>
            <a:r>
              <a:rPr lang="en-US" sz="800" kern="1200" dirty="0">
                <a:solidFill>
                  <a:schemeClr val="tx1"/>
                </a:solidFill>
                <a:effectLst/>
                <a:latin typeface="+mn-lt"/>
                <a:ea typeface="+mn-ea"/>
                <a:cs typeface="+mn-cs"/>
              </a:rPr>
              <a:t> of further insights into the molecular biology of the entities, with updates reflected in some of the classifica­tions.6 In-depth discussion of each of the subclassifications is beyond the scope of this book; only the most common subtypes    of ALL and ALL are defined. Additionally, in 2022, the International Consensus Classification of Myeloid Neoplasms and Acute Leukemias was published, which built upon the prior WHO 4th edition classi­fication released in 2017. This second classification system has some key differences from the most recent WHO classification; however, there are many similarities.  The entities  addressed in this chapter will be based on the WHO Classification of </a:t>
            </a:r>
            <a:r>
              <a:rPr lang="en-US" sz="800" kern="1200" dirty="0" err="1">
                <a:solidFill>
                  <a:schemeClr val="tx1"/>
                </a:solidFill>
                <a:effectLst/>
                <a:latin typeface="+mn-lt"/>
                <a:ea typeface="+mn-ea"/>
                <a:cs typeface="+mn-cs"/>
              </a:rPr>
              <a:t>Haematolymphoid</a:t>
            </a:r>
            <a:r>
              <a:rPr lang="en-US" sz="800" kern="1200" dirty="0">
                <a:solidFill>
                  <a:schemeClr val="tx1"/>
                </a:solidFill>
                <a:effectLst/>
                <a:latin typeface="+mn-lt"/>
                <a:ea typeface="+mn-ea"/>
                <a:cs typeface="+mn-cs"/>
              </a:rPr>
              <a:t> </a:t>
            </a:r>
            <a:r>
              <a:rPr lang="en-US" sz="800" kern="1200" dirty="0" err="1">
                <a:solidFill>
                  <a:schemeClr val="tx1"/>
                </a:solidFill>
                <a:effectLst/>
                <a:latin typeface="+mn-lt"/>
                <a:ea typeface="+mn-ea"/>
                <a:cs typeface="+mn-cs"/>
              </a:rPr>
              <a:t>Tumours</a:t>
            </a:r>
            <a:r>
              <a:rPr lang="en-US" sz="800" kern="1200" dirty="0">
                <a:solidFill>
                  <a:schemeClr val="tx1"/>
                </a:solidFill>
                <a:effectLst/>
                <a:latin typeface="+mn-lt"/>
                <a:ea typeface="+mn-ea"/>
                <a:cs typeface="+mn-cs"/>
              </a:rPr>
              <a:t> (5th edition).   </a:t>
            </a:r>
            <a:r>
              <a:rPr lang="en-US" sz="800" dirty="0"/>
              <a:t>WHO Classification system 5</a:t>
            </a:r>
            <a:r>
              <a:rPr lang="en-US" sz="800" baseline="30000" dirty="0"/>
              <a:t>th</a:t>
            </a:r>
            <a:r>
              <a:rPr lang="en-US" sz="800" dirty="0"/>
              <a:t> ed </a:t>
            </a:r>
            <a:r>
              <a:rPr lang="en-US" sz="800" dirty="0" err="1"/>
              <a:t>haematolymphoid</a:t>
            </a:r>
            <a:r>
              <a:rPr lang="en-US" sz="800" dirty="0"/>
              <a:t> tumors and international consensus classification 2022. Although many AML types have distinctive morphologic, clinical, and prognostic features in addition to the specific cytogenetic and molecular genetic findings,18,20 the ICC approach to AML is primarily based on genetics with nongenetically defined disorders placed in the ever-shrinking category of AML, NOS.12 In addition to a more genetic approach, the ICC also makes major changes related to blast cell counts required for an AML diagnosis. Many of the genetically defined abnormalities in de novo AML types define biologically distinct entities in which the biology does not change based on blast cell count. The best characterized of these is APL with t(15;17)(q24.1;q21.2)/PML::RARA and the core binding factor leukemias (AML with t(8;21)(q22;q22.1)/RUNX1::RUNX1T1 and AML with inv(16)(p13.1q22) ort(16;16)(p13.1;q22)/CBFB::MYH11) and prior classifications have allowed for a diagnosis of AML in such cases without regard to blast cell count.40 The ICC expands the list of de novo type genetic groups, but there is less data on some of these types to be confident that such a finding in the absence of an increase in blasts warrants a diagnosis of AML. Additionally, mutations in NPM1 may be secondary, such as in the setting of chronic myelomonocytic leukemia (CMML),41 and such a finding in that context should not automatically trigger a diagnosis of AML. For consistency among disease groups, the ICC requires at least 10% peripheral blood or bone marrow blasts for a diagnosis of AML, understanding that rare cases, especially with features of APL or core binding factor leukemias, may be exceptions to this cutoff. One exception to this approach, however, is AML with (9;22)(q34.1;q11.2)/BCR::ABL1 for which the 20% blast requirement is retained because of difficulty in distinguishing accelerated phase of CML from AML in cases with less than 20% blast cells. For cases of AML with mutated TP53, AML with myelodysplasia-related gene mutations, AML with myelodysplasia-related cytogenetic abnormalities, and AML, NOS, the 20% blast requirement is retained, but a new category of MDS/AML is introduced in which peripheral blood or marrow blasts are 10% to 19%. Such cases should be treated based on their clinical behavior, with some being slowly progressive, similar to MDS, and others progressing quickly, similar to AML.42</a:t>
            </a:r>
          </a:p>
          <a:p>
            <a:endParaRPr lang="en-US" dirty="0"/>
          </a:p>
        </p:txBody>
      </p:sp>
      <p:sp>
        <p:nvSpPr>
          <p:cNvPr id="4" name="Slide Number Placeholder 3"/>
          <p:cNvSpPr>
            <a:spLocks noGrp="1"/>
          </p:cNvSpPr>
          <p:nvPr>
            <p:ph type="sldNum" sz="quarter" idx="5"/>
          </p:nvPr>
        </p:nvSpPr>
        <p:spPr/>
        <p:txBody>
          <a:bodyPr/>
          <a:lstStyle/>
          <a:p>
            <a:fld id="{DC421BCD-16A5-4684-AB3F-E785EB6BD581}" type="slidenum">
              <a:rPr lang="en-US" smtClean="0"/>
              <a:t>28</a:t>
            </a:fld>
            <a:endParaRPr lang="en-US"/>
          </a:p>
        </p:txBody>
      </p:sp>
    </p:spTree>
    <p:extLst>
      <p:ext uri="{BB962C8B-B14F-4D97-AF65-F5344CB8AC3E}">
        <p14:creationId xmlns:p14="http://schemas.microsoft.com/office/powerpoint/2010/main" val="1022443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Hematopathology, 2025, p. 892. The ICC expands the list of de novo type genetic groups, but there is less data on some of these types to be confident that such a finding in the absence of an increase in blasts warrants a diagnosis of AML. Additionally, mutations in NPM1 may be secondary, such as in the setting of chronic myelomonocytic leukemia (CMML),41 and such a finding in that context should not automatically trigger a diagnosis of AML. For consistency among disease groups, the ICC requires at least 10% peripheral blood or bone marrow blasts for a diagnosis of AML, understanding that rare cases, especially with features of APL or core binding factor leukemias, may be exceptions to this cutoff. One exception to this approach, however, is AML with (9;22)(q34.1;q11.2)/BCR::ABL1 for which the 20% blast requirement is retained because of difficulty in distinguishing accelerated phase of CML from AML in cases with less than 20% blast cells. For cases of AML with mutated TP53, AML with myelodysplasia-related gene mutations, AML with myelodysplasia-related cytogenetic abnormalities, and AML, NOS, the 20% blast requirement is retained, but a new category of MDS/AML is introduced in which peripheral blood or marrow blasts are 10% to 19%. Such cases should be treated based on their clinical behavior, with some being slowly progressive, similar to MDS, and others progressing quickly, similar to AML.42</a:t>
            </a:r>
          </a:p>
          <a:p>
            <a:endParaRPr lang="en-US" dirty="0"/>
          </a:p>
        </p:txBody>
      </p:sp>
      <p:sp>
        <p:nvSpPr>
          <p:cNvPr id="4" name="Slide Number Placeholder 3"/>
          <p:cNvSpPr>
            <a:spLocks noGrp="1"/>
          </p:cNvSpPr>
          <p:nvPr>
            <p:ph type="sldNum" sz="quarter" idx="5"/>
          </p:nvPr>
        </p:nvSpPr>
        <p:spPr/>
        <p:txBody>
          <a:bodyPr/>
          <a:lstStyle/>
          <a:p>
            <a:fld id="{DC421BCD-16A5-4684-AB3F-E785EB6BD581}" type="slidenum">
              <a:rPr lang="en-US" smtClean="0"/>
              <a:t>29</a:t>
            </a:fld>
            <a:endParaRPr lang="en-US"/>
          </a:p>
        </p:txBody>
      </p:sp>
    </p:spTree>
    <p:extLst>
      <p:ext uri="{BB962C8B-B14F-4D97-AF65-F5344CB8AC3E}">
        <p14:creationId xmlns:p14="http://schemas.microsoft.com/office/powerpoint/2010/main" val="142468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I suggested this topic to Alice Hawley and told her to find a speaker and she Molecular Hematopathology, Beck and Moore, preface: In the last 30 years, the field of hematopathology has undergone several revolutionary periods, including the development of a classification system defining distinct, real entities, as outlined in the WHO classification of hematologic neoplasms, advances in sophisticated immunophenotyping such as flow cytometry, and most recently an explosion in molecular/genetic testing that greatly expands how we understand the pathophysiology of hematologic disease.  Some of these advances if hematologic malignancy diagnosis will be discussed.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As malignant hematology care grows more complex, LL&amp;M Congress remains focused on delivering </a:t>
            </a:r>
            <a:r>
              <a:rPr lang="en-US" sz="800" b="1" kern="1200" dirty="0">
                <a:solidFill>
                  <a:schemeClr val="tx1"/>
                </a:solidFill>
                <a:effectLst/>
                <a:latin typeface="+mn-lt"/>
                <a:ea typeface="+mn-ea"/>
                <a:cs typeface="+mn-cs"/>
              </a:rPr>
              <a:t>evidence-based, clinically relevant education</a:t>
            </a:r>
            <a:r>
              <a:rPr lang="en-US" sz="800" kern="1200" dirty="0">
                <a:solidFill>
                  <a:schemeClr val="tx1"/>
                </a:solidFill>
                <a:effectLst/>
                <a:latin typeface="+mn-lt"/>
                <a:ea typeface="+mn-ea"/>
                <a:cs typeface="+mn-cs"/>
              </a:rPr>
              <a:t> that supports real-world decision-making across leukemia, lymphoma, multiple myeloma, and CLL.</a:t>
            </a:r>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3</a:t>
            </a:fld>
            <a:endParaRPr lang="en-US"/>
          </a:p>
        </p:txBody>
      </p:sp>
    </p:spTree>
    <p:extLst>
      <p:ext uri="{BB962C8B-B14F-4D97-AF65-F5344CB8AC3E}">
        <p14:creationId xmlns:p14="http://schemas.microsoft.com/office/powerpoint/2010/main" val="3895246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Hematopathology, 2025, p. 892.</a:t>
            </a:r>
            <a:endParaRPr lang="en-US" dirty="0"/>
          </a:p>
        </p:txBody>
      </p:sp>
      <p:sp>
        <p:nvSpPr>
          <p:cNvPr id="4" name="Slide Number Placeholder 3"/>
          <p:cNvSpPr>
            <a:spLocks noGrp="1"/>
          </p:cNvSpPr>
          <p:nvPr>
            <p:ph type="sldNum" sz="quarter" idx="5"/>
          </p:nvPr>
        </p:nvSpPr>
        <p:spPr/>
        <p:txBody>
          <a:bodyPr/>
          <a:lstStyle/>
          <a:p>
            <a:fld id="{DC421BCD-16A5-4684-AB3F-E785EB6BD581}" type="slidenum">
              <a:rPr lang="en-US" smtClean="0"/>
              <a:t>30</a:t>
            </a:fld>
            <a:endParaRPr lang="en-US"/>
          </a:p>
        </p:txBody>
      </p:sp>
    </p:spTree>
    <p:extLst>
      <p:ext uri="{BB962C8B-B14F-4D97-AF65-F5344CB8AC3E}">
        <p14:creationId xmlns:p14="http://schemas.microsoft.com/office/powerpoint/2010/main" val="353096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31</a:t>
            </a:fld>
            <a:endParaRPr lang="en-US"/>
          </a:p>
        </p:txBody>
      </p:sp>
    </p:spTree>
    <p:extLst>
      <p:ext uri="{BB962C8B-B14F-4D97-AF65-F5344CB8AC3E}">
        <p14:creationId xmlns:p14="http://schemas.microsoft.com/office/powerpoint/2010/main" val="2796215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National cancer institute: all cause mortality: </a:t>
            </a:r>
            <a:r>
              <a:rPr lang="en-US" sz="800" b="0" i="0" kern="1200" dirty="0">
                <a:solidFill>
                  <a:schemeClr val="tx1"/>
                </a:solidFill>
                <a:effectLst/>
                <a:latin typeface="+mn-lt"/>
                <a:ea typeface="+mn-ea"/>
                <a:cs typeface="+mn-cs"/>
              </a:rPr>
              <a:t>A term that refers to death from any cause. In statistics, all-cause mortality is usually a measure of the total number of deaths from any cause in a specific group of people over a specific period of time. For example, all-cause mortality may be reported for people who live in one area of the country or who are of a specific gender, age, race, or ethnic group. WHO 2025 said: The recently described CH-related disorder referred to as VEXAS syndrome (vacuoles, E1 enzyme, X-linked, autoinflammatory, somatic </a:t>
            </a:r>
            <a:r>
              <a:rPr lang="en-US" sz="800" b="0" i="1" kern="1200" dirty="0">
                <a:solidFill>
                  <a:schemeClr val="tx1"/>
                </a:solidFill>
                <a:effectLst/>
                <a:latin typeface="+mn-lt"/>
                <a:ea typeface="+mn-ea"/>
                <a:cs typeface="+mn-cs"/>
              </a:rPr>
              <a:t>UBA1</a:t>
            </a:r>
            <a:r>
              <a:rPr lang="en-US" sz="800" b="0" i="0" kern="1200" dirty="0">
                <a:solidFill>
                  <a:schemeClr val="tx1"/>
                </a:solidFill>
                <a:effectLst/>
                <a:latin typeface="+mn-lt"/>
                <a:ea typeface="+mn-ea"/>
                <a:cs typeface="+mn-cs"/>
              </a:rPr>
              <a:t> mutations) is listed under the section on CH in this edition (see </a:t>
            </a:r>
            <a:r>
              <a:rPr lang="en-US" sz="800" b="0" i="0" u="none" strike="noStrike" kern="1200" dirty="0">
                <a:solidFill>
                  <a:schemeClr val="tx1"/>
                </a:solidFill>
                <a:effectLst/>
                <a:latin typeface="+mn-lt"/>
                <a:ea typeface="+mn-ea"/>
                <a:cs typeface="+mn-cs"/>
                <a:hlinkClick r:id="rId3"/>
              </a:rPr>
              <a:t>section </a:t>
            </a:r>
            <a:r>
              <a:rPr lang="en-US" sz="800" b="0" i="1" kern="1200" dirty="0">
                <a:solidFill>
                  <a:schemeClr val="tx1"/>
                </a:solidFill>
                <a:effectLst/>
                <a:latin typeface="+mn-lt"/>
                <a:ea typeface="+mn-ea"/>
                <a:cs typeface="+mn-cs"/>
              </a:rPr>
              <a:t>Clonal </a:t>
            </a:r>
            <a:r>
              <a:rPr lang="en-US" sz="800" b="0" i="1" kern="1200" dirty="0" err="1">
                <a:solidFill>
                  <a:schemeClr val="tx1"/>
                </a:solidFill>
                <a:effectLst/>
                <a:latin typeface="+mn-lt"/>
                <a:ea typeface="+mn-ea"/>
                <a:cs typeface="+mn-cs"/>
              </a:rPr>
              <a:t>haematopoiesis</a:t>
            </a:r>
            <a:r>
              <a:rPr lang="en-US" sz="800" b="0" i="0" kern="1200" dirty="0">
                <a:solidFill>
                  <a:schemeClr val="tx1"/>
                </a:solidFill>
                <a:effectLst/>
                <a:latin typeface="+mn-lt"/>
                <a:ea typeface="+mn-ea"/>
                <a:cs typeface="+mn-cs"/>
              </a:rPr>
              <a:t>). As additional data continue to emerge on this disorder, it is likely that it might constitute a distinct disease entity/type in future editions of the WHO classification. CH is nearly always an incidental finding without associated clinical features. An exception includes the recently recognized CH-related disorder referred to as VEXAS syndrome, which has specific clinicopathological associations {</a:t>
            </a:r>
            <a:r>
              <a:rPr lang="en-US" sz="800" b="0" i="0" u="none" strike="noStrike" kern="1200" dirty="0">
                <a:solidFill>
                  <a:schemeClr val="tx1"/>
                </a:solidFill>
                <a:effectLst/>
                <a:latin typeface="+mn-lt"/>
                <a:ea typeface="+mn-ea"/>
                <a:cs typeface="+mn-cs"/>
                <a:hlinkClick r:id="rId4"/>
              </a:rPr>
              <a:t> 33108101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5"/>
              </a:rPr>
              <a:t>37084382 </a:t>
            </a:r>
            <a:r>
              <a:rPr lang="en-US" sz="800" b="0" i="0" kern="1200" dirty="0">
                <a:solidFill>
                  <a:schemeClr val="tx1"/>
                </a:solidFill>
                <a:effectLst/>
                <a:latin typeface="+mn-lt"/>
                <a:ea typeface="+mn-ea"/>
                <a:cs typeface="+mn-cs"/>
              </a:rPr>
              <a:t>}. All patients with VEXAS syndrome described to date have somatic mutations involving the X-linked gene </a:t>
            </a:r>
            <a:r>
              <a:rPr lang="en-US" sz="800" b="0" i="1" kern="1200" dirty="0">
                <a:solidFill>
                  <a:schemeClr val="tx1"/>
                </a:solidFill>
                <a:effectLst/>
                <a:latin typeface="+mn-lt"/>
                <a:ea typeface="+mn-ea"/>
                <a:cs typeface="+mn-cs"/>
              </a:rPr>
              <a:t>UBA1</a:t>
            </a:r>
            <a:r>
              <a:rPr lang="en-US" sz="800" b="0" i="0" kern="1200" dirty="0">
                <a:solidFill>
                  <a:schemeClr val="tx1"/>
                </a:solidFill>
                <a:effectLst/>
                <a:latin typeface="+mn-lt"/>
                <a:ea typeface="+mn-ea"/>
                <a:cs typeface="+mn-cs"/>
              </a:rPr>
              <a:t>, and they usually have a progressive systemic autoinflammatory syndrome involving the skin, lungs, blood vessels, joints, and cartilage, and/or various </a:t>
            </a:r>
            <a:r>
              <a:rPr lang="en-US" sz="800" b="0" i="0" kern="1200" dirty="0" err="1">
                <a:solidFill>
                  <a:schemeClr val="tx1"/>
                </a:solidFill>
                <a:effectLst/>
                <a:latin typeface="+mn-lt"/>
                <a:ea typeface="+mn-ea"/>
                <a:cs typeface="+mn-cs"/>
              </a:rPr>
              <a:t>haematological</a:t>
            </a:r>
            <a:r>
              <a:rPr lang="en-US" sz="800" b="0" i="0" kern="1200" dirty="0">
                <a:solidFill>
                  <a:schemeClr val="tx1"/>
                </a:solidFill>
                <a:effectLst/>
                <a:latin typeface="+mn-lt"/>
                <a:ea typeface="+mn-ea"/>
                <a:cs typeface="+mn-cs"/>
              </a:rPr>
              <a:t> conditions, including cytopenias {</a:t>
            </a:r>
            <a:r>
              <a:rPr lang="en-US" sz="800" b="0" i="0" u="none" strike="noStrike" kern="1200" dirty="0">
                <a:solidFill>
                  <a:schemeClr val="tx1"/>
                </a:solidFill>
                <a:effectLst/>
                <a:latin typeface="+mn-lt"/>
                <a:ea typeface="+mn-ea"/>
                <a:cs typeface="+mn-cs"/>
                <a:hlinkClick r:id="rId6"/>
              </a:rPr>
              <a:t> 36692560 </a:t>
            </a:r>
            <a:r>
              <a:rPr lang="en-US" sz="800" b="0" i="0" kern="1200" dirty="0">
                <a:solidFill>
                  <a:schemeClr val="tx1"/>
                </a:solidFill>
                <a:effectLst/>
                <a:latin typeface="+mn-lt"/>
                <a:ea typeface="+mn-ea"/>
                <a:cs typeface="+mn-cs"/>
              </a:rPr>
              <a:t>}. </a:t>
            </a:r>
            <a:r>
              <a:rPr lang="en-US" sz="800" b="1" i="0" kern="1200" dirty="0">
                <a:solidFill>
                  <a:schemeClr val="tx1"/>
                </a:solidFill>
                <a:effectLst/>
                <a:latin typeface="+mn-lt"/>
                <a:ea typeface="+mn-ea"/>
                <a:cs typeface="+mn-cs"/>
              </a:rPr>
              <a:t>Epidemiology  </a:t>
            </a:r>
          </a:p>
          <a:p>
            <a:r>
              <a:rPr lang="en-US" sz="800" b="0" i="0" kern="1200" dirty="0">
                <a:solidFill>
                  <a:schemeClr val="tx1"/>
                </a:solidFill>
                <a:effectLst/>
                <a:latin typeface="+mn-lt"/>
                <a:ea typeface="+mn-ea"/>
                <a:cs typeface="+mn-cs"/>
              </a:rPr>
              <a:t>The estimated prevalence of CH is linked to sequencing depth and analytical sensitivity {</a:t>
            </a:r>
            <a:r>
              <a:rPr lang="en-US" sz="800" b="0" i="0" u="none" strike="noStrike" kern="1200" dirty="0">
                <a:solidFill>
                  <a:schemeClr val="tx1"/>
                </a:solidFill>
                <a:effectLst/>
                <a:latin typeface="+mn-lt"/>
                <a:ea typeface="+mn-ea"/>
                <a:cs typeface="+mn-cs"/>
                <a:hlinkClick r:id="rId7"/>
              </a:rPr>
              <a:t> 31672865 </a:t>
            </a:r>
            <a:r>
              <a:rPr lang="en-US" sz="800" b="0" i="0" kern="1200" dirty="0">
                <a:solidFill>
                  <a:schemeClr val="tx1"/>
                </a:solidFill>
                <a:effectLst/>
                <a:latin typeface="+mn-lt"/>
                <a:ea typeface="+mn-ea"/>
                <a:cs typeface="+mn-cs"/>
              </a:rPr>
              <a:t>}. However, CH is rare in individuals younger than 40 years of age, increases steadily in incidence in those aged &gt; 65 years, and affects 10–40% of elderly individuals {</a:t>
            </a:r>
            <a:r>
              <a:rPr lang="en-US" sz="800" b="0" i="0" u="none" strike="noStrike" kern="1200" dirty="0">
                <a:solidFill>
                  <a:schemeClr val="tx1"/>
                </a:solidFill>
                <a:effectLst/>
                <a:latin typeface="+mn-lt"/>
                <a:ea typeface="+mn-ea"/>
                <a:cs typeface="+mn-cs"/>
                <a:hlinkClick r:id="rId8"/>
              </a:rPr>
              <a:t> 25426837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9"/>
              </a:rPr>
              <a:t>28655780 </a:t>
            </a:r>
            <a:r>
              <a:rPr lang="en-US" sz="800" b="0" i="0" kern="1200" dirty="0">
                <a:solidFill>
                  <a:schemeClr val="tx1"/>
                </a:solidFill>
                <a:effectLst/>
                <a:latin typeface="+mn-lt"/>
                <a:ea typeface="+mn-ea"/>
                <a:cs typeface="+mn-cs"/>
              </a:rPr>
              <a:t>}.  </a:t>
            </a:r>
            <a:r>
              <a:rPr lang="en-US" sz="800" b="1" i="0" kern="1200" dirty="0">
                <a:solidFill>
                  <a:schemeClr val="tx1"/>
                </a:solidFill>
                <a:effectLst/>
                <a:latin typeface="+mn-lt"/>
                <a:ea typeface="+mn-ea"/>
                <a:cs typeface="+mn-cs"/>
              </a:rPr>
              <a:t>Etiology   </a:t>
            </a:r>
            <a:r>
              <a:rPr lang="en-US" sz="800" b="0" i="0" kern="1200" dirty="0">
                <a:solidFill>
                  <a:schemeClr val="tx1"/>
                </a:solidFill>
                <a:effectLst/>
                <a:latin typeface="+mn-lt"/>
                <a:ea typeface="+mn-ea"/>
                <a:cs typeface="+mn-cs"/>
              </a:rPr>
              <a:t>Ageing is the dominant risk factor for CH{</a:t>
            </a:r>
            <a:r>
              <a:rPr lang="en-US" sz="800" b="0" i="0" u="none" strike="noStrike" kern="1200" dirty="0">
                <a:solidFill>
                  <a:schemeClr val="tx1"/>
                </a:solidFill>
                <a:effectLst/>
                <a:latin typeface="+mn-lt"/>
                <a:ea typeface="+mn-ea"/>
                <a:cs typeface="+mn-cs"/>
                <a:hlinkClick r:id="rId10"/>
              </a:rPr>
              <a:t> 25326804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8"/>
              </a:rPr>
              <a:t>25426837 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1"/>
              </a:rPr>
              <a:t>25426838 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2"/>
              </a:rPr>
              <a:t>25732814 </a:t>
            </a:r>
            <a:r>
              <a:rPr lang="en-US" sz="800" b="0" i="0" kern="1200" dirty="0">
                <a:solidFill>
                  <a:schemeClr val="tx1"/>
                </a:solidFill>
                <a:effectLst/>
                <a:latin typeface="+mn-lt"/>
                <a:ea typeface="+mn-ea"/>
                <a:cs typeface="+mn-cs"/>
              </a:rPr>
              <a:t>}, but smoking {</a:t>
            </a:r>
            <a:r>
              <a:rPr lang="en-US" sz="800" b="0" i="0" u="none" strike="noStrike" kern="1200" dirty="0">
                <a:solidFill>
                  <a:schemeClr val="tx1"/>
                </a:solidFill>
                <a:effectLst/>
                <a:latin typeface="+mn-lt"/>
                <a:ea typeface="+mn-ea"/>
                <a:cs typeface="+mn-cs"/>
                <a:hlinkClick r:id="rId11"/>
              </a:rPr>
              <a:t> 25426838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3"/>
              </a:rPr>
              <a:t>28483762 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4"/>
              </a:rPr>
              <a:t>33057201 </a:t>
            </a:r>
            <a:r>
              <a:rPr lang="en-US" sz="800" b="0" i="0" kern="1200" dirty="0">
                <a:solidFill>
                  <a:schemeClr val="tx1"/>
                </a:solidFill>
                <a:effectLst/>
                <a:latin typeface="+mn-lt"/>
                <a:ea typeface="+mn-ea"/>
                <a:cs typeface="+mn-cs"/>
              </a:rPr>
              <a:t>}, male sex {</a:t>
            </a:r>
            <a:r>
              <a:rPr lang="en-US" sz="800" b="0" i="0" u="none" strike="noStrike" kern="1200" dirty="0">
                <a:solidFill>
                  <a:schemeClr val="tx1"/>
                </a:solidFill>
                <a:effectLst/>
                <a:latin typeface="+mn-lt"/>
                <a:ea typeface="+mn-ea"/>
                <a:cs typeface="+mn-cs"/>
                <a:hlinkClick r:id="rId8"/>
              </a:rPr>
              <a:t> 25426837 </a:t>
            </a:r>
            <a:r>
              <a:rPr lang="en-US" sz="800" b="0" i="0" kern="1200" dirty="0">
                <a:solidFill>
                  <a:schemeClr val="tx1"/>
                </a:solidFill>
                <a:effectLst/>
                <a:latin typeface="+mn-lt"/>
                <a:ea typeface="+mn-ea"/>
                <a:cs typeface="+mn-cs"/>
              </a:rPr>
              <a:t>}, exposure to cytotoxic therapies {</a:t>
            </a:r>
            <a:r>
              <a:rPr lang="en-US" sz="800" b="0" i="0" u="none" strike="noStrike" kern="1200" dirty="0">
                <a:solidFill>
                  <a:schemeClr val="tx1"/>
                </a:solidFill>
                <a:effectLst/>
                <a:latin typeface="+mn-lt"/>
                <a:ea typeface="+mn-ea"/>
                <a:cs typeface="+mn-cs"/>
                <a:hlinkClick r:id="rId15"/>
              </a:rPr>
              <a:t> 29954749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6"/>
              </a:rPr>
              <a:t>33106634 </a:t>
            </a:r>
            <a:r>
              <a:rPr lang="en-US" sz="800" b="0" i="0" kern="1200" dirty="0">
                <a:solidFill>
                  <a:schemeClr val="tx1"/>
                </a:solidFill>
                <a:effectLst/>
                <a:latin typeface="+mn-lt"/>
                <a:ea typeface="+mn-ea"/>
                <a:cs typeface="+mn-cs"/>
              </a:rPr>
              <a:t>}, and aplastic </a:t>
            </a:r>
            <a:r>
              <a:rPr lang="en-US" sz="800" b="0" i="0" kern="1200" dirty="0" err="1">
                <a:solidFill>
                  <a:schemeClr val="tx1"/>
                </a:solidFill>
                <a:effectLst/>
                <a:latin typeface="+mn-lt"/>
                <a:ea typeface="+mn-ea"/>
                <a:cs typeface="+mn-cs"/>
              </a:rPr>
              <a:t>anaemia</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7"/>
              </a:rPr>
              <a:t> 26132940 </a:t>
            </a:r>
            <a:r>
              <a:rPr lang="en-US" sz="800" b="0" i="0" kern="1200" dirty="0">
                <a:solidFill>
                  <a:schemeClr val="tx1"/>
                </a:solidFill>
                <a:effectLst/>
                <a:latin typeface="+mn-lt"/>
                <a:ea typeface="+mn-ea"/>
                <a:cs typeface="+mn-cs"/>
              </a:rPr>
              <a:t>} have been associated with an increased risk of certain mutations. Several germline variants have been associated with a predisposition to CH {</a:t>
            </a:r>
            <a:r>
              <a:rPr lang="en-US" sz="800" b="0" i="0" u="none" strike="noStrike" kern="1200" dirty="0">
                <a:solidFill>
                  <a:schemeClr val="tx1"/>
                </a:solidFill>
                <a:effectLst/>
                <a:latin typeface="+mn-lt"/>
                <a:ea typeface="+mn-ea"/>
                <a:cs typeface="+mn-cs"/>
                <a:hlinkClick r:id="rId13"/>
              </a:rPr>
              <a:t> 28483762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4"/>
              </a:rPr>
              <a:t>33057201 </a:t>
            </a:r>
            <a:r>
              <a:rPr lang="en-US" sz="800" b="0" i="0" kern="1200" dirty="0">
                <a:solidFill>
                  <a:schemeClr val="tx1"/>
                </a:solidFill>
                <a:effectLst/>
                <a:latin typeface="+mn-lt"/>
                <a:ea typeface="+mn-ea"/>
                <a:cs typeface="+mn-cs"/>
              </a:rPr>
              <a:t>}. Germline deletion in intron 3 of the telomerase reverse transcriptase gene (</a:t>
            </a:r>
            <a:r>
              <a:rPr lang="en-US" sz="800" b="0" i="1" kern="1200" dirty="0">
                <a:solidFill>
                  <a:schemeClr val="tx1"/>
                </a:solidFill>
                <a:effectLst/>
                <a:latin typeface="+mn-lt"/>
                <a:ea typeface="+mn-ea"/>
                <a:cs typeface="+mn-cs"/>
              </a:rPr>
              <a:t>TERT</a:t>
            </a:r>
            <a:r>
              <a:rPr lang="en-US" sz="800" b="0" i="0" kern="1200" dirty="0">
                <a:solidFill>
                  <a:schemeClr val="tx1"/>
                </a:solidFill>
                <a:effectLst/>
                <a:latin typeface="+mn-lt"/>
                <a:ea typeface="+mn-ea"/>
                <a:cs typeface="+mn-cs"/>
              </a:rPr>
              <a:t>) may predispose to CH {</a:t>
            </a:r>
            <a:r>
              <a:rPr lang="en-US" sz="800" b="0" i="0" u="none" strike="noStrike" kern="1200" dirty="0">
                <a:solidFill>
                  <a:schemeClr val="tx1"/>
                </a:solidFill>
                <a:effectLst/>
                <a:latin typeface="+mn-lt"/>
                <a:ea typeface="+mn-ea"/>
                <a:cs typeface="+mn-cs"/>
                <a:hlinkClick r:id="rId13"/>
              </a:rPr>
              <a:t> 28483762 </a:t>
            </a:r>
            <a:r>
              <a:rPr lang="en-US" sz="800" b="0" i="0" kern="1200" dirty="0">
                <a:solidFill>
                  <a:schemeClr val="tx1"/>
                </a:solidFill>
                <a:effectLst/>
                <a:latin typeface="+mn-lt"/>
                <a:ea typeface="+mn-ea"/>
                <a:cs typeface="+mn-cs"/>
              </a:rPr>
              <a:t>}. Hispanic ancestry is associated with a decreased risk of CH {</a:t>
            </a:r>
            <a:r>
              <a:rPr lang="en-US" sz="800" b="0" i="0" u="none" strike="noStrike" kern="1200" dirty="0">
                <a:solidFill>
                  <a:schemeClr val="tx1"/>
                </a:solidFill>
                <a:effectLst/>
                <a:latin typeface="+mn-lt"/>
                <a:ea typeface="+mn-ea"/>
                <a:cs typeface="+mn-cs"/>
                <a:hlinkClick r:id="rId8"/>
              </a:rPr>
              <a:t> 25426837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4"/>
              </a:rPr>
              <a:t>33057201 </a:t>
            </a:r>
            <a:r>
              <a:rPr lang="en-US" sz="800" b="0" i="0" kern="1200" dirty="0">
                <a:solidFill>
                  <a:schemeClr val="tx1"/>
                </a:solidFill>
                <a:effectLst/>
                <a:latin typeface="+mn-lt"/>
                <a:ea typeface="+mn-ea"/>
                <a:cs typeface="+mn-cs"/>
              </a:rPr>
              <a:t>}, but few other predisposing sociodemographic factors have been identified to date. he mutations that cause CH are most often base substitutions or small insertions/deletions, but CH due to acquired chromosomal mosaicism is increasingly recognized {</a:t>
            </a:r>
            <a:r>
              <a:rPr lang="en-US" sz="800" b="0" i="0" u="none" strike="noStrike" kern="1200" dirty="0">
                <a:solidFill>
                  <a:schemeClr val="tx1"/>
                </a:solidFill>
                <a:effectLst/>
                <a:latin typeface="+mn-lt"/>
                <a:ea typeface="+mn-ea"/>
                <a:cs typeface="+mn-cs"/>
                <a:hlinkClick r:id="rId18"/>
              </a:rPr>
              <a:t> 22561516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9"/>
              </a:rPr>
              <a:t>22561519 </a:t>
            </a:r>
            <a:r>
              <a:rPr lang="en-US" sz="800" b="0" i="0" kern="1200" dirty="0">
                <a:solidFill>
                  <a:schemeClr val="tx1"/>
                </a:solidFill>
                <a:effectLst/>
                <a:latin typeface="+mn-lt"/>
                <a:ea typeface="+mn-ea"/>
                <a:cs typeface="+mn-cs"/>
              </a:rPr>
              <a:t>}. The reason for the selective advantage (fitness) of a particular clone may be gene-dependent, mutation-specific, and influenced by the clinical context and timing of acquisition {</a:t>
            </a:r>
            <a:r>
              <a:rPr lang="en-US" sz="800" b="0" i="0" u="none" strike="noStrike" kern="1200" dirty="0">
                <a:solidFill>
                  <a:schemeClr val="tx1"/>
                </a:solidFill>
                <a:effectLst/>
                <a:latin typeface="+mn-lt"/>
                <a:ea typeface="+mn-ea"/>
                <a:cs typeface="+mn-cs"/>
                <a:hlinkClick r:id="rId20"/>
              </a:rPr>
              <a:t> 32217721 </a:t>
            </a:r>
            <a:r>
              <a:rPr lang="en-US" sz="800" b="0" i="0" kern="1200" dirty="0">
                <a:solidFill>
                  <a:schemeClr val="tx1"/>
                </a:solidFill>
                <a:effectLst/>
                <a:latin typeface="+mn-lt"/>
                <a:ea typeface="+mn-ea"/>
                <a:cs typeface="+mn-cs"/>
              </a:rPr>
              <a:t>}. The most frequently reported mutations in CH occur in the key epigenetic modifiers </a:t>
            </a:r>
            <a:r>
              <a:rPr lang="en-US" sz="800" b="0" i="1" kern="1200" dirty="0">
                <a:solidFill>
                  <a:schemeClr val="tx1"/>
                </a:solidFill>
                <a:effectLst/>
                <a:latin typeface="+mn-lt"/>
                <a:ea typeface="+mn-ea"/>
                <a:cs typeface="+mn-cs"/>
              </a:rPr>
              <a:t>DNMT3A</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TET2</a:t>
            </a:r>
            <a:r>
              <a:rPr lang="en-US" sz="800" b="0" i="0" kern="1200" dirty="0">
                <a:solidFill>
                  <a:schemeClr val="tx1"/>
                </a:solidFill>
                <a:effectLst/>
                <a:latin typeface="+mn-lt"/>
                <a:ea typeface="+mn-ea"/>
                <a:cs typeface="+mn-cs"/>
              </a:rPr>
              <a:t>, and </a:t>
            </a:r>
            <a:r>
              <a:rPr lang="en-US" sz="800" b="0" i="1" kern="1200" dirty="0">
                <a:solidFill>
                  <a:schemeClr val="tx1"/>
                </a:solidFill>
                <a:effectLst/>
                <a:latin typeface="+mn-lt"/>
                <a:ea typeface="+mn-ea"/>
                <a:cs typeface="+mn-cs"/>
              </a:rPr>
              <a:t>ASXL1</a:t>
            </a:r>
            <a:r>
              <a:rPr lang="en-US" sz="800" b="0" i="0" kern="1200" dirty="0">
                <a:solidFill>
                  <a:schemeClr val="tx1"/>
                </a:solidFill>
                <a:effectLst/>
                <a:latin typeface="+mn-lt"/>
                <a:ea typeface="+mn-ea"/>
                <a:cs typeface="+mn-cs"/>
              </a:rPr>
              <a:t>. Mice with loss of function of </a:t>
            </a:r>
            <a:r>
              <a:rPr lang="en-US" sz="800" b="0" i="1" kern="1200" dirty="0">
                <a:solidFill>
                  <a:schemeClr val="tx1"/>
                </a:solidFill>
                <a:effectLst/>
                <a:latin typeface="+mn-lt"/>
                <a:ea typeface="+mn-ea"/>
                <a:cs typeface="+mn-cs"/>
              </a:rPr>
              <a:t>Tet2</a:t>
            </a:r>
            <a:r>
              <a:rPr lang="en-US" sz="800" b="0" i="0" kern="1200" dirty="0">
                <a:solidFill>
                  <a:schemeClr val="tx1"/>
                </a:solidFill>
                <a:effectLst/>
                <a:latin typeface="+mn-lt"/>
                <a:ea typeface="+mn-ea"/>
                <a:cs typeface="+mn-cs"/>
              </a:rPr>
              <a:t> or </a:t>
            </a:r>
            <a:r>
              <a:rPr lang="en-US" sz="800" b="0" i="1" kern="1200" dirty="0">
                <a:solidFill>
                  <a:schemeClr val="tx1"/>
                </a:solidFill>
                <a:effectLst/>
                <a:latin typeface="+mn-lt"/>
                <a:ea typeface="+mn-ea"/>
                <a:cs typeface="+mn-cs"/>
              </a:rPr>
              <a:t>Dnmt3a</a:t>
            </a:r>
            <a:r>
              <a:rPr lang="en-US" sz="800" b="0" i="0" kern="1200" dirty="0">
                <a:solidFill>
                  <a:schemeClr val="tx1"/>
                </a:solidFill>
                <a:effectLst/>
                <a:latin typeface="+mn-lt"/>
                <a:ea typeface="+mn-ea"/>
                <a:cs typeface="+mn-cs"/>
              </a:rPr>
              <a:t> display stem and progenitor cell expansion, but the mechanisms underlying these changes remain obscure {</a:t>
            </a:r>
            <a:r>
              <a:rPr lang="en-US" sz="800" b="0" i="0" u="none" strike="noStrike" kern="1200" dirty="0">
                <a:solidFill>
                  <a:schemeClr val="tx1"/>
                </a:solidFill>
                <a:effectLst/>
                <a:latin typeface="+mn-lt"/>
                <a:ea typeface="+mn-ea"/>
                <a:cs typeface="+mn-cs"/>
                <a:hlinkClick r:id="rId21"/>
              </a:rPr>
              <a:t> 21723200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22"/>
              </a:rPr>
              <a:t>22138693 </a:t>
            </a:r>
            <a:r>
              <a:rPr lang="en-US" sz="800" b="0" i="0" kern="1200" dirty="0">
                <a:solidFill>
                  <a:schemeClr val="tx1"/>
                </a:solidFill>
                <a:effectLst/>
                <a:latin typeface="+mn-lt"/>
                <a:ea typeface="+mn-ea"/>
                <a:cs typeface="+mn-cs"/>
              </a:rPr>
              <a:t>}. Mutations in </a:t>
            </a:r>
            <a:r>
              <a:rPr lang="en-US" sz="800" b="0" i="1" kern="1200" dirty="0">
                <a:solidFill>
                  <a:schemeClr val="tx1"/>
                </a:solidFill>
                <a:effectLst/>
                <a:latin typeface="+mn-lt"/>
                <a:ea typeface="+mn-ea"/>
                <a:cs typeface="+mn-cs"/>
              </a:rPr>
              <a:t>PPM1D</a:t>
            </a:r>
            <a:r>
              <a:rPr lang="en-US" sz="800" b="0" i="0" kern="1200" dirty="0">
                <a:solidFill>
                  <a:schemeClr val="tx1"/>
                </a:solidFill>
                <a:effectLst/>
                <a:latin typeface="+mn-lt"/>
                <a:ea typeface="+mn-ea"/>
                <a:cs typeface="+mn-cs"/>
              </a:rPr>
              <a:t> and </a:t>
            </a:r>
            <a:r>
              <a:rPr lang="en-US" sz="800" b="0" i="1" kern="1200" dirty="0">
                <a:solidFill>
                  <a:schemeClr val="tx1"/>
                </a:solidFill>
                <a:effectLst/>
                <a:latin typeface="+mn-lt"/>
                <a:ea typeface="+mn-ea"/>
                <a:cs typeface="+mn-cs"/>
              </a:rPr>
              <a:t>TP53</a:t>
            </a:r>
            <a:r>
              <a:rPr lang="en-US" sz="800" b="0" i="0" kern="1200" dirty="0">
                <a:solidFill>
                  <a:schemeClr val="tx1"/>
                </a:solidFill>
                <a:effectLst/>
                <a:latin typeface="+mn-lt"/>
                <a:ea typeface="+mn-ea"/>
                <a:cs typeface="+mn-cs"/>
              </a:rPr>
              <a:t> may permit </a:t>
            </a:r>
            <a:r>
              <a:rPr lang="en-US" sz="800" b="0" i="0" kern="1200" dirty="0" err="1">
                <a:solidFill>
                  <a:schemeClr val="tx1"/>
                </a:solidFill>
                <a:effectLst/>
                <a:latin typeface="+mn-lt"/>
                <a:ea typeface="+mn-ea"/>
                <a:cs typeface="+mn-cs"/>
              </a:rPr>
              <a:t>haematopoietic</a:t>
            </a:r>
            <a:r>
              <a:rPr lang="en-US" sz="800" b="0" i="0" kern="1200" dirty="0">
                <a:solidFill>
                  <a:schemeClr val="tx1"/>
                </a:solidFill>
                <a:effectLst/>
                <a:latin typeface="+mn-lt"/>
                <a:ea typeface="+mn-ea"/>
                <a:cs typeface="+mn-cs"/>
              </a:rPr>
              <a:t> stem cells to bypass cell-cycle checkpoints after DNA damage, therefore leading to clonal expansion in the setting of chemotherapy {</a:t>
            </a:r>
            <a:r>
              <a:rPr lang="en-US" sz="800" b="0" i="0" u="none" strike="noStrike" kern="1200" dirty="0">
                <a:solidFill>
                  <a:schemeClr val="tx1"/>
                </a:solidFill>
                <a:effectLst/>
                <a:latin typeface="+mn-lt"/>
                <a:ea typeface="+mn-ea"/>
                <a:cs typeface="+mn-cs"/>
                <a:hlinkClick r:id="rId15"/>
              </a:rPr>
              <a:t> 29954749 </a:t>
            </a:r>
            <a:r>
              <a:rPr lang="en-US" sz="800" b="0" i="0" kern="1200" dirty="0">
                <a:solidFill>
                  <a:schemeClr val="tx1"/>
                </a:solidFill>
                <a:effectLst/>
                <a:latin typeface="+mn-lt"/>
                <a:ea typeface="+mn-ea"/>
                <a:cs typeface="+mn-cs"/>
              </a:rPr>
              <a:t>}. Less is known about the mechanisms of clonal expansion for other genes associated with CH, such as </a:t>
            </a:r>
            <a:r>
              <a:rPr lang="en-US" sz="800" b="0" i="1" kern="1200" dirty="0">
                <a:solidFill>
                  <a:schemeClr val="tx1"/>
                </a:solidFill>
                <a:effectLst/>
                <a:latin typeface="+mn-lt"/>
                <a:ea typeface="+mn-ea"/>
                <a:cs typeface="+mn-cs"/>
              </a:rPr>
              <a:t>ASXL1</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SF3B1</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SRSF2</a:t>
            </a:r>
            <a:r>
              <a:rPr lang="en-US" sz="800" b="0" i="0" kern="1200" dirty="0">
                <a:solidFill>
                  <a:schemeClr val="tx1"/>
                </a:solidFill>
                <a:effectLst/>
                <a:latin typeface="+mn-lt"/>
                <a:ea typeface="+mn-ea"/>
                <a:cs typeface="+mn-cs"/>
              </a:rPr>
              <a:t>, and </a:t>
            </a:r>
            <a:r>
              <a:rPr lang="en-US" sz="800" b="0" i="1" kern="1200" dirty="0">
                <a:solidFill>
                  <a:schemeClr val="tx1"/>
                </a:solidFill>
                <a:effectLst/>
                <a:latin typeface="+mn-lt"/>
                <a:ea typeface="+mn-ea"/>
                <a:cs typeface="+mn-cs"/>
              </a:rPr>
              <a:t>U2AF1</a:t>
            </a:r>
            <a:r>
              <a:rPr lang="en-US" sz="800" b="0" i="0" kern="1200" dirty="0">
                <a:solidFill>
                  <a:schemeClr val="tx1"/>
                </a:solidFill>
                <a:effectLst/>
                <a:latin typeface="+mn-lt"/>
                <a:ea typeface="+mn-ea"/>
                <a:cs typeface="+mn-cs"/>
              </a:rPr>
              <a:t>, in part because murine models for these mutations show no clonal advantage for mutated </a:t>
            </a:r>
            <a:r>
              <a:rPr lang="en-US" sz="800" b="0" i="0" kern="1200" dirty="0" err="1">
                <a:solidFill>
                  <a:schemeClr val="tx1"/>
                </a:solidFill>
                <a:effectLst/>
                <a:latin typeface="+mn-lt"/>
                <a:ea typeface="+mn-ea"/>
                <a:cs typeface="+mn-cs"/>
              </a:rPr>
              <a:t>haematopoietic</a:t>
            </a:r>
            <a:r>
              <a:rPr lang="en-US" sz="800" b="0" i="0" kern="1200" dirty="0">
                <a:solidFill>
                  <a:schemeClr val="tx1"/>
                </a:solidFill>
                <a:effectLst/>
                <a:latin typeface="+mn-lt"/>
                <a:ea typeface="+mn-ea"/>
                <a:cs typeface="+mn-cs"/>
              </a:rPr>
              <a:t> stem cells {</a:t>
            </a:r>
            <a:r>
              <a:rPr lang="en-US" sz="800" b="0" i="0" u="none" strike="noStrike" kern="1200" dirty="0">
                <a:solidFill>
                  <a:schemeClr val="tx1"/>
                </a:solidFill>
                <a:effectLst/>
                <a:latin typeface="+mn-lt"/>
                <a:ea typeface="+mn-ea"/>
                <a:cs typeface="+mn-cs"/>
                <a:hlinkClick r:id="rId23"/>
              </a:rPr>
              <a:t> 29643185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24"/>
              </a:rPr>
              <a:t>27622333 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25"/>
              </a:rPr>
              <a:t>25965569 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26"/>
              </a:rPr>
              <a:t>25965570 </a:t>
            </a:r>
            <a:r>
              <a:rPr lang="en-US" sz="800" b="0" i="0" kern="1200" dirty="0">
                <a:solidFill>
                  <a:schemeClr val="tx1"/>
                </a:solidFill>
                <a:effectLst/>
                <a:latin typeface="+mn-lt"/>
                <a:ea typeface="+mn-ea"/>
                <a:cs typeface="+mn-cs"/>
              </a:rPr>
              <a:t>}. Clonal expansion can also occur in the absence of a known driver mutation, possibly due to unknown driver mutations or genetic drift in older individuals with a relatively depleted active </a:t>
            </a:r>
            <a:r>
              <a:rPr lang="en-US" sz="800" b="0" i="0" kern="1200" dirty="0" err="1">
                <a:solidFill>
                  <a:schemeClr val="tx1"/>
                </a:solidFill>
                <a:effectLst/>
                <a:latin typeface="+mn-lt"/>
                <a:ea typeface="+mn-ea"/>
                <a:cs typeface="+mn-cs"/>
              </a:rPr>
              <a:t>haematopoietic</a:t>
            </a:r>
            <a:r>
              <a:rPr lang="en-US" sz="800" b="0" i="0" kern="1200" dirty="0">
                <a:solidFill>
                  <a:schemeClr val="tx1"/>
                </a:solidFill>
                <a:effectLst/>
                <a:latin typeface="+mn-lt"/>
                <a:ea typeface="+mn-ea"/>
                <a:cs typeface="+mn-cs"/>
              </a:rPr>
              <a:t> stem cell pool {</a:t>
            </a:r>
          </a:p>
          <a:p>
            <a:r>
              <a:rPr lang="en-US" sz="800" b="0" i="0" kern="1200" dirty="0">
                <a:solidFill>
                  <a:schemeClr val="tx1"/>
                </a:solidFill>
                <a:effectLst/>
                <a:latin typeface="+mn-lt"/>
                <a:ea typeface="+mn-ea"/>
                <a:cs typeface="+mn-cs"/>
              </a:rPr>
              <a:t>Clonal </a:t>
            </a:r>
            <a:r>
              <a:rPr lang="en-US" sz="800" b="0" i="0" kern="1200" dirty="0" err="1">
                <a:solidFill>
                  <a:schemeClr val="tx1"/>
                </a:solidFill>
                <a:effectLst/>
                <a:latin typeface="+mn-lt"/>
                <a:ea typeface="+mn-ea"/>
                <a:cs typeface="+mn-cs"/>
              </a:rPr>
              <a:t>haematopoiesis</a:t>
            </a:r>
            <a:r>
              <a:rPr lang="en-US" sz="800" b="0" i="0" kern="1200" dirty="0">
                <a:solidFill>
                  <a:schemeClr val="tx1"/>
                </a:solidFill>
                <a:effectLst/>
                <a:latin typeface="+mn-lt"/>
                <a:ea typeface="+mn-ea"/>
                <a:cs typeface="+mn-cs"/>
              </a:rPr>
              <a:t> of indeterminate potential. </a:t>
            </a:r>
            <a:r>
              <a:rPr lang="en-US" sz="800" b="0" i="1" kern="1200" dirty="0">
                <a:solidFill>
                  <a:schemeClr val="tx1"/>
                </a:solidFill>
                <a:effectLst/>
                <a:latin typeface="+mn-lt"/>
                <a:ea typeface="+mn-ea"/>
                <a:cs typeface="+mn-cs"/>
              </a:rPr>
              <a:t>Essential:</a:t>
            </a:r>
            <a:r>
              <a:rPr lang="en-US" sz="800" b="0" i="0" kern="1200" dirty="0">
                <a:solidFill>
                  <a:schemeClr val="tx1"/>
                </a:solidFill>
                <a:effectLst/>
                <a:latin typeface="+mn-lt"/>
                <a:ea typeface="+mn-ea"/>
                <a:cs typeface="+mn-cs"/>
              </a:rPr>
              <a:t> detection of one or more somatic mutations involving the CH driver genes listed in </a:t>
            </a:r>
            <a:r>
              <a:rPr lang="en-US" sz="800" b="0" i="0" u="none" strike="noStrike" kern="1200" dirty="0">
                <a:solidFill>
                  <a:schemeClr val="tx1"/>
                </a:solidFill>
                <a:effectLst/>
                <a:latin typeface="+mn-lt"/>
                <a:ea typeface="+mn-ea"/>
                <a:cs typeface="+mn-cs"/>
                <a:hlinkClick r:id="rId27"/>
              </a:rPr>
              <a:t>#32521</a:t>
            </a:r>
            <a:r>
              <a:rPr lang="en-US" sz="800" b="0" i="0" kern="1200" dirty="0">
                <a:solidFill>
                  <a:schemeClr val="tx1"/>
                </a:solidFill>
                <a:effectLst/>
                <a:latin typeface="+mn-lt"/>
                <a:ea typeface="+mn-ea"/>
                <a:cs typeface="+mn-cs"/>
              </a:rPr>
              <a:t>Table 2.02 with a variant allele frequency (VAF) of ≥ 2% (≥ 4% for X-linked gene mutations in male patients) in DNA from blood or bone marrow cells; absence of unexplained cytopenias; absence of features diagnostic for defined myeloid neoplasms. </a:t>
            </a:r>
            <a:r>
              <a:rPr lang="en-US" sz="800" b="1" i="0" kern="1200" dirty="0">
                <a:solidFill>
                  <a:schemeClr val="tx1"/>
                </a:solidFill>
                <a:effectLst/>
                <a:latin typeface="+mn-lt"/>
                <a:ea typeface="+mn-ea"/>
                <a:cs typeface="+mn-cs"/>
              </a:rPr>
              <a:t>Staging  </a:t>
            </a:r>
            <a:r>
              <a:rPr lang="en-US" sz="800" b="0" i="0" kern="1200" dirty="0">
                <a:solidFill>
                  <a:schemeClr val="tx1"/>
                </a:solidFill>
                <a:effectLst/>
                <a:latin typeface="+mn-lt"/>
                <a:ea typeface="+mn-ea"/>
                <a:cs typeface="+mn-cs"/>
              </a:rPr>
              <a:t>Not relevant  </a:t>
            </a:r>
            <a:r>
              <a:rPr lang="en-US" sz="800" b="1" i="0" kern="1200" dirty="0">
                <a:solidFill>
                  <a:schemeClr val="tx1"/>
                </a:solidFill>
                <a:effectLst/>
                <a:latin typeface="+mn-lt"/>
                <a:ea typeface="+mn-ea"/>
                <a:cs typeface="+mn-cs"/>
              </a:rPr>
              <a:t>Prognosis and prediction  </a:t>
            </a:r>
            <a:r>
              <a:rPr lang="en-US" sz="800" b="0" i="0" kern="1200" dirty="0">
                <a:solidFill>
                  <a:schemeClr val="tx1"/>
                </a:solidFill>
                <a:effectLst/>
                <a:latin typeface="+mn-lt"/>
                <a:ea typeface="+mn-ea"/>
                <a:cs typeface="+mn-cs"/>
              </a:rPr>
              <a:t>CHIP is recognized as a precursor state that is distinct from </a:t>
            </a:r>
            <a:r>
              <a:rPr lang="en-US" sz="800" b="0" i="0" kern="1200" dirty="0" err="1">
                <a:solidFill>
                  <a:schemeClr val="tx1"/>
                </a:solidFill>
                <a:effectLst/>
                <a:latin typeface="+mn-lt"/>
                <a:ea typeface="+mn-ea"/>
                <a:cs typeface="+mn-cs"/>
              </a:rPr>
              <a:t>haematological</a:t>
            </a:r>
            <a:r>
              <a:rPr lang="en-US" sz="800" b="0" i="0" kern="1200" dirty="0">
                <a:solidFill>
                  <a:schemeClr val="tx1"/>
                </a:solidFill>
                <a:effectLst/>
                <a:latin typeface="+mn-lt"/>
                <a:ea typeface="+mn-ea"/>
                <a:cs typeface="+mn-cs"/>
              </a:rPr>
              <a:t> neoplasms and has a predominantly benign natural history {</a:t>
            </a:r>
            <a:r>
              <a:rPr lang="en-US" sz="800" b="0" i="0" u="none" strike="noStrike" kern="1200" dirty="0">
                <a:solidFill>
                  <a:schemeClr val="tx1"/>
                </a:solidFill>
                <a:effectLst/>
                <a:latin typeface="+mn-lt"/>
                <a:ea typeface="+mn-ea"/>
                <a:cs typeface="+mn-cs"/>
                <a:hlinkClick r:id="rId8"/>
              </a:rPr>
              <a:t> 25426837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1"/>
              </a:rPr>
              <a:t>25426838 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9"/>
              </a:rPr>
              <a:t>28655780 </a:t>
            </a:r>
            <a:r>
              <a:rPr lang="en-US" sz="800" b="0" i="0" kern="1200" dirty="0">
                <a:solidFill>
                  <a:schemeClr val="tx1"/>
                </a:solidFill>
                <a:effectLst/>
                <a:latin typeface="+mn-lt"/>
                <a:ea typeface="+mn-ea"/>
                <a:cs typeface="+mn-cs"/>
              </a:rPr>
              <a:t>}. CHIP progresses to frank malignancy at a rate of about 0.5–1% of cases per year {</a:t>
            </a:r>
            <a:r>
              <a:rPr lang="en-US" sz="800" b="0" i="0" u="none" strike="noStrike" kern="1200" dirty="0">
                <a:solidFill>
                  <a:schemeClr val="tx1"/>
                </a:solidFill>
                <a:effectLst/>
                <a:latin typeface="+mn-lt"/>
                <a:ea typeface="+mn-ea"/>
                <a:cs typeface="+mn-cs"/>
                <a:hlinkClick r:id="rId8"/>
              </a:rPr>
              <a:t> 25426837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1"/>
              </a:rPr>
              <a:t>25426838 </a:t>
            </a:r>
            <a:r>
              <a:rPr lang="en-US" sz="800" b="0" i="0" kern="1200" dirty="0">
                <a:solidFill>
                  <a:schemeClr val="tx1"/>
                </a:solidFill>
                <a:effectLst/>
                <a:latin typeface="+mn-lt"/>
                <a:ea typeface="+mn-ea"/>
                <a:cs typeface="+mn-cs"/>
              </a:rPr>
              <a:t>}, but the risk varies considerably according to several variables. The presence of a large clone or multiple gene mutations usually portends an increased risk of progression to myeloid malignancy. The risk of progression is greater for CHIP driven by mutations in </a:t>
            </a:r>
            <a:r>
              <a:rPr lang="en-US" sz="800" b="0" i="1" kern="1200" dirty="0">
                <a:solidFill>
                  <a:schemeClr val="tx1"/>
                </a:solidFill>
                <a:effectLst/>
                <a:latin typeface="+mn-lt"/>
                <a:ea typeface="+mn-ea"/>
                <a:cs typeface="+mn-cs"/>
              </a:rPr>
              <a:t>TP53</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U2AF1</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SRSF2</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IDH2</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IDH1</a:t>
            </a:r>
            <a:r>
              <a:rPr lang="en-US" sz="800" b="0" i="0" kern="1200" dirty="0">
                <a:solidFill>
                  <a:schemeClr val="tx1"/>
                </a:solidFill>
                <a:effectLst/>
                <a:latin typeface="+mn-lt"/>
                <a:ea typeface="+mn-ea"/>
                <a:cs typeface="+mn-cs"/>
              </a:rPr>
              <a:t>, </a:t>
            </a:r>
            <a:r>
              <a:rPr lang="en-US" sz="800" b="0" i="1" kern="1200" dirty="0">
                <a:solidFill>
                  <a:schemeClr val="tx1"/>
                </a:solidFill>
                <a:effectLst/>
                <a:latin typeface="+mn-lt"/>
                <a:ea typeface="+mn-ea"/>
                <a:cs typeface="+mn-cs"/>
              </a:rPr>
              <a:t>SF3B1</a:t>
            </a:r>
            <a:r>
              <a:rPr lang="en-US" sz="800" b="0" i="0" kern="1200" dirty="0">
                <a:solidFill>
                  <a:schemeClr val="tx1"/>
                </a:solidFill>
                <a:effectLst/>
                <a:latin typeface="+mn-lt"/>
                <a:ea typeface="+mn-ea"/>
                <a:cs typeface="+mn-cs"/>
              </a:rPr>
              <a:t>, and </a:t>
            </a:r>
            <a:r>
              <a:rPr lang="en-US" sz="800" b="0" i="1" kern="1200" dirty="0">
                <a:solidFill>
                  <a:schemeClr val="tx1"/>
                </a:solidFill>
                <a:effectLst/>
                <a:latin typeface="+mn-lt"/>
                <a:ea typeface="+mn-ea"/>
                <a:cs typeface="+mn-cs"/>
              </a:rPr>
              <a:t>ASXL1</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28"/>
              </a:rPr>
              <a:t> 29988082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29"/>
              </a:rPr>
              <a:t>29988143 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30"/>
              </a:rPr>
              <a:t>29988142 </a:t>
            </a:r>
            <a:r>
              <a:rPr lang="en-US" sz="800" b="0" i="0" kern="1200" dirty="0">
                <a:solidFill>
                  <a:schemeClr val="tx1"/>
                </a:solidFill>
                <a:effectLst/>
                <a:latin typeface="+mn-lt"/>
                <a:ea typeface="+mn-ea"/>
                <a:cs typeface="+mn-cs"/>
              </a:rPr>
              <a:t>}. Also, the concomitant presence of mosaic clonal genetic alterations is an independent risk factor for progression to </a:t>
            </a:r>
            <a:r>
              <a:rPr lang="en-US" sz="800" b="0" i="0" kern="1200" dirty="0" err="1">
                <a:solidFill>
                  <a:schemeClr val="tx1"/>
                </a:solidFill>
                <a:effectLst/>
                <a:latin typeface="+mn-lt"/>
                <a:ea typeface="+mn-ea"/>
                <a:cs typeface="+mn-cs"/>
              </a:rPr>
              <a:t>leukaemia</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31"/>
              </a:rPr>
              <a:t> 33436578 </a:t>
            </a:r>
            <a:r>
              <a:rPr lang="en-US" sz="800" b="0" i="0" kern="1200" dirty="0">
                <a:solidFill>
                  <a:schemeClr val="tx1"/>
                </a:solidFill>
                <a:effectLst/>
                <a:latin typeface="+mn-lt"/>
                <a:ea typeface="+mn-ea"/>
                <a:cs typeface="+mn-cs"/>
              </a:rPr>
              <a:t>}. Mutations involving CH driver genes with a very low VAF (&lt; 2%) may be highly prevalent by middle age {</a:t>
            </a:r>
            <a:r>
              <a:rPr lang="en-US" sz="800" b="0" i="0" u="none" strike="noStrike" kern="1200" dirty="0">
                <a:solidFill>
                  <a:schemeClr val="tx1"/>
                </a:solidFill>
                <a:effectLst/>
                <a:latin typeface="+mn-lt"/>
                <a:ea typeface="+mn-ea"/>
                <a:cs typeface="+mn-cs"/>
                <a:hlinkClick r:id="rId32"/>
              </a:rPr>
              <a:t> 27546487 </a:t>
            </a:r>
            <a:r>
              <a:rPr lang="en-US" sz="800" b="0" i="0" kern="1200" dirty="0">
                <a:solidFill>
                  <a:schemeClr val="tx1"/>
                </a:solidFill>
                <a:effectLst/>
                <a:latin typeface="+mn-lt"/>
                <a:ea typeface="+mn-ea"/>
                <a:cs typeface="+mn-cs"/>
              </a:rPr>
              <a:t>}, but such clones have not been demonstrated to have pathological consequences. CHIP is also associated with an increased risk of all-cause mortality, possibly due to atherosclerotic cardiovascular disease {</a:t>
            </a:r>
            <a:r>
              <a:rPr lang="en-US" sz="800" b="0" i="0" u="none" strike="noStrike" kern="1200" dirty="0">
                <a:solidFill>
                  <a:schemeClr val="tx1"/>
                </a:solidFill>
                <a:effectLst/>
                <a:latin typeface="+mn-lt"/>
                <a:ea typeface="+mn-ea"/>
                <a:cs typeface="+mn-cs"/>
                <a:hlinkClick r:id="rId8"/>
              </a:rPr>
              <a:t> 25426837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11"/>
              </a:rPr>
              <a:t>25426838 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33"/>
              </a:rPr>
              <a:t>31707836 </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34"/>
              </a:rPr>
              <a:t>34239136 </a:t>
            </a:r>
            <a:r>
              <a:rPr lang="en-US" sz="800" b="0" i="0" kern="1200" dirty="0">
                <a:solidFill>
                  <a:schemeClr val="tx1"/>
                </a:solidFill>
                <a:effectLst/>
                <a:latin typeface="+mn-lt"/>
                <a:ea typeface="+mn-ea"/>
                <a:cs typeface="+mn-cs"/>
              </a:rPr>
              <a:t>} and with autoimmune diseases {</a:t>
            </a:r>
            <a:r>
              <a:rPr lang="en-US" sz="800" b="0" i="0" u="none" strike="noStrike" kern="1200" dirty="0">
                <a:solidFill>
                  <a:schemeClr val="tx1"/>
                </a:solidFill>
                <a:effectLst/>
                <a:latin typeface="+mn-lt"/>
                <a:ea typeface="+mn-ea"/>
                <a:cs typeface="+mn-cs"/>
                <a:hlinkClick r:id="rId35"/>
              </a:rPr>
              <a:t> 34139005 </a:t>
            </a:r>
            <a:r>
              <a:rPr lang="en-US" sz="800" b="0" i="0" kern="1200" dirty="0">
                <a:solidFill>
                  <a:schemeClr val="tx1"/>
                </a:solidFill>
                <a:effectLst/>
                <a:latin typeface="+mn-lt"/>
                <a:ea typeface="+mn-ea"/>
                <a:cs typeface="+mn-cs"/>
              </a:rPr>
              <a:t>}. MDS in the context of VEXAS syndrome appears to have lower-risk features and few mutations besides those involving </a:t>
            </a:r>
            <a:r>
              <a:rPr lang="en-US" sz="800" b="0" i="1" kern="1200" dirty="0">
                <a:solidFill>
                  <a:schemeClr val="tx1"/>
                </a:solidFill>
                <a:effectLst/>
                <a:latin typeface="+mn-lt"/>
                <a:ea typeface="+mn-ea"/>
                <a:cs typeface="+mn-cs"/>
              </a:rPr>
              <a:t>UBA1</a:t>
            </a:r>
            <a:r>
              <a:rPr lang="en-US" sz="800" b="0" i="0" kern="1200" dirty="0">
                <a:solidFill>
                  <a:schemeClr val="tx1"/>
                </a:solidFill>
                <a:effectLst/>
                <a:latin typeface="+mn-lt"/>
                <a:ea typeface="+mn-ea"/>
                <a:cs typeface="+mn-cs"/>
              </a:rPr>
              <a:t> {</a:t>
            </a:r>
            <a:r>
              <a:rPr lang="en-US" sz="800" b="0" i="0" u="none" strike="noStrike" kern="1200" dirty="0">
                <a:solidFill>
                  <a:schemeClr val="tx1"/>
                </a:solidFill>
                <a:effectLst/>
                <a:latin typeface="+mn-lt"/>
                <a:ea typeface="+mn-ea"/>
                <a:cs typeface="+mn-cs"/>
                <a:hlinkClick r:id="rId5"/>
              </a:rPr>
              <a:t> 37084382 </a:t>
            </a:r>
            <a:r>
              <a:rPr lang="en-US" sz="8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800" dirty="0"/>
          </a:p>
        </p:txBody>
      </p:sp>
      <p:sp>
        <p:nvSpPr>
          <p:cNvPr id="4" name="Slide Number Placeholder 3"/>
          <p:cNvSpPr>
            <a:spLocks noGrp="1"/>
          </p:cNvSpPr>
          <p:nvPr>
            <p:ph type="sldNum" sz="quarter" idx="5"/>
          </p:nvPr>
        </p:nvSpPr>
        <p:spPr/>
        <p:txBody>
          <a:bodyPr/>
          <a:lstStyle/>
          <a:p>
            <a:fld id="{2F57B713-9CC9-45D1-8615-58A3214A5BDA}" type="slidenum">
              <a:rPr lang="en-US" smtClean="0"/>
              <a:t>32</a:t>
            </a:fld>
            <a:endParaRPr lang="en-US"/>
          </a:p>
        </p:txBody>
      </p:sp>
    </p:spTree>
    <p:extLst>
      <p:ext uri="{BB962C8B-B14F-4D97-AF65-F5344CB8AC3E}">
        <p14:creationId xmlns:p14="http://schemas.microsoft.com/office/powerpoint/2010/main" val="3645716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We analyzed sequenced exomes of healthy U.K. Biobank participants (N5 438,890) in separate derivation and validation cohorts. Genetic mutations, laboratory values, and MN outcomes were used in conditional probability–based recursive partitioning and Cox regression to determine predictors of incident MN. Combined statistical weights were used to define a clonal hematopoiesis risk score (CHRS). Independent CHIP/CCUS patient cohorts were used to test the prognostic capability of the CHRS in the clinical setting. Figure 1. Features Influencing the Risk of MN in U.K. Biobank Participants with CHIP/CCUS. Panel A shows the cumulative incidence of myeloid neoplasms (MN) in individuals with clonal hematopoiesis of indeterminate potential (CHIP)/clonal cytopenia of undetermined significance (CCUS) compared with those without CHIP/CCUS. (Panel B) Subtypes of MN among patients with CHIP/CCUS in whom MN develops. Univariate Cox proportional-hazards regression analysis for the 14 most commonly mutated genes in CH (Panel C) and for groups of mutations, including single mutations in DNMT3A, TET2, or ASXL1 (single D-T-A), splicing factor mutations (SRSF2, SF3B1, and ZRSR2) and acute myeloid leukemia (AML)-like mutations (IDH1, IDH2, FLT3, and RUNX1) (Panel D). (Panel E) Univariate analysis of single DNMT3A, TE T2, and ASXL1. (Panel F) Cumulative incidence of MN for CHIP/CCUS possessing a single DNMT3A mutation (green) compared with the cumulative incidence for all other CHIP/CCUS genotypes (red) and individuals without CHIP/CCUS (black). (Panel G) For U.K. Biobank participants with at least 10 years of follow-up (n510,559), recursive partitioning analysis was performed on the basis of conditional probability of incident MN within 10 years. Of these, 207 incident MN events were recorded. Each node is annotated with the number of individuals and probability of incident MN. Nodes are color coded as follows: probability of 0.02 or lower is green, 0.02 to 0.4 is yellow, and more than 0.4 is red with white typeface. Partitioning variables are all binary (presence vs. absence of feature) and include high-risk mutation (mutations in SRSF2, SF3B1, ZRSR2, IDH1, IDH2, FLT3, RUNX1, and JAK2), single DNMT3A, having two or more mutations, a variant allele fraction (VAF) of 0.2 or more, having CCUS instead of CHIP, red cell distribution width (RDW) of 15% or more, mean corpuscular volume (MCV) of 100 </a:t>
            </a:r>
            <a:r>
              <a:rPr lang="en-US" sz="800" dirty="0" err="1"/>
              <a:t>fL</a:t>
            </a:r>
            <a:r>
              <a:rPr lang="en-US" sz="800" dirty="0"/>
              <a:t> or more, and being 65 years of age or older. (Panel H) Multivariable Cox regression adjusted for assigned sex at birth, history of cancer, and any history of smoking as confounders was performed on the entire cohort (N511,337) using features selected in recursive partitioning analysis. For all Cox regression models, hazard ratios are shown with error bars representing 95% confidence intervals and numerical values for hazard ratios (95% confidence intervals) and P values for each feature </a:t>
            </a:r>
            <a:r>
              <a:rPr lang="en-US" dirty="0"/>
              <a:t>analyzed. MDS denotes myelodysplastic syndrome; and MPN, myeloproliferative neoplasm</a:t>
            </a:r>
          </a:p>
        </p:txBody>
      </p:sp>
      <p:sp>
        <p:nvSpPr>
          <p:cNvPr id="4" name="Slide Number Placeholder 3"/>
          <p:cNvSpPr>
            <a:spLocks noGrp="1"/>
          </p:cNvSpPr>
          <p:nvPr>
            <p:ph type="sldNum" sz="quarter" idx="5"/>
          </p:nvPr>
        </p:nvSpPr>
        <p:spPr/>
        <p:txBody>
          <a:bodyPr/>
          <a:lstStyle/>
          <a:p>
            <a:fld id="{2F57B713-9CC9-45D1-8615-58A3214A5BDA}" type="slidenum">
              <a:rPr lang="en-US" smtClean="0"/>
              <a:t>33</a:t>
            </a:fld>
            <a:endParaRPr lang="en-US"/>
          </a:p>
        </p:txBody>
      </p:sp>
    </p:spTree>
    <p:extLst>
      <p:ext uri="{BB962C8B-B14F-4D97-AF65-F5344CB8AC3E}">
        <p14:creationId xmlns:p14="http://schemas.microsoft.com/office/powerpoint/2010/main" val="1968799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none" strike="noStrike" kern="1200" baseline="0" dirty="0">
                <a:solidFill>
                  <a:schemeClr val="tx1"/>
                </a:solidFill>
                <a:latin typeface="+mn-lt"/>
                <a:ea typeface="+mn-ea"/>
                <a:cs typeface="+mn-cs"/>
              </a:rPr>
              <a:t>(COS+, CD23+, CD2Odim, CD200+ clonal B cell  population), in the presence of an absolute clonal lymphocyte count &gt;5 x I}e /L, the minimum level required for the diagnosis of CLL' A bone marrow or lymph node biopsy is not necessary to establish the</a:t>
            </a:r>
          </a:p>
          <a:p>
            <a:r>
              <a:rPr lang="en-US" sz="800" b="0" i="0" u="none" strike="noStrike" kern="1200" baseline="0" dirty="0">
                <a:solidFill>
                  <a:schemeClr val="tx1"/>
                </a:solidFill>
                <a:latin typeface="+mn-lt"/>
                <a:ea typeface="+mn-ea"/>
                <a:cs typeface="+mn-cs"/>
              </a:rPr>
              <a:t>diagnosis. The main differential diagnosis includes leukemic mantle cell lymphoma (</a:t>
            </a:r>
            <a:r>
              <a:rPr lang="en-US" sz="800" b="0" i="0" u="none" strike="noStrike" kern="1200" baseline="0" dirty="0" err="1">
                <a:solidFill>
                  <a:schemeClr val="tx1"/>
                </a:solidFill>
                <a:latin typeface="+mn-lt"/>
                <a:ea typeface="+mn-ea"/>
                <a:cs typeface="+mn-cs"/>
              </a:rPr>
              <a:t>tvtcl</a:t>
            </a:r>
            <a:r>
              <a:rPr lang="en-US" sz="800" b="0" i="0" u="none" strike="noStrike" kern="1200" baseline="0" dirty="0">
                <a:solidFill>
                  <a:schemeClr val="tx1"/>
                </a:solidFill>
                <a:latin typeface="+mn-lt"/>
                <a:ea typeface="+mn-ea"/>
                <a:cs typeface="+mn-cs"/>
              </a:rPr>
              <a:t>), which was excluded in this case based on the absence of the 17o/o t( r t; t+) (qrr;q32) CCNDI -</a:t>
            </a:r>
            <a:r>
              <a:rPr lang="en-US" sz="800" b="0" i="0" u="none" strike="noStrike" kern="1200" baseline="0" dirty="0" err="1">
                <a:solidFill>
                  <a:schemeClr val="tx1"/>
                </a:solidFill>
                <a:latin typeface="+mn-lt"/>
                <a:ea typeface="+mn-ea"/>
                <a:cs typeface="+mn-cs"/>
              </a:rPr>
              <a:t>rGH</a:t>
            </a:r>
            <a:r>
              <a:rPr lang="en-US" sz="800" b="0" i="0" u="none" strike="noStrike" kern="1200" baseline="0" dirty="0">
                <a:solidFill>
                  <a:schemeClr val="tx1"/>
                </a:solidFill>
                <a:latin typeface="+mn-lt"/>
                <a:ea typeface="+mn-ea"/>
                <a:cs typeface="+mn-cs"/>
              </a:rPr>
              <a:t>. FISH for t( r </a:t>
            </a:r>
            <a:r>
              <a:rPr lang="en-US" sz="800" b="0" i="0" u="none" strike="noStrike" kern="1200" baseline="0" dirty="0" err="1">
                <a:solidFill>
                  <a:schemeClr val="tx1"/>
                </a:solidFill>
                <a:latin typeface="+mn-lt"/>
                <a:ea typeface="+mn-ea"/>
                <a:cs typeface="+mn-cs"/>
              </a:rPr>
              <a:t>r</a:t>
            </a:r>
            <a:r>
              <a:rPr lang="en-US" sz="800" b="0" i="0" u="none" strike="noStrike" kern="1200" baseline="0" dirty="0">
                <a:solidFill>
                  <a:schemeClr val="tx1"/>
                </a:solidFill>
                <a:latin typeface="+mn-lt"/>
                <a:ea typeface="+mn-ea"/>
                <a:cs typeface="+mn-cs"/>
              </a:rPr>
              <a:t>; t+) or immunostaining for cyclin Dl to exclude MCL is recommended in suspected CLL cases, because</a:t>
            </a:r>
            <a:endParaRPr lang="en-US" sz="800" dirty="0"/>
          </a:p>
        </p:txBody>
      </p:sp>
      <p:sp>
        <p:nvSpPr>
          <p:cNvPr id="4" name="Slide Number Placeholder 3"/>
          <p:cNvSpPr>
            <a:spLocks noGrp="1"/>
          </p:cNvSpPr>
          <p:nvPr>
            <p:ph type="sldNum" sz="quarter" idx="5"/>
          </p:nvPr>
        </p:nvSpPr>
        <p:spPr/>
        <p:txBody>
          <a:bodyPr/>
          <a:lstStyle/>
          <a:p>
            <a:fld id="{2F57B713-9CC9-45D1-8615-58A3214A5BDA}" type="slidenum">
              <a:rPr lang="en-US" smtClean="0"/>
              <a:t>34</a:t>
            </a:fld>
            <a:endParaRPr lang="en-US"/>
          </a:p>
        </p:txBody>
      </p:sp>
    </p:spTree>
    <p:extLst>
      <p:ext uri="{BB962C8B-B14F-4D97-AF65-F5344CB8AC3E}">
        <p14:creationId xmlns:p14="http://schemas.microsoft.com/office/powerpoint/2010/main" val="1836062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none" strike="noStrike" kern="1200" baseline="0" dirty="0">
                <a:solidFill>
                  <a:schemeClr val="tx1"/>
                </a:solidFill>
                <a:latin typeface="+mn-lt"/>
                <a:ea typeface="+mn-ea"/>
                <a:cs typeface="+mn-cs"/>
              </a:rPr>
              <a:t>Beck 2021, p. 154TP53 mutation and del( 17p) often occur together in CLL (as in this case) and adversely affect time to</a:t>
            </a:r>
          </a:p>
          <a:p>
            <a:r>
              <a:rPr lang="en-US" sz="800" b="0" i="0" u="none" strike="noStrike" kern="1200" baseline="0" dirty="0">
                <a:solidFill>
                  <a:schemeClr val="tx1"/>
                </a:solidFill>
                <a:latin typeface="+mn-lt"/>
                <a:ea typeface="+mn-ea"/>
                <a:cs typeface="+mn-cs"/>
              </a:rPr>
              <a:t>therapy, overall survival (median 32 months), and response to therapy. TP53 mutations are most often</a:t>
            </a:r>
          </a:p>
          <a:p>
            <a:r>
              <a:rPr lang="en-US" sz="800" b="0" i="0" u="none" strike="noStrike" kern="1200" baseline="0" dirty="0">
                <a:solidFill>
                  <a:schemeClr val="tx1"/>
                </a:solidFill>
                <a:latin typeface="+mn-lt"/>
                <a:ea typeface="+mn-ea"/>
                <a:cs typeface="+mn-cs"/>
              </a:rPr>
              <a:t>encountered in exons 4-8, in the DNA binding domain, but may also affect other regions of the molecule.</a:t>
            </a:r>
          </a:p>
          <a:p>
            <a:r>
              <a:rPr lang="en-US" sz="800" b="0" i="0" u="none" strike="noStrike" kern="1200" baseline="0" dirty="0">
                <a:solidFill>
                  <a:schemeClr val="tx1"/>
                </a:solidFill>
                <a:latin typeface="+mn-lt"/>
                <a:ea typeface="+mn-ea"/>
                <a:cs typeface="+mn-cs"/>
              </a:rPr>
              <a:t>These mutations are particularly deleterious because p53 protein triggers cell cycle arrest after DN,A. damage,</a:t>
            </a:r>
          </a:p>
          <a:p>
            <a:r>
              <a:rPr lang="en-US" sz="800" b="0" i="0" u="none" strike="noStrike" kern="1200" baseline="0" dirty="0">
                <a:solidFill>
                  <a:schemeClr val="tx1"/>
                </a:solidFill>
                <a:latin typeface="+mn-lt"/>
                <a:ea typeface="+mn-ea"/>
                <a:cs typeface="+mn-cs"/>
              </a:rPr>
              <a:t>allowing for DNA repair. When p53 function is perturbed, replication following DNA damage occurs</a:t>
            </a:r>
          </a:p>
          <a:p>
            <a:r>
              <a:rPr lang="en-US" sz="800" b="0" i="0" u="none" strike="noStrike" kern="1200" baseline="0" dirty="0">
                <a:solidFill>
                  <a:schemeClr val="tx1"/>
                </a:solidFill>
                <a:latin typeface="+mn-lt"/>
                <a:ea typeface="+mn-ea"/>
                <a:cs typeface="+mn-cs"/>
              </a:rPr>
              <a:t>more readily, allowing for the potentially permanent incorporation of harmful DNA mutations. Even minor</a:t>
            </a:r>
          </a:p>
          <a:p>
            <a:r>
              <a:rPr lang="en-US" sz="800" b="0" i="0" u="none" strike="noStrike" kern="1200" baseline="0" dirty="0">
                <a:solidFill>
                  <a:schemeClr val="tx1"/>
                </a:solidFill>
                <a:latin typeface="+mn-lt"/>
                <a:ea typeface="+mn-ea"/>
                <a:cs typeface="+mn-cs"/>
              </a:rPr>
              <a:t>TP53-mutated subclones in CLL impart an adverse prognostic effect. Other frequently detected FISH abnormalities in</a:t>
            </a:r>
          </a:p>
          <a:p>
            <a:r>
              <a:rPr lang="en-US" sz="800" b="0" i="0" u="none" strike="noStrike" kern="1200" baseline="0" dirty="0">
                <a:solidFill>
                  <a:schemeClr val="tx1"/>
                </a:solidFill>
                <a:latin typeface="+mn-lt"/>
                <a:ea typeface="+mn-ea"/>
                <a:cs typeface="+mn-cs"/>
              </a:rPr>
              <a:t>CLL are del(t </a:t>
            </a:r>
            <a:r>
              <a:rPr lang="en-US" sz="800" b="0" i="0" u="none" strike="noStrike" kern="1200" baseline="0" dirty="0" err="1">
                <a:solidFill>
                  <a:schemeClr val="tx1"/>
                </a:solidFill>
                <a:latin typeface="+mn-lt"/>
                <a:ea typeface="+mn-ea"/>
                <a:cs typeface="+mn-cs"/>
              </a:rPr>
              <a:t>tq</a:t>
            </a:r>
            <a:r>
              <a:rPr lang="en-US" sz="800" b="0" i="0" u="none" strike="noStrike" kern="1200" baseline="0" dirty="0">
                <a:solidFill>
                  <a:schemeClr val="tx1"/>
                </a:solidFill>
                <a:latin typeface="+mn-lt"/>
                <a:ea typeface="+mn-ea"/>
                <a:cs typeface="+mn-cs"/>
              </a:rPr>
              <a:t>) and trisomy 12 (the second most common cytogenetic </a:t>
            </a:r>
            <a:r>
              <a:rPr lang="en-US" sz="800" b="0" i="0" u="none" strike="noStrike" kern="1200" baseline="0" dirty="0" err="1">
                <a:solidFill>
                  <a:schemeClr val="tx1"/>
                </a:solidFill>
                <a:latin typeface="+mn-lt"/>
                <a:ea typeface="+mn-ea"/>
                <a:cs typeface="+mn-cs"/>
              </a:rPr>
              <a:t>abnormalityin</a:t>
            </a:r>
            <a:r>
              <a:rPr lang="en-US" sz="800" b="0" i="0" u="none" strike="noStrike" kern="1200" baseline="0" dirty="0">
                <a:solidFill>
                  <a:schemeClr val="tx1"/>
                </a:solidFill>
                <a:latin typeface="+mn-lt"/>
                <a:ea typeface="+mn-ea"/>
                <a:cs typeface="+mn-cs"/>
              </a:rPr>
              <a:t> CLL). Trisomy</a:t>
            </a:r>
          </a:p>
          <a:p>
            <a:r>
              <a:rPr lang="en-US" sz="800" b="0" i="0" u="none" strike="noStrike" kern="1200" baseline="0" dirty="0">
                <a:solidFill>
                  <a:schemeClr val="tx1"/>
                </a:solidFill>
                <a:latin typeface="+mn-lt"/>
                <a:ea typeface="+mn-ea"/>
                <a:cs typeface="+mn-cs"/>
              </a:rPr>
              <a:t>l2 </a:t>
            </a:r>
            <a:r>
              <a:rPr lang="en-US" sz="800" b="0" i="0" u="none" strike="noStrike" kern="1200" baseline="0" dirty="0" err="1">
                <a:solidFill>
                  <a:schemeClr val="tx1"/>
                </a:solidFill>
                <a:latin typeface="+mn-lt"/>
                <a:ea typeface="+mn-ea"/>
                <a:cs typeface="+mn-cs"/>
              </a:rPr>
              <a:t>car¡ies</a:t>
            </a:r>
            <a:r>
              <a:rPr lang="en-US" sz="800" b="0" i="0" u="none" strike="noStrike" kern="1200" baseline="0" dirty="0">
                <a:solidFill>
                  <a:schemeClr val="tx1"/>
                </a:solidFill>
                <a:latin typeface="+mn-lt"/>
                <a:ea typeface="+mn-ea"/>
                <a:cs typeface="+mn-cs"/>
              </a:rPr>
              <a:t> an intermediate prognosis, with median survival of -111 months, similar to patients with CLL</a:t>
            </a:r>
          </a:p>
          <a:p>
            <a:r>
              <a:rPr lang="en-US" sz="800" b="0" i="0" u="none" strike="noStrike" kern="1200" baseline="0" dirty="0">
                <a:solidFill>
                  <a:schemeClr val="tx1"/>
                </a:solidFill>
                <a:latin typeface="+mn-lt"/>
                <a:ea typeface="+mn-ea"/>
                <a:cs typeface="+mn-cs"/>
              </a:rPr>
              <a:t>having a normal karyotype. Prognosis in CLL patients with trisomy 12, however, is negatively affected by the</a:t>
            </a:r>
          </a:p>
          <a:p>
            <a:r>
              <a:rPr lang="en-US" sz="800" b="0" i="0" u="none" strike="noStrike" kern="1200" baseline="0" dirty="0">
                <a:solidFill>
                  <a:schemeClr val="tx1"/>
                </a:solidFill>
                <a:latin typeface="+mn-lt"/>
                <a:ea typeface="+mn-ea"/>
                <a:cs typeface="+mn-cs"/>
              </a:rPr>
              <a:t>occurrence of additional chromosomal aberrations such as del(</a:t>
            </a:r>
            <a:r>
              <a:rPr lang="en-US" sz="800" b="0" i="0" u="none" strike="noStrike" kern="1200" baseline="0" dirty="0" err="1">
                <a:solidFill>
                  <a:schemeClr val="tx1"/>
                </a:solidFill>
                <a:latin typeface="+mn-lt"/>
                <a:ea typeface="+mn-ea"/>
                <a:cs typeface="+mn-cs"/>
              </a:rPr>
              <a:t>ttq</a:t>
            </a:r>
            <a:r>
              <a:rPr lang="en-US" sz="800" b="0" i="0" u="none" strike="noStrike" kern="1200" baseline="0" dirty="0">
                <a:solidFill>
                  <a:schemeClr val="tx1"/>
                </a:solidFill>
                <a:latin typeface="+mn-lt"/>
                <a:ea typeface="+mn-ea"/>
                <a:cs typeface="+mn-cs"/>
              </a:rPr>
              <a:t>) or del(l7p) </a:t>
            </a:r>
            <a:r>
              <a:rPr lang="en-US" sz="800" b="0" i="0" u="none" strike="noStrike" kern="1200" baseline="0" dirty="0" err="1">
                <a:solidFill>
                  <a:schemeClr val="tx1"/>
                </a:solidFill>
                <a:latin typeface="+mn-lt"/>
                <a:ea typeface="+mn-ea"/>
                <a:cs typeface="+mn-cs"/>
              </a:rPr>
              <a:t>fas</a:t>
            </a:r>
            <a:r>
              <a:rPr lang="en-US" sz="800" b="0" i="0" u="none" strike="noStrike" kern="1200" baseline="0" dirty="0">
                <a:solidFill>
                  <a:schemeClr val="tx1"/>
                </a:solidFill>
                <a:latin typeface="+mn-lt"/>
                <a:ea typeface="+mn-ea"/>
                <a:cs typeface="+mn-cs"/>
              </a:rPr>
              <a:t> is the case </a:t>
            </a:r>
            <a:r>
              <a:rPr lang="en-US" sz="800" b="0" i="0" u="none" strike="noStrike" kern="1200" baseline="0" dirty="0" err="1">
                <a:solidFill>
                  <a:schemeClr val="tx1"/>
                </a:solidFill>
                <a:latin typeface="+mn-lt"/>
                <a:ea typeface="+mn-ea"/>
                <a:cs typeface="+mn-cs"/>
              </a:rPr>
              <a:t>wirh</a:t>
            </a:r>
            <a:endParaRPr lang="en-US"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del(13q)]. Trisomy 12 is often </a:t>
            </a:r>
            <a:r>
              <a:rPr lang="en-US" sz="800" b="0" i="0" u="none" strike="noStrike" kern="1200" baseline="0" dirty="0" err="1">
                <a:solidFill>
                  <a:schemeClr val="tx1"/>
                </a:solidFill>
                <a:latin typeface="+mn-lt"/>
                <a:ea typeface="+mn-ea"/>
                <a:cs typeface="+mn-cs"/>
              </a:rPr>
              <a:t>associatedwith</a:t>
            </a:r>
            <a:r>
              <a:rPr lang="en-US" sz="800" b="0" i="0" u="none" strike="noStrike" kern="1200" baseline="0" dirty="0">
                <a:solidFill>
                  <a:schemeClr val="tx1"/>
                </a:solidFill>
                <a:latin typeface="+mn-lt"/>
                <a:ea typeface="+mn-ea"/>
                <a:cs typeface="+mn-cs"/>
              </a:rPr>
              <a:t> atypical  CLL morphology, including cells with clefted nuclei and increased prolymphocytes in the peripheral blood, as well as NOTCHI mutations and unmutated IGFIV regions (as described later). The third most common cytogenetic abnormality in CLL, del(11q), is known to be associated with extensive adenopathy and more rapid</a:t>
            </a:r>
          </a:p>
          <a:p>
            <a:r>
              <a:rPr lang="en-US" sz="800" b="0" i="0" u="none" strike="noStrike" kern="1200" baseline="0" dirty="0">
                <a:solidFill>
                  <a:schemeClr val="tx1"/>
                </a:solidFill>
                <a:latin typeface="+mn-lt"/>
                <a:ea typeface="+mn-ea"/>
                <a:cs typeface="+mn-cs"/>
              </a:rPr>
              <a:t>disease </a:t>
            </a:r>
            <a:r>
              <a:rPr lang="en-US" sz="800" b="0" i="0" u="none" strike="noStrike" kern="1200" baseline="0" dirty="0" err="1">
                <a:solidFill>
                  <a:schemeClr val="tx1"/>
                </a:solidFill>
                <a:latin typeface="+mn-lt"/>
                <a:ea typeface="+mn-ea"/>
                <a:cs typeface="+mn-cs"/>
              </a:rPr>
              <a:t>progressiory</a:t>
            </a:r>
            <a:r>
              <a:rPr lang="en-US" sz="800" b="0" i="0" u="none" strike="noStrike" kern="1200" baseline="0" dirty="0">
                <a:solidFill>
                  <a:schemeClr val="tx1"/>
                </a:solidFill>
                <a:latin typeface="+mn-lt"/>
                <a:ea typeface="+mn-ea"/>
                <a:cs typeface="+mn-cs"/>
              </a:rPr>
              <a:t> with shortened median survival (-79 months) compared </a:t>
            </a:r>
            <a:r>
              <a:rPr lang="en-US" sz="800" b="0" i="0" u="none" strike="noStrike" kern="1200" baseline="0" dirty="0" err="1">
                <a:solidFill>
                  <a:schemeClr val="tx1"/>
                </a:solidFill>
                <a:latin typeface="+mn-lt"/>
                <a:ea typeface="+mn-ea"/>
                <a:cs typeface="+mn-cs"/>
              </a:rPr>
              <a:t>ro</a:t>
            </a:r>
            <a:r>
              <a:rPr lang="en-US" sz="800" b="0" i="0" u="none" strike="noStrike" kern="1200" baseline="0" dirty="0">
                <a:solidFill>
                  <a:schemeClr val="tx1"/>
                </a:solidFill>
                <a:latin typeface="+mn-lt"/>
                <a:ea typeface="+mn-ea"/>
                <a:cs typeface="+mn-cs"/>
              </a:rPr>
              <a:t> patients with del(13q)</a:t>
            </a:r>
          </a:p>
          <a:p>
            <a:r>
              <a:rPr lang="en-US" sz="800" b="0" i="0" u="none" strike="noStrike" kern="1200" baseline="0" dirty="0">
                <a:solidFill>
                  <a:schemeClr val="tx1"/>
                </a:solidFill>
                <a:latin typeface="+mn-lt"/>
                <a:ea typeface="+mn-ea"/>
                <a:cs typeface="+mn-cs"/>
              </a:rPr>
              <a:t>or trisomy 12. Therapeutic approaches incorporating </a:t>
            </a:r>
            <a:r>
              <a:rPr lang="en-US" sz="800" b="0" i="0" u="none" strike="noStrike" kern="1200" baseline="0" dirty="0" err="1">
                <a:solidFill>
                  <a:schemeClr val="tx1"/>
                </a:solidFill>
                <a:latin typeface="+mn-lt"/>
                <a:ea typeface="+mn-ea"/>
                <a:cs typeface="+mn-cs"/>
              </a:rPr>
              <a:t>alþlating</a:t>
            </a:r>
            <a:r>
              <a:rPr lang="en-US" sz="800" b="0" i="0" u="none" strike="noStrike" kern="1200" baseline="0" dirty="0">
                <a:solidFill>
                  <a:schemeClr val="tx1"/>
                </a:solidFill>
                <a:latin typeface="+mn-lt"/>
                <a:ea typeface="+mn-ea"/>
                <a:cs typeface="+mn-cs"/>
              </a:rPr>
              <a:t> agents maybe beneficial in CLL patients with del(</a:t>
            </a:r>
            <a:r>
              <a:rPr lang="en-US" sz="800" b="0" i="0" u="none" strike="noStrike" kern="1200" baseline="0" dirty="0" err="1">
                <a:solidFill>
                  <a:schemeClr val="tx1"/>
                </a:solidFill>
                <a:latin typeface="+mn-lt"/>
                <a:ea typeface="+mn-ea"/>
                <a:cs typeface="+mn-cs"/>
              </a:rPr>
              <a:t>rrq</a:t>
            </a:r>
            <a:r>
              <a:rPr lang="en-US" sz="800" b="0" i="0" u="none" strike="noStrike" kern="1200" baseline="0" dirty="0">
                <a:solidFill>
                  <a:schemeClr val="tx1"/>
                </a:solidFill>
                <a:latin typeface="+mn-lt"/>
                <a:ea typeface="+mn-ea"/>
                <a:cs typeface="+mn-cs"/>
              </a:rPr>
              <a:t>).</a:t>
            </a:r>
            <a:endParaRPr lang="en-US" sz="800" dirty="0"/>
          </a:p>
        </p:txBody>
      </p:sp>
      <p:sp>
        <p:nvSpPr>
          <p:cNvPr id="4" name="Slide Number Placeholder 3"/>
          <p:cNvSpPr>
            <a:spLocks noGrp="1"/>
          </p:cNvSpPr>
          <p:nvPr>
            <p:ph type="sldNum" sz="quarter" idx="5"/>
          </p:nvPr>
        </p:nvSpPr>
        <p:spPr/>
        <p:txBody>
          <a:bodyPr/>
          <a:lstStyle/>
          <a:p>
            <a:fld id="{2F57B713-9CC9-45D1-8615-58A3214A5BDA}" type="slidenum">
              <a:rPr lang="en-US" smtClean="0"/>
              <a:t>35</a:t>
            </a:fld>
            <a:endParaRPr lang="en-US"/>
          </a:p>
        </p:txBody>
      </p:sp>
    </p:spTree>
    <p:extLst>
      <p:ext uri="{BB962C8B-B14F-4D97-AF65-F5344CB8AC3E}">
        <p14:creationId xmlns:p14="http://schemas.microsoft.com/office/powerpoint/2010/main" val="1976362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a:t>McKenzie, 2015, p. 15 – Cell- cycle checkpoints:  cell proliferation and differentiation  depends on the accurate duplication and transfer of genetic information, which requires the precise ordering of cell-cycle events.  Cells achieve this coordination by using cell-cycle checkpoints to monitor events at critical points in the cycle and, if necessary, halt cycle’s progression.  The main functions of checkpoints are to detect malfunctions within the system and to assess whether certain events are properly completed before the cell is allowed to proceed through the next phase of the cycle.   When problems are detected checkpoint mechanisms interrupt cell cycling to allow correction of the problem or elimination of the defective cell.  Four major cell-cycle checkpoints have been described</a:t>
            </a:r>
            <a:r>
              <a:rPr lang="en-US" altLang="en-US" sz="800" b="1" dirty="0"/>
              <a:t>.  The G</a:t>
            </a:r>
            <a:r>
              <a:rPr lang="en-US" altLang="en-US" sz="800" b="1" baseline="-25000" dirty="0"/>
              <a:t>1</a:t>
            </a:r>
            <a:r>
              <a:rPr lang="en-US" altLang="en-US" sz="800" b="1" dirty="0"/>
              <a:t> checkpoint checks for DNA damage and prevents progression into S phase if the genomic DNA is damaged.  The S-phase checkpoint monitors the accuracy of DNA replication during S phase and checks for damaged or </a:t>
            </a:r>
            <a:r>
              <a:rPr lang="en-US" altLang="en-US" sz="800" b="1" dirty="0" err="1"/>
              <a:t>unreplicated</a:t>
            </a:r>
            <a:r>
              <a:rPr lang="en-US" altLang="en-US" sz="800" b="1" dirty="0"/>
              <a:t> DNA; it can block mitosis if any ( damaged or </a:t>
            </a:r>
            <a:r>
              <a:rPr lang="en-US" altLang="en-US" sz="800" b="1" dirty="0" err="1"/>
              <a:t>unreplicated</a:t>
            </a:r>
            <a:r>
              <a:rPr lang="en-US" altLang="en-US" sz="800" b="1" dirty="0"/>
              <a:t> DNA)  is found.  </a:t>
            </a:r>
            <a:r>
              <a:rPr lang="en-US" sz="800" dirty="0"/>
              <a:t>Williams? Pathogenesis involves a hematopoietic stem cell predisposition to CLL, epigenetic programing that becomes locked at the stage of differentiation in which B-cell transformation occurs, loss of specific noncoding RNA entities and specific coding,  and noncoding DNA mutations. In addition, epigenetic dysregulation and/or programming of super enhancer and transcription factors contributes to disease progression to the Richter transformation, progression of CLL into an aggressive high-grade, large B cell non-Hodgkin lymphoma.  Williams, 2021, Ch. 91, p. 1618:  Other deletions, such as the del 17p13.1, are present in less than 10% of pts with CLL and frequently involve the deletion of the tumor protein p53 (TP53) gene that encodes the p53 protein that is critical for cellular apoptosis or repair, especially in response to cytotoxic stimuli.  Most patients with deletion of TP53 also have an inactivating mutation on the other allele.  These patients do not respond to cytotoxic therapy and have a higher risk of Richter transformation to more aggressive lymphomas over the course of their disease; they also have a high frequency of genomic instability with complex karyotypes.  Next-generation sequencing of both the whole genome and whole exon has further extended our understanding of CLL pathogenesis.  ~ 100 recurrent mutations have been observed to occur in CLL, although validation of many is required.   This is particularly true when using error- corrected, highly sensitive sequencing that will also ID clonal hematopoiesis aberrations that are acquired with age.  A large sequencing effort in CLL ID 44 recurrently mutated genes, 23 putative genes, and 11 recurrent somatic copy numbers, with less than 10%  having at least one driver.  The mutational load is also low in CLL compared with solid tumors.  Mutational aberrations generally are associated with the origin of the B-cell transformation (IGHV-mutated vs unmutated) IGHV-mutated CLL is associated with mutations in MYD88 and KLHL6, whereas IGHV unmutated CLL is associated with many mutations, including SF3B1 ( splicing factor 3B subunit 1, NOTCH1 ( Notch homologue 1), translocated-associated) TM, TP53, XPo1 ( gene encoding exportin-1, FBXW7, RPS15, POT1, KRAS, and ERK1 ( extracellular signal regulated kinase 1) . A number of genes have been shown to have noncoding mutations, including the promoter of PAX5 and NOTCH1, which also contribute to pathogenesis. Acquisition of additional mutations and expansion of aggressive subclones as disease progresses or in the context of chemotherapy has been documented and generally is associated with both disease progression and transformation.  Epigenetic changes of the genome may drive both silencing and over expression of genes important to the pathogenesis of CLL.  Silencing can involve chronic gene suppression through methylation, and transient silencing through repressor complexes driven by histone acetylation changes or other chromatin modifications.  Similarly, disease-specific super-enhancer activation leads to overexpression of numerous genes related to the pathogenesis of CLL including TCL1, SYK, BCL2, MCL1, and many others.  Integrating chromatin immunoprecipitation with bromodomain-containing protein ( BRD) 2/4 inhibitors (BRD-profiling) have confirmed multiple genes involved in CLL pathogenesis driven by super-enhancers.   Similar studies integrating chromatin immunoprecipitation with histone deacetyl inhibitor </a:t>
            </a:r>
            <a:r>
              <a:rPr lang="en-US" sz="800" dirty="0" err="1"/>
              <a:t>rx</a:t>
            </a:r>
            <a:r>
              <a:rPr lang="en-US" sz="800" dirty="0"/>
              <a:t> have demonstrated pathogenic </a:t>
            </a:r>
            <a:r>
              <a:rPr lang="en-US" sz="800" dirty="0" err="1"/>
              <a:t>miRs</a:t>
            </a:r>
            <a:r>
              <a:rPr lang="en-US" sz="800" dirty="0"/>
              <a:t> involved in CLL pathogenesis.  The repertoire of genetic aberrations driving CLL pathogenesis are complex, whereas converging biology around critical features such as BCR signaling make CLL vulnerable to therapeutic targeting. </a:t>
            </a:r>
          </a:p>
        </p:txBody>
      </p:sp>
      <p:sp>
        <p:nvSpPr>
          <p:cNvPr id="4" name="Slide Number Placeholder 3"/>
          <p:cNvSpPr>
            <a:spLocks noGrp="1"/>
          </p:cNvSpPr>
          <p:nvPr>
            <p:ph type="sldNum" sz="quarter" idx="5"/>
          </p:nvPr>
        </p:nvSpPr>
        <p:spPr/>
        <p:txBody>
          <a:bodyPr/>
          <a:lstStyle/>
          <a:p>
            <a:fld id="{4026929A-DD4F-4597-B404-76D978425384}" type="slidenum">
              <a:rPr lang="en-US" smtClean="0"/>
              <a:t>36</a:t>
            </a:fld>
            <a:endParaRPr lang="en-US"/>
          </a:p>
        </p:txBody>
      </p:sp>
    </p:spTree>
    <p:extLst>
      <p:ext uri="{BB962C8B-B14F-4D97-AF65-F5344CB8AC3E}">
        <p14:creationId xmlns:p14="http://schemas.microsoft.com/office/powerpoint/2010/main" val="1301714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Signalosome: large supramolecular protein complexes.  Lymphomagenesis: lymphoma  growth and development (Munoz  J, et al) Bruton tyrosine kinase (BTK) mediated intracellular signaling of the B-cell receptor(BCR) is critical for B Cell development, expansion, and survival.  BTK, a member of the tyrosine kinase expressed in carcinoma (TEC) kinase family, is a nonreceptor tyrosine kinase and an essential component of the BCR signalosome.  During BCR signaling BTK phosphorylation leads signal transduction via multiple pathways, culminating in the nuclear translocation of transcription factors, including NF-</a:t>
            </a:r>
            <a:r>
              <a:rPr lang="en-US" sz="800" dirty="0" err="1"/>
              <a:t>kappaB</a:t>
            </a:r>
            <a:r>
              <a:rPr lang="en-US" sz="800" dirty="0"/>
              <a:t>.  Activated  BCR signaling contributes to the initiation and maintenance  of B cell malignancies.  Aberrant BCR signaling has been  strongly linked to lymphomagenesis and plays a crucial role in the pathobiology  of CLL, mantle cell lymphoma and other hematologic malignancies.  BTK is an essential component of BCR signaling, as demonstrated by the observed effects of mutations interfering with its functions both in animals and humans.  BTK was clinically validated as a target in B-cell malignancies by the first-in-class inhibitor </a:t>
            </a:r>
            <a:r>
              <a:rPr lang="en-US" sz="800" dirty="0" err="1"/>
              <a:t>ibrutinub</a:t>
            </a:r>
            <a:r>
              <a:rPr lang="en-US" sz="800" dirty="0"/>
              <a:t> which currently has 6  US FDA approved indications including CLL, MCL, </a:t>
            </a:r>
            <a:r>
              <a:rPr lang="en-US" sz="800" dirty="0" err="1"/>
              <a:t>Waldenstrom</a:t>
            </a:r>
            <a:r>
              <a:rPr lang="en-US" sz="800" dirty="0"/>
              <a:t> macroglobulinemia, and marginal zone lymphoma. </a:t>
            </a:r>
          </a:p>
        </p:txBody>
      </p:sp>
      <p:sp>
        <p:nvSpPr>
          <p:cNvPr id="4" name="Slide Number Placeholder 3"/>
          <p:cNvSpPr>
            <a:spLocks noGrp="1"/>
          </p:cNvSpPr>
          <p:nvPr>
            <p:ph type="sldNum" sz="quarter" idx="5"/>
          </p:nvPr>
        </p:nvSpPr>
        <p:spPr/>
        <p:txBody>
          <a:bodyPr/>
          <a:lstStyle/>
          <a:p>
            <a:fld id="{4026929A-DD4F-4597-B404-76D978425384}" type="slidenum">
              <a:rPr lang="en-US" smtClean="0"/>
              <a:t>37</a:t>
            </a:fld>
            <a:endParaRPr lang="en-US"/>
          </a:p>
        </p:txBody>
      </p:sp>
    </p:spTree>
    <p:extLst>
      <p:ext uri="{BB962C8B-B14F-4D97-AF65-F5344CB8AC3E}">
        <p14:creationId xmlns:p14="http://schemas.microsoft.com/office/powerpoint/2010/main" val="991649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Beck 2021, p. 155-156:  </a:t>
            </a:r>
            <a:r>
              <a:rPr lang="en-US" sz="800" b="0" i="0" u="none" strike="noStrike" kern="1200" baseline="0" dirty="0">
                <a:solidFill>
                  <a:schemeClr val="tx1"/>
                </a:solidFill>
                <a:latin typeface="+mn-lt"/>
                <a:ea typeface="+mn-ea"/>
                <a:cs typeface="+mn-cs"/>
              </a:rPr>
              <a:t>TP53 mutations and del(17p) are associated with poor response to conventional chemotherapy in CLL.</a:t>
            </a:r>
          </a:p>
          <a:p>
            <a:r>
              <a:rPr lang="en-US" sz="800" b="0" i="0" u="none" strike="noStrike" kern="1200" baseline="0" dirty="0">
                <a:solidFill>
                  <a:schemeClr val="tx1"/>
                </a:solidFill>
                <a:latin typeface="+mn-lt"/>
                <a:ea typeface="+mn-ea"/>
                <a:cs typeface="+mn-cs"/>
              </a:rPr>
              <a:t>Therefore, current suggested front-line treatment regimens for these cases are the Bruton tyrosine kinase (</a:t>
            </a:r>
            <a:r>
              <a:rPr lang="en-US" sz="800" b="0" i="0" u="none" strike="noStrike" kern="1200" baseline="0" dirty="0" err="1">
                <a:solidFill>
                  <a:schemeClr val="tx1"/>
                </a:solidFill>
                <a:latin typeface="+mn-lt"/>
                <a:ea typeface="+mn-ea"/>
                <a:cs typeface="+mn-cs"/>
              </a:rPr>
              <a:t>nff</a:t>
            </a:r>
            <a:r>
              <a:rPr lang="en-US" sz="800" b="0" i="0" u="none" strike="noStrike" kern="1200" baseline="0" dirty="0">
                <a:solidFill>
                  <a:schemeClr val="tx1"/>
                </a:solidFill>
                <a:latin typeface="+mn-lt"/>
                <a:ea typeface="+mn-ea"/>
                <a:cs typeface="+mn-cs"/>
              </a:rPr>
              <a:t>) inhibitors ibrutinib or acalabrutinib, or the BCL-2 inhibitor venetoclax in combination with anti-CD20 monoclonal antibody. However, therapy with these reagents has led to development o </a:t>
            </a:r>
            <a:r>
              <a:rPr lang="en-US" sz="800" b="0" i="0" u="none" strike="noStrike" kern="1200" baseline="0" dirty="0" err="1">
                <a:solidFill>
                  <a:schemeClr val="tx1"/>
                </a:solidFill>
                <a:latin typeface="+mn-lt"/>
                <a:ea typeface="+mn-ea"/>
                <a:cs typeface="+mn-cs"/>
              </a:rPr>
              <a:t>fresistance</a:t>
            </a:r>
            <a:r>
              <a:rPr lang="en-US" sz="800" b="0" i="0" u="none" strike="noStrike" kern="1200" baseline="0" dirty="0">
                <a:solidFill>
                  <a:schemeClr val="tx1"/>
                </a:solidFill>
                <a:latin typeface="+mn-lt"/>
                <a:ea typeface="+mn-ea"/>
                <a:cs typeface="+mn-cs"/>
              </a:rPr>
              <a:t>.  BTK resistance has been correlated with acquired mutations in the BTI( gene itself or phospholipase C-12, PLCG2. More </a:t>
            </a:r>
            <a:r>
              <a:rPr lang="en-US" sz="800" b="0" i="0" u="none" strike="noStrike" kern="1200" baseline="0" dirty="0" err="1">
                <a:solidFill>
                  <a:schemeClr val="tx1"/>
                </a:solidFill>
                <a:latin typeface="+mn-lt"/>
                <a:ea typeface="+mn-ea"/>
                <a:cs typeface="+mn-cs"/>
              </a:rPr>
              <a:t>recentl</a:t>
            </a:r>
            <a:r>
              <a:rPr lang="en-US" sz="800" b="0" i="0" u="none" strike="noStrike" kern="1200" baseline="0" dirty="0">
                <a:solidFill>
                  <a:schemeClr val="tx1"/>
                </a:solidFill>
                <a:latin typeface="+mn-lt"/>
                <a:ea typeface="+mn-ea"/>
                <a:cs typeface="+mn-cs"/>
              </a:rPr>
              <a:t>¡ resistance to venetoclax has been described to be mediated by a Glyt0lVal mutation.inßCL2. As such, NGS panels evaluating lymphoid neoplasms may also evaluate for these aberrations. The </a:t>
            </a:r>
            <a:r>
              <a:rPr lang="en-US" sz="800" b="0" i="0" u="none" strike="noStrike" kern="1200" baseline="0" dirty="0" err="1">
                <a:solidFill>
                  <a:schemeClr val="tx1"/>
                </a:solidFill>
                <a:latin typeface="+mn-lt"/>
                <a:ea typeface="+mn-ea"/>
                <a:cs typeface="+mn-cs"/>
              </a:rPr>
              <a:t>lGHlzgenes</a:t>
            </a:r>
            <a:r>
              <a:rPr lang="en-US" sz="800" b="0" i="0" u="none" strike="noStrike" kern="1200" baseline="0" dirty="0">
                <a:solidFill>
                  <a:schemeClr val="tx1"/>
                </a:solidFill>
                <a:latin typeface="+mn-lt"/>
                <a:ea typeface="+mn-ea"/>
                <a:cs typeface="+mn-cs"/>
              </a:rPr>
              <a:t> are a family of genes encoding a component </a:t>
            </a:r>
            <a:r>
              <a:rPr lang="en-US" sz="800" b="0" i="0" u="none" strike="noStrike" kern="1200" baseline="0" dirty="0" err="1">
                <a:solidFill>
                  <a:schemeClr val="tx1"/>
                </a:solidFill>
                <a:latin typeface="+mn-lt"/>
                <a:ea typeface="+mn-ea"/>
                <a:cs typeface="+mn-cs"/>
              </a:rPr>
              <a:t>ofthe</a:t>
            </a:r>
            <a:r>
              <a:rPr lang="en-US" sz="800" b="0" i="0" u="none" strike="noStrike" kern="1200" baseline="0" dirty="0">
                <a:solidFill>
                  <a:schemeClr val="tx1"/>
                </a:solidFill>
                <a:latin typeface="+mn-lt"/>
                <a:ea typeface="+mn-ea"/>
                <a:cs typeface="+mn-cs"/>
              </a:rPr>
              <a:t> antigen recognition portion of the B-cell receptor (</a:t>
            </a:r>
            <a:r>
              <a:rPr lang="en-US" sz="800" b="0" i="0" u="none" strike="noStrike" kern="1200" baseline="0" dirty="0" err="1">
                <a:solidFill>
                  <a:schemeClr val="tx1"/>
                </a:solidFill>
                <a:latin typeface="+mn-lt"/>
                <a:ea typeface="+mn-ea"/>
                <a:cs typeface="+mn-cs"/>
              </a:rPr>
              <a:t>nCR</a:t>
            </a:r>
            <a:r>
              <a:rPr lang="en-US" sz="800" b="0" i="0" u="none" strike="noStrike" kern="1200" baseline="0" dirty="0">
                <a:solidFill>
                  <a:schemeClr val="tx1"/>
                </a:solidFill>
                <a:latin typeface="+mn-lt"/>
                <a:ea typeface="+mn-ea"/>
                <a:cs typeface="+mn-cs"/>
              </a:rPr>
              <a:t>), with each individual BCR using a single </a:t>
            </a:r>
            <a:r>
              <a:rPr lang="en-US" sz="800" b="0" i="0" u="none" strike="noStrike" kern="1200" baseline="0" dirty="0" err="1">
                <a:solidFill>
                  <a:schemeClr val="tx1"/>
                </a:solidFill>
                <a:latin typeface="+mn-lt"/>
                <a:ea typeface="+mn-ea"/>
                <a:cs typeface="+mn-cs"/>
              </a:rPr>
              <a:t>IGHVgene</a:t>
            </a:r>
            <a:r>
              <a:rPr lang="en-US" sz="800" b="0" i="0" u="none" strike="noStrike" kern="1200" baseline="0" dirty="0">
                <a:solidFill>
                  <a:schemeClr val="tx1"/>
                </a:solidFill>
                <a:latin typeface="+mn-lt"/>
                <a:ea typeface="+mn-ea"/>
                <a:cs typeface="+mn-cs"/>
              </a:rPr>
              <a:t>. Somatic mutations occur in these genes after antigen </a:t>
            </a:r>
            <a:r>
              <a:rPr lang="en-US" sz="800" b="0" i="0" u="none" strike="noStrike" kern="1200" baseline="0" dirty="0" err="1">
                <a:solidFill>
                  <a:schemeClr val="tx1"/>
                </a:solidFill>
                <a:latin typeface="+mn-lt"/>
                <a:ea typeface="+mn-ea"/>
                <a:cs typeface="+mn-cs"/>
              </a:rPr>
              <a:t>exPosure</a:t>
            </a:r>
            <a:r>
              <a:rPr lang="en-US" sz="800" b="0" i="0" u="none" strike="noStrike" kern="1200" baseline="0" dirty="0">
                <a:solidFill>
                  <a:schemeClr val="tx1"/>
                </a:solidFill>
                <a:latin typeface="+mn-lt"/>
                <a:ea typeface="+mn-ea"/>
                <a:cs typeface="+mn-cs"/>
              </a:rPr>
              <a:t> as part </a:t>
            </a:r>
            <a:r>
              <a:rPr lang="en-US" sz="800" b="0" i="0" u="none" strike="noStrike" kern="1200" baseline="0" dirty="0" err="1">
                <a:solidFill>
                  <a:schemeClr val="tx1"/>
                </a:solidFill>
                <a:latin typeface="+mn-lt"/>
                <a:ea typeface="+mn-ea"/>
                <a:cs typeface="+mn-cs"/>
              </a:rPr>
              <a:t>ofthe</a:t>
            </a:r>
            <a:r>
              <a:rPr lang="en-US" sz="800" b="0" i="0" u="none" strike="noStrike" kern="1200" baseline="0" dirty="0">
                <a:solidFill>
                  <a:schemeClr val="tx1"/>
                </a:solidFill>
                <a:latin typeface="+mn-lt"/>
                <a:ea typeface="+mn-ea"/>
                <a:cs typeface="+mn-cs"/>
              </a:rPr>
              <a:t> honing of the normal B-cell immune response. Approximately 50%-600/o of patients with CLL have </a:t>
            </a:r>
            <a:r>
              <a:rPr lang="en-US" sz="800" b="0" i="0" u="none" strike="noStrike" kern="1200" baseline="0" dirty="0" err="1">
                <a:solidFill>
                  <a:schemeClr val="tx1"/>
                </a:solidFill>
                <a:latin typeface="+mn-lt"/>
                <a:ea typeface="+mn-ea"/>
                <a:cs typeface="+mn-cs"/>
              </a:rPr>
              <a:t>IGHVgenes</a:t>
            </a:r>
            <a:r>
              <a:rPr lang="en-US" sz="800" b="0" i="0" u="none" strike="noStrike" kern="1200" baseline="0" dirty="0">
                <a:solidFill>
                  <a:schemeClr val="tx1"/>
                </a:solidFill>
                <a:latin typeface="+mn-lt"/>
                <a:ea typeface="+mn-ea"/>
                <a:cs typeface="+mn-cs"/>
              </a:rPr>
              <a:t> with somatic mutations, defined as &lt;98% </a:t>
            </a:r>
            <a:r>
              <a:rPr lang="en-US" sz="800" b="0" i="0" u="none" strike="noStrike" kern="1200" baseline="0" dirty="0" err="1">
                <a:solidFill>
                  <a:schemeClr val="tx1"/>
                </a:solidFill>
                <a:latin typeface="+mn-lt"/>
                <a:ea typeface="+mn-ea"/>
                <a:cs typeface="+mn-cs"/>
              </a:rPr>
              <a:t>homologywith</a:t>
            </a:r>
            <a:r>
              <a:rPr lang="en-US" sz="800" b="0" i="0" u="none" strike="noStrike" kern="1200" baseline="0" dirty="0">
                <a:solidFill>
                  <a:schemeClr val="tx1"/>
                </a:solidFill>
                <a:latin typeface="+mn-lt"/>
                <a:ea typeface="+mn-ea"/>
                <a:cs typeface="+mn-cs"/>
              </a:rPr>
              <a:t> germline IGHV gene sequences' </a:t>
            </a:r>
            <a:r>
              <a:rPr lang="en-US" sz="800" b="0" i="0" u="none" strike="noStrike" kern="1200" baseline="0" dirty="0" err="1">
                <a:solidFill>
                  <a:schemeClr val="tx1"/>
                </a:solidFill>
                <a:latin typeface="+mn-lt"/>
                <a:ea typeface="+mn-ea"/>
                <a:cs typeface="+mn-cs"/>
              </a:rPr>
              <a:t>IGFfV</a:t>
            </a:r>
            <a:r>
              <a:rPr lang="en-US" sz="800" b="0" i="0" u="none" strike="noStrike" kern="1200" baseline="0" dirty="0">
                <a:solidFill>
                  <a:schemeClr val="tx1"/>
                </a:solidFill>
                <a:latin typeface="+mn-lt"/>
                <a:ea typeface="+mn-ea"/>
                <a:cs typeface="+mn-cs"/>
              </a:rPr>
              <a:t>-unmutated CLL is associated with poor prognosis and significant decreased survival compared with CLL having mutated IGFIV, and is associated with CD38, CD49d, and</a:t>
            </a:r>
          </a:p>
          <a:p>
            <a:r>
              <a:rPr lang="en-US" sz="800" b="0" i="0" u="none" strike="noStrike" kern="1200" baseline="0" dirty="0">
                <a:solidFill>
                  <a:schemeClr val="tx1"/>
                </a:solidFill>
                <a:latin typeface="+mn-lt"/>
                <a:ea typeface="+mn-ea"/>
                <a:cs typeface="+mn-cs"/>
              </a:rPr>
              <a:t>ZAP-70 expression as well as adverse genetic mutations, including </a:t>
            </a:r>
            <a:r>
              <a:rPr lang="en-US" sz="800" b="0" i="0" u="none" strike="noStrike" kern="1200" baseline="0" dirty="0" err="1">
                <a:solidFill>
                  <a:schemeClr val="tx1"/>
                </a:solidFill>
                <a:latin typeface="+mn-lt"/>
                <a:ea typeface="+mn-ea"/>
                <a:cs typeface="+mn-cs"/>
              </a:rPr>
              <a:t>thos</a:t>
            </a:r>
            <a:r>
              <a:rPr lang="en-US" sz="800" b="0" i="0" u="none" strike="noStrike" kern="1200" baseline="0" dirty="0">
                <a:solidFill>
                  <a:schemeClr val="tx1"/>
                </a:solidFill>
                <a:latin typeface="+mn-lt"/>
                <a:ea typeface="+mn-ea"/>
                <a:cs typeface="+mn-cs"/>
              </a:rPr>
              <a:t> e in TP 53, ATM, NOTCHI' SF3B1, and BIRC3. Interestingly, preferential IGHV3-21 gene usage is also associated with poor outcome, irrespective of the mutational status. Approximately 30% of CLL patients carry quasi-similar, if not identical, BCRs, a phenomenon termed BCR </a:t>
            </a:r>
            <a:r>
              <a:rPr lang="en-US" sz="800" b="0" i="0" u="none" strike="noStrike" kern="1200" baseline="0" dirty="0" err="1">
                <a:solidFill>
                  <a:schemeClr val="tx1"/>
                </a:solidFill>
                <a:latin typeface="+mn-lt"/>
                <a:ea typeface="+mn-ea"/>
                <a:cs typeface="+mn-cs"/>
              </a:rPr>
              <a:t>stereotyp</a:t>
            </a:r>
            <a:r>
              <a:rPr lang="en-US" sz="800" b="0" i="0" u="none" strike="noStrike" kern="1200" baseline="0" dirty="0">
                <a:solidFill>
                  <a:schemeClr val="tx1"/>
                </a:solidFill>
                <a:latin typeface="+mn-lt"/>
                <a:ea typeface="+mn-ea"/>
                <a:cs typeface="+mn-cs"/>
              </a:rPr>
              <a:t>¡ which suggests that antigen stimulation may underlie the pathogenesis of CLL. The stereotyped BCRs have been grouped into different subsets, some of which have been shown to some of which have been shown to affect prognosis. B</a:t>
            </a:r>
            <a:r>
              <a:rPr lang="en-US" sz="800" dirty="0"/>
              <a:t>eck, 2021, p. 154: </a:t>
            </a:r>
            <a:r>
              <a:rPr lang="en-US" sz="800" b="0" i="0" u="none" strike="noStrike" kern="1200" baseline="0" dirty="0">
                <a:solidFill>
                  <a:schemeClr val="tx1"/>
                </a:solidFill>
                <a:latin typeface="+mn-lt"/>
                <a:ea typeface="+mn-ea"/>
                <a:cs typeface="+mn-cs"/>
              </a:rPr>
              <a:t>Genetic studies are important for determining prognosis and therapy in CLL and have become an essential part </a:t>
            </a:r>
            <a:r>
              <a:rPr lang="en-US" sz="800" b="0" i="0" u="none" strike="noStrike" kern="1200" baseline="0" dirty="0" err="1">
                <a:solidFill>
                  <a:schemeClr val="tx1"/>
                </a:solidFill>
                <a:latin typeface="+mn-lt"/>
                <a:ea typeface="+mn-ea"/>
                <a:cs typeface="+mn-cs"/>
              </a:rPr>
              <a:t>ofthe</a:t>
            </a:r>
            <a:r>
              <a:rPr lang="en-US" sz="800" b="0" i="0" u="none" strike="noStrike" kern="1200" baseline="0" dirty="0">
                <a:solidFill>
                  <a:schemeClr val="tx1"/>
                </a:solidFill>
                <a:latin typeface="+mn-lt"/>
                <a:ea typeface="+mn-ea"/>
                <a:cs typeface="+mn-cs"/>
              </a:rPr>
              <a:t> diagnostic evaluation. Standard genetic studies for CLL include FISH for del(13/13q), del(t </a:t>
            </a:r>
            <a:r>
              <a:rPr lang="en-US" sz="800" b="0" i="0" u="none" strike="noStrike" kern="1200" baseline="0" dirty="0" err="1">
                <a:solidFill>
                  <a:schemeClr val="tx1"/>
                </a:solidFill>
                <a:latin typeface="+mn-lt"/>
                <a:ea typeface="+mn-ea"/>
                <a:cs typeface="+mn-cs"/>
              </a:rPr>
              <a:t>tq</a:t>
            </a:r>
            <a:r>
              <a:rPr lang="en-US" sz="800" b="0" i="0" u="none" strike="noStrike" kern="1200" baseline="0" dirty="0">
                <a:solidFill>
                  <a:schemeClr val="tx1"/>
                </a:solidFill>
                <a:latin typeface="+mn-lt"/>
                <a:ea typeface="+mn-ea"/>
                <a:cs typeface="+mn-cs"/>
              </a:rPr>
              <a:t>), del(l7p), and trisomy t2 as well as for t(1t;14) ; IGHV gene mutational analysis and evaluation for somatic mutations, particularly TP53, are also recommended. When performed, karyotype assessment requires stimulation of CLL cells with CpG oligonucleotides, because CLL cells rarely divide in </a:t>
            </a:r>
            <a:r>
              <a:rPr lang="en-US" sz="800" b="0" i="0" u="none" strike="noStrike" kern="1200" baseline="0" dirty="0" err="1">
                <a:solidFill>
                  <a:schemeClr val="tx1"/>
                </a:solidFill>
                <a:latin typeface="+mn-lt"/>
                <a:ea typeface="+mn-ea"/>
                <a:cs typeface="+mn-cs"/>
              </a:rPr>
              <a:t>cuiture</a:t>
            </a:r>
            <a:r>
              <a:rPr lang="en-US" sz="800" b="0" i="0" u="none" strike="noStrike" kern="1200" baseline="0" dirty="0">
                <a:solidFill>
                  <a:schemeClr val="tx1"/>
                </a:solidFill>
                <a:latin typeface="+mn-lt"/>
                <a:ea typeface="+mn-ea"/>
                <a:cs typeface="+mn-cs"/>
              </a:rPr>
              <a:t> without stimulation. A complex karyotype (having &gt;3 unrelated chromosome abnormalities) is a poor prognostic factor. A </a:t>
            </a:r>
            <a:r>
              <a:rPr lang="en-US" sz="800" b="0" i="0" u="none" strike="noStrike" kern="1200" baseline="0" dirty="0" err="1">
                <a:solidFill>
                  <a:schemeClr val="tx1"/>
                </a:solidFill>
                <a:latin typeface="+mn-lt"/>
                <a:ea typeface="+mn-ea"/>
                <a:cs typeface="+mn-cs"/>
              </a:rPr>
              <a:t>surnmary</a:t>
            </a:r>
            <a:r>
              <a:rPr lang="en-US" sz="800" b="0" i="0" u="none" strike="noStrike" kern="1200" baseline="0" dirty="0">
                <a:solidFill>
                  <a:schemeClr val="tx1"/>
                </a:solidFill>
                <a:latin typeface="+mn-lt"/>
                <a:ea typeface="+mn-ea"/>
                <a:cs typeface="+mn-cs"/>
              </a:rPr>
              <a:t> of typical genetic </a:t>
            </a:r>
            <a:r>
              <a:rPr lang="en-US" sz="800" b="0" i="0" u="none" strike="noStrike" kern="1200" baseline="0" dirty="0" err="1">
                <a:solidFill>
                  <a:schemeClr val="tx1"/>
                </a:solidFill>
                <a:latin typeface="+mn-lt"/>
                <a:ea typeface="+mn-ea"/>
                <a:cs typeface="+mn-cs"/>
              </a:rPr>
              <a:t>abe¡rations</a:t>
            </a:r>
            <a:r>
              <a:rPr lang="en-US" sz="800" b="0" i="0" u="none" strike="noStrike" kern="1200" baseline="0" dirty="0">
                <a:solidFill>
                  <a:schemeClr val="tx1"/>
                </a:solidFill>
                <a:latin typeface="+mn-lt"/>
                <a:ea typeface="+mn-ea"/>
                <a:cs typeface="+mn-cs"/>
              </a:rPr>
              <a:t> found in CLL and their significance is shown in table t29.1.  This patient had </a:t>
            </a:r>
            <a:r>
              <a:rPr lang="en-US" sz="800" b="0" i="0" u="none" strike="noStrike" kern="1200" baseline="0" dirty="0" err="1">
                <a:solidFill>
                  <a:schemeClr val="tx1"/>
                </a:solidFill>
                <a:latin typeface="+mn-lt"/>
                <a:ea typeface="+mn-ea"/>
                <a:cs typeface="+mn-cs"/>
              </a:rPr>
              <a:t>biaiielic</a:t>
            </a:r>
            <a:r>
              <a:rPr lang="en-US" sz="800" b="0" i="0" u="none" strike="noStrike" kern="1200" baseline="0" dirty="0">
                <a:solidFill>
                  <a:schemeClr val="tx1"/>
                </a:solidFill>
                <a:latin typeface="+mn-lt"/>
                <a:ea typeface="+mn-ea"/>
                <a:cs typeface="+mn-cs"/>
              </a:rPr>
              <a:t> deletion of 13q14. Deletion of </a:t>
            </a:r>
            <a:r>
              <a:rPr lang="en-US" sz="800" b="0" i="0" u="none" strike="noStrike" kern="1200" baseline="0" dirty="0" err="1">
                <a:solidFill>
                  <a:schemeClr val="tx1"/>
                </a:solidFill>
                <a:latin typeface="+mn-lt"/>
                <a:ea typeface="+mn-ea"/>
                <a:cs typeface="+mn-cs"/>
              </a:rPr>
              <a:t>clrromosome</a:t>
            </a:r>
            <a:r>
              <a:rPr lang="en-US" sz="800" b="0" i="0" u="none" strike="noStrike" kern="1200" baseline="0" dirty="0">
                <a:solidFill>
                  <a:schemeClr val="tx1"/>
                </a:solidFill>
                <a:latin typeface="+mn-lt"/>
                <a:ea typeface="+mn-ea"/>
                <a:cs typeface="+mn-cs"/>
              </a:rPr>
              <a:t> region I 3q14, </a:t>
            </a:r>
            <a:r>
              <a:rPr lang="en-US" sz="800" b="0" i="0" u="none" strike="noStrike" kern="1200" baseline="0" dirty="0" err="1">
                <a:solidFill>
                  <a:schemeClr val="tx1"/>
                </a:solidFill>
                <a:latin typeface="+mn-lt"/>
                <a:ea typeface="+mn-ea"/>
                <a:cs typeface="+mn-cs"/>
              </a:rPr>
              <a:t>typicallymonoaìlelic</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rs_the</a:t>
            </a:r>
            <a:r>
              <a:rPr lang="en-US" sz="800" b="0" i="0" u="none" strike="noStrike" kern="1200" baseline="0" dirty="0">
                <a:solidFill>
                  <a:schemeClr val="tx1"/>
                </a:solidFill>
                <a:latin typeface="+mn-lt"/>
                <a:ea typeface="+mn-ea"/>
                <a:cs typeface="+mn-cs"/>
              </a:rPr>
              <a:t> most common structural genetic </a:t>
            </a:r>
            <a:r>
              <a:rPr lang="en-US" sz="800" b="0" i="0" u="none" strike="noStrike" kern="1200" baseline="0" dirty="0" err="1">
                <a:solidFill>
                  <a:schemeClr val="tx1"/>
                </a:solidFill>
                <a:latin typeface="+mn-lt"/>
                <a:ea typeface="+mn-ea"/>
                <a:cs typeface="+mn-cs"/>
              </a:rPr>
              <a:t>abnormalityin</a:t>
            </a:r>
            <a:r>
              <a:rPr lang="en-US" sz="800" b="0" i="0" u="none" strike="noStrike" kern="1200" baseline="0" dirty="0">
                <a:solidFill>
                  <a:schemeClr val="tx1"/>
                </a:solidFill>
                <a:latin typeface="+mn-lt"/>
                <a:ea typeface="+mn-ea"/>
                <a:cs typeface="+mn-cs"/>
              </a:rPr>
              <a:t> CLL. Patients with this abnormality have a </a:t>
            </a:r>
            <a:r>
              <a:rPr lang="en-US" sz="800" b="0" i="0" u="none" strike="noStrike" kern="1200" baseline="0" dirty="0" err="1">
                <a:solidFill>
                  <a:schemeClr val="tx1"/>
                </a:solidFill>
                <a:latin typeface="+mn-lt"/>
                <a:ea typeface="+mn-ea"/>
                <a:cs typeface="+mn-cs"/>
              </a:rPr>
              <a:t>favorabie</a:t>
            </a:r>
            <a:r>
              <a:rPr lang="en-US" sz="800" b="0" i="0" u="none" strike="noStrike" kern="1200" baseline="0" dirty="0">
                <a:solidFill>
                  <a:schemeClr val="tx1"/>
                </a:solidFill>
                <a:latin typeface="+mn-lt"/>
                <a:ea typeface="+mn-ea"/>
                <a:cs typeface="+mn-cs"/>
              </a:rPr>
              <a:t> prognosis, </a:t>
            </a:r>
            <a:r>
              <a:rPr lang="en-US" sz="800" b="0" i="0" u="none" strike="noStrike" kern="1200" baseline="0" dirty="0" err="1">
                <a:solidFill>
                  <a:schemeClr val="tx1"/>
                </a:solidFill>
                <a:latin typeface="+mn-lt"/>
                <a:ea typeface="+mn-ea"/>
                <a:cs typeface="+mn-cs"/>
              </a:rPr>
              <a:t>witl</a:t>
            </a:r>
            <a:r>
              <a:rPr lang="en-US" sz="800" b="0" i="0" u="none" strike="noStrike" kern="1200" baseline="0" dirty="0">
                <a:solidFill>
                  <a:schemeClr val="tx1"/>
                </a:solidFill>
                <a:latin typeface="+mn-lt"/>
                <a:ea typeface="+mn-ea"/>
                <a:cs typeface="+mn-cs"/>
              </a:rPr>
              <a:t>-r a median survival of ,l </a:t>
            </a:r>
            <a:r>
              <a:rPr lang="en-US" sz="800" b="0" i="0" u="none" strike="noStrike" kern="1200" baseline="0" dirty="0" err="1">
                <a:solidFill>
                  <a:schemeClr val="tx1"/>
                </a:solidFill>
                <a:latin typeface="+mn-lt"/>
                <a:ea typeface="+mn-ea"/>
                <a:cs typeface="+mn-cs"/>
              </a:rPr>
              <a:t>l</a:t>
            </a:r>
            <a:r>
              <a:rPr lang="en-US" sz="800" b="0" i="0" u="none" strike="noStrike" kern="1200" baseline="0" dirty="0">
                <a:solidFill>
                  <a:schemeClr val="tx1"/>
                </a:solidFill>
                <a:latin typeface="+mn-lt"/>
                <a:ea typeface="+mn-ea"/>
                <a:cs typeface="+mn-cs"/>
              </a:rPr>
              <a:t> years </a:t>
            </a:r>
            <a:r>
              <a:rPr lang="en-US" sz="800" b="0" i="0" u="none" strike="noStrike" kern="1200" baseline="0" dirty="0" err="1">
                <a:solidFill>
                  <a:schemeClr val="tx1"/>
                </a:solidFill>
                <a:latin typeface="+mn-lt"/>
                <a:ea typeface="+mn-ea"/>
                <a:cs typeface="+mn-cs"/>
              </a:rPr>
              <a:t>ilï</a:t>
            </a:r>
            <a:r>
              <a:rPr lang="en-US" sz="800" b="0" i="0" u="none" strike="noStrike" kern="1200" baseline="0" dirty="0">
                <a:solidFill>
                  <a:schemeClr val="tx1"/>
                </a:solidFill>
                <a:latin typeface="+mn-lt"/>
                <a:ea typeface="+mn-ea"/>
                <a:cs typeface="+mn-cs"/>
              </a:rPr>
              <a:t> O",llatl4-) is present as </a:t>
            </a:r>
            <a:r>
              <a:rPr lang="en-US" sz="800" b="0" i="0" u="none" strike="noStrike" kern="1200" baseline="0" dirty="0" err="1">
                <a:solidFill>
                  <a:schemeClr val="tx1"/>
                </a:solidFill>
                <a:latin typeface="+mn-lt"/>
                <a:ea typeface="+mn-ea"/>
                <a:cs typeface="+mn-cs"/>
              </a:rPr>
              <a:t>rhe</a:t>
            </a:r>
            <a:r>
              <a:rPr lang="en-US" sz="800" b="0" i="0" u="none" strike="noStrike" kern="1200" baseline="0" dirty="0">
                <a:solidFill>
                  <a:schemeClr val="tx1"/>
                </a:solidFill>
                <a:latin typeface="+mn-lt"/>
                <a:ea typeface="+mn-ea"/>
                <a:cs typeface="+mn-cs"/>
              </a:rPr>
              <a:t> sole </a:t>
            </a:r>
            <a:r>
              <a:rPr lang="en-US" sz="800" b="0" i="0" u="none" strike="noStrike" kern="1200" baseline="0" dirty="0" err="1">
                <a:solidFill>
                  <a:schemeClr val="tx1"/>
                </a:solidFill>
                <a:latin typeface="+mn-lt"/>
                <a:ea typeface="+mn-ea"/>
                <a:cs typeface="+mn-cs"/>
              </a:rPr>
              <a:t>cyrogeneric</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lilïu</a:t>
            </a:r>
            <a:r>
              <a:rPr lang="en-US" sz="800" b="0" i="0" u="none" strike="noStrike" kern="1200" baseline="0" dirty="0">
                <a:solidFill>
                  <a:schemeClr val="tx1"/>
                </a:solidFill>
                <a:latin typeface="+mn-lt"/>
                <a:ea typeface="+mn-ea"/>
                <a:cs typeface="+mn-cs"/>
              </a:rPr>
              <a:t>,,r. </a:t>
            </a:r>
            <a:r>
              <a:rPr lang="en-US" sz="800" b="0" i="0" u="none" strike="noStrike" kern="1200" baseline="0" dirty="0" err="1">
                <a:solidFill>
                  <a:schemeClr val="tx1"/>
                </a:solidFill>
                <a:latin typeface="+mn-lt"/>
                <a:ea typeface="+mn-ea"/>
                <a:cs typeface="+mn-cs"/>
              </a:rPr>
              <a:t>Biaileric</a:t>
            </a:r>
            <a:r>
              <a:rPr lang="en-US" sz="800" b="0" i="0" u="none" strike="noStrike" kern="1200" baseline="0" dirty="0">
                <a:solidFill>
                  <a:schemeClr val="tx1"/>
                </a:solidFill>
                <a:latin typeface="+mn-lt"/>
                <a:ea typeface="+mn-ea"/>
                <a:cs typeface="+mn-cs"/>
              </a:rPr>
              <a:t> r3q t4 </a:t>
            </a:r>
            <a:r>
              <a:rPr lang="en-US" sz="800" b="0" i="0" u="none" strike="noStrike" kern="1200" baseline="0" dirty="0" err="1">
                <a:solidFill>
                  <a:schemeClr val="tx1"/>
                </a:solidFill>
                <a:latin typeface="+mn-lt"/>
                <a:ea typeface="+mn-ea"/>
                <a:cs typeface="+mn-cs"/>
              </a:rPr>
              <a:t>detetion</a:t>
            </a:r>
            <a:r>
              <a:rPr lang="en-US" sz="800" b="0" i="0" u="none" strike="noStrike" kern="1200" baseline="0" dirty="0">
                <a:solidFill>
                  <a:schemeClr val="tx1"/>
                </a:solidFill>
                <a:latin typeface="+mn-lt"/>
                <a:ea typeface="+mn-ea"/>
                <a:cs typeface="+mn-cs"/>
              </a:rPr>
              <a:t> 1*</a:t>
            </a:r>
            <a:r>
              <a:rPr lang="en-US" sz="800" b="0" i="0" u="none" strike="noStrike" kern="1200" baseline="0" dirty="0" err="1">
                <a:solidFill>
                  <a:schemeClr val="tx1"/>
                </a:solidFill>
                <a:latin typeface="+mn-lt"/>
                <a:ea typeface="+mn-ea"/>
                <a:cs typeface="+mn-cs"/>
              </a:rPr>
              <a:t>i</a:t>
            </a:r>
            <a:r>
              <a:rPr lang="en-US" sz="800" b="0" i="0" u="none" strike="noStrike" kern="1200" baseline="0" dirty="0">
                <a:solidFill>
                  <a:schemeClr val="tx1"/>
                </a:solidFill>
                <a:latin typeface="+mn-lt"/>
                <a:ea typeface="+mn-ea"/>
                <a:cs typeface="+mn-cs"/>
              </a:rPr>
              <a:t>.,"</a:t>
            </a:r>
            <a:r>
              <a:rPr lang="en-US" sz="800" b="0" i="0" u="none" strike="noStrike" kern="1200" baseline="0" dirty="0" err="1">
                <a:solidFill>
                  <a:schemeClr val="tx1"/>
                </a:solidFill>
                <a:latin typeface="+mn-lt"/>
                <a:ea typeface="+mn-ea"/>
                <a:cs typeface="+mn-cs"/>
              </a:rPr>
              <a:t>rã</a:t>
            </a:r>
            <a:r>
              <a:rPr lang="en-US" sz="800" b="0" i="0" u="none" strike="noStrike" kern="1200" baseline="0" dirty="0">
                <a:solidFill>
                  <a:schemeClr val="tx1"/>
                </a:solidFill>
                <a:latin typeface="+mn-lt"/>
                <a:ea typeface="+mn-ea"/>
                <a:cs typeface="+mn-cs"/>
              </a:rPr>
              <a:t> bott., :</a:t>
            </a:r>
            <a:r>
              <a:rPr lang="en-US" sz="800" b="0" i="0" u="none" strike="noStrike" kern="1200" baseline="0" dirty="0" err="1">
                <a:solidFill>
                  <a:schemeClr val="tx1"/>
                </a:solidFill>
                <a:latin typeface="+mn-lt"/>
                <a:ea typeface="+mn-ea"/>
                <a:cs typeface="+mn-cs"/>
              </a:rPr>
              <a:t>i</a:t>
            </a:r>
            <a:r>
              <a:rPr lang="en-US" sz="800" b="0" i="0" u="none" strike="noStrike" kern="1200" baseline="0" dirty="0">
                <a:solidFill>
                  <a:schemeClr val="tx1"/>
                </a:solidFill>
                <a:latin typeface="+mn-lt"/>
                <a:ea typeface="+mn-ea"/>
                <a:cs typeface="+mn-cs"/>
              </a:rPr>
              <a:t>::</a:t>
            </a:r>
            <a:r>
              <a:rPr lang="en-US" sz="800" b="0" i="0" u="none" strike="noStrike" kern="1200" baseline="0" dirty="0" err="1">
                <a:solidFill>
                  <a:schemeClr val="tx1"/>
                </a:solidFill>
                <a:latin typeface="+mn-lt"/>
                <a:ea typeface="+mn-ea"/>
                <a:cs typeface="+mn-cs"/>
              </a:rPr>
              <a:t>i</a:t>
            </a:r>
            <a:r>
              <a:rPr lang="en-US" sz="800" b="0" i="0" u="none" strike="noStrike" kern="1200" baseline="0" dirty="0">
                <a:solidFill>
                  <a:schemeClr val="tx1"/>
                </a:solidFill>
                <a:latin typeface="+mn-lt"/>
                <a:ea typeface="+mn-ea"/>
                <a:cs typeface="+mn-cs"/>
              </a:rPr>
              <a:t>:::</a:t>
            </a:r>
            <a:r>
              <a:rPr lang="en-US" sz="800" b="0" i="0" u="none" strike="noStrike" kern="1200" baseline="0" dirty="0" err="1">
                <a:solidFill>
                  <a:schemeClr val="tx1"/>
                </a:solidFill>
                <a:latin typeface="+mn-lt"/>
                <a:ea typeface="+mn-ea"/>
                <a:cs typeface="+mn-cs"/>
              </a:rPr>
              <a:t>i</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demonstr.ate</a:t>
            </a:r>
            <a:r>
              <a:rPr lang="en-US" sz="800" b="0" i="0" u="none" strike="noStrike" kern="1200" baseline="0" dirty="0">
                <a:solidFill>
                  <a:schemeClr val="tx1"/>
                </a:solidFill>
                <a:latin typeface="+mn-lt"/>
                <a:ea typeface="+mn-ea"/>
                <a:cs typeface="+mn-cs"/>
              </a:rPr>
              <a:t> the deletion) occurs in e /o- </a:t>
            </a:r>
            <a:r>
              <a:rPr lang="en-US" sz="800" b="0" i="0" u="none" strike="noStrike" kern="1200" baseline="0" dirty="0" err="1">
                <a:solidFill>
                  <a:schemeClr val="tx1"/>
                </a:solidFill>
                <a:latin typeface="+mn-lt"/>
                <a:ea typeface="+mn-ea"/>
                <a:cs typeface="+mn-cs"/>
              </a:rPr>
              <a:t>Lv</a:t>
            </a:r>
            <a:r>
              <a:rPr lang="en-US" sz="800" b="0" i="0" u="none" strike="noStrike" kern="1200" baseline="0" dirty="0">
                <a:solidFill>
                  <a:schemeClr val="tx1"/>
                </a:solidFill>
                <a:latin typeface="+mn-lt"/>
                <a:ea typeface="+mn-ea"/>
                <a:cs typeface="+mn-cs"/>
              </a:rPr>
              <a:t>"/o </a:t>
            </a:r>
            <a:r>
              <a:rPr lang="en-US" sz="800" b="0" i="0" u="none" strike="noStrike" kern="1200" baseline="0" dirty="0" err="1">
                <a:solidFill>
                  <a:schemeClr val="tx1"/>
                </a:solidFill>
                <a:latin typeface="+mn-lt"/>
                <a:ea typeface="+mn-ea"/>
                <a:cs typeface="+mn-cs"/>
              </a:rPr>
              <a:t>ot</a:t>
            </a:r>
            <a:r>
              <a:rPr lang="en-US" sz="800" b="0" i="0" u="none" strike="noStrike" kern="1200" baseline="0" dirty="0">
                <a:solidFill>
                  <a:schemeClr val="tx1"/>
                </a:solidFill>
                <a:latin typeface="+mn-lt"/>
                <a:ea typeface="+mn-ea"/>
                <a:cs typeface="+mn-cs"/>
              </a:rPr>
              <a:t> patients and a favorable 0.";;;.;;:</a:t>
            </a:r>
            <a:r>
              <a:rPr lang="en-US" sz="800" b="0" i="0" u="none" strike="noStrike" kern="1200" baseline="0" dirty="0" err="1">
                <a:solidFill>
                  <a:schemeClr val="tx1"/>
                </a:solidFill>
                <a:latin typeface="+mn-lt"/>
                <a:ea typeface="+mn-ea"/>
                <a:cs typeface="+mn-cs"/>
              </a:rPr>
              <a:t>apPears</a:t>
            </a:r>
            <a:r>
              <a:rPr lang="en-US" sz="800" b="0" i="0" u="none" strike="noStrike" kern="1200" baseline="0" dirty="0">
                <a:solidFill>
                  <a:schemeClr val="tx1"/>
                </a:solidFill>
                <a:latin typeface="+mn-lt"/>
                <a:ea typeface="+mn-ea"/>
                <a:cs typeface="+mn-cs"/>
              </a:rPr>
              <a:t> to convey simi I </a:t>
            </a:r>
            <a:r>
              <a:rPr lang="en-US" sz="800" b="0" i="0" u="none" strike="noStrike" kern="1200" baseline="0" dirty="0" err="1">
                <a:solidFill>
                  <a:schemeClr val="tx1"/>
                </a:solidFill>
                <a:latin typeface="+mn-lt"/>
                <a:ea typeface="+mn-ea"/>
                <a:cs typeface="+mn-cs"/>
              </a:rPr>
              <a:t>arly</a:t>
            </a:r>
            <a:r>
              <a:rPr lang="en-US" sz="800" b="0" i="0" u="none" strike="noStrike" kern="1200" baseline="0" dirty="0">
                <a:solidFill>
                  <a:schemeClr val="tx1"/>
                </a:solidFill>
                <a:latin typeface="+mn-lt"/>
                <a:ea typeface="+mn-ea"/>
                <a:cs typeface="+mn-cs"/>
              </a:rPr>
              <a:t> ï::::":</a:t>
            </a:r>
            <a:r>
              <a:rPr lang="en-US" sz="800" b="0" i="0" u="none" strike="noStrike" kern="1200" baseline="0" dirty="0" err="1">
                <a:solidFill>
                  <a:schemeClr val="tx1"/>
                </a:solidFill>
                <a:latin typeface="+mn-lt"/>
                <a:ea typeface="+mn-ea"/>
                <a:cs typeface="+mn-cs"/>
              </a:rPr>
              <a:t>ìn</a:t>
            </a:r>
            <a:r>
              <a:rPr lang="en-US" sz="800" b="0" i="0" u="none" strike="noStrike" kern="1200" baseline="0" dirty="0">
                <a:solidFill>
                  <a:schemeClr val="tx1"/>
                </a:solidFill>
                <a:latin typeface="+mn-lt"/>
                <a:ea typeface="+mn-ea"/>
                <a:cs typeface="+mn-cs"/>
              </a:rPr>
              <a:t> * .'...</a:t>
            </a:r>
            <a:r>
              <a:rPr lang="en-US" sz="800" b="0" i="0" u="none" strike="noStrike" kern="1200" baseline="0" dirty="0" err="1">
                <a:solidFill>
                  <a:schemeClr val="tx1"/>
                </a:solidFill>
                <a:latin typeface="+mn-lt"/>
                <a:ea typeface="+mn-ea"/>
                <a:cs typeface="+mn-cs"/>
              </a:rPr>
              <a:t>ü.ïl</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jÏlî</a:t>
            </a:r>
            <a:r>
              <a:rPr lang="en-US" sz="800" b="0" i="0" u="none" strike="noStrike" kern="1200" baseline="0" dirty="0">
                <a:solidFill>
                  <a:schemeClr val="tx1"/>
                </a:solidFill>
                <a:latin typeface="+mn-lt"/>
                <a:ea typeface="+mn-ea"/>
                <a:cs typeface="+mn-cs"/>
              </a:rPr>
              <a:t> i:[l"'iÍl (&gt;607o-8eo/e </a:t>
            </a:r>
            <a:r>
              <a:rPr lang="en-US" sz="800" b="0" i="0" u="none" strike="noStrike" kern="1200" baseline="0" dirty="0" err="1">
                <a:solidFill>
                  <a:schemeClr val="tx1"/>
                </a:solidFill>
                <a:latin typeface="+mn-lt"/>
                <a:ea typeface="+mn-ea"/>
                <a:cs typeface="+mn-cs"/>
              </a:rPr>
              <a:t>dependinion</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srudy</a:t>
            </a:r>
            <a:r>
              <a:rPr lang="en-US" sz="800" b="0" i="0" u="none" strike="noStrike" kern="1200" baseline="0" dirty="0">
                <a:solidFill>
                  <a:schemeClr val="tx1"/>
                </a:solidFill>
                <a:latin typeface="+mn-lt"/>
                <a:ea typeface="+mn-ea"/>
                <a:cs typeface="+mn-cs"/>
              </a:rPr>
              <a:t>) and the size of the deletion (large size with </a:t>
            </a:r>
            <a:r>
              <a:rPr lang="en-US" sz="800" b="0" i="0" u="none" strike="noStrike" kern="1200" baseline="0" dirty="0" err="1">
                <a:solidFill>
                  <a:schemeClr val="tx1"/>
                </a:solidFill>
                <a:latin typeface="+mn-lt"/>
                <a:ea typeface="+mn-ea"/>
                <a:cs typeface="+mn-cs"/>
              </a:rPr>
              <a:t>delerion</a:t>
            </a:r>
            <a:r>
              <a:rPr lang="en-US" sz="800" b="0" i="0" u="none" strike="noStrike" kern="1200" baseline="0" dirty="0">
                <a:solidFill>
                  <a:schemeClr val="tx1"/>
                </a:solidFill>
                <a:latin typeface="+mn-lt"/>
                <a:ea typeface="+mn-ea"/>
                <a:cs typeface="+mn-cs"/>
              </a:rPr>
              <a:t> of the RBJ gene) appear to adversely affect outcome, although the </a:t>
            </a:r>
            <a:r>
              <a:rPr lang="en-US" sz="800" b="0" i="0" u="none" strike="noStrike" kern="1200" baseline="0" dirty="0" err="1">
                <a:solidFill>
                  <a:schemeClr val="tx1"/>
                </a:solidFill>
                <a:latin typeface="+mn-lt"/>
                <a:ea typeface="+mn-ea"/>
                <a:cs typeface="+mn-cs"/>
              </a:rPr>
              <a:t>Iatter</a:t>
            </a:r>
            <a:r>
              <a:rPr lang="en-US" sz="800" b="0" i="0" u="none" strike="noStrike" kern="1200" baseline="0" dirty="0">
                <a:solidFill>
                  <a:schemeClr val="tx1"/>
                </a:solidFill>
                <a:latin typeface="+mn-lt"/>
                <a:ea typeface="+mn-ea"/>
                <a:cs typeface="+mn-cs"/>
              </a:rPr>
              <a:t> is rarely evaluated unless microarray studies are performed. When present in combination with adverse factors such as del(11q) or del(17p), del(</a:t>
            </a:r>
            <a:r>
              <a:rPr lang="en-US" sz="800" b="0" i="0" u="none" strike="noStrike" kern="1200" baseline="0" dirty="0" err="1">
                <a:solidFill>
                  <a:schemeClr val="tx1"/>
                </a:solidFill>
                <a:latin typeface="+mn-lt"/>
                <a:ea typeface="+mn-ea"/>
                <a:cs typeface="+mn-cs"/>
              </a:rPr>
              <a:t>t:ql</a:t>
            </a:r>
            <a:r>
              <a:rPr lang="en-US" sz="800" b="0" i="0" u="none" strike="noStrike" kern="1200" baseline="0" dirty="0">
                <a:solidFill>
                  <a:schemeClr val="tx1"/>
                </a:solidFill>
                <a:latin typeface="+mn-lt"/>
                <a:ea typeface="+mn-ea"/>
                <a:cs typeface="+mn-cs"/>
              </a:rPr>
              <a:t>+) modestly mitigates these poor prognostic factors.</a:t>
            </a:r>
            <a:endParaRPr lang="en-US" sz="800" dirty="0"/>
          </a:p>
        </p:txBody>
      </p:sp>
      <p:sp>
        <p:nvSpPr>
          <p:cNvPr id="4" name="Slide Number Placeholder 3"/>
          <p:cNvSpPr>
            <a:spLocks noGrp="1"/>
          </p:cNvSpPr>
          <p:nvPr>
            <p:ph type="sldNum" sz="quarter" idx="5"/>
          </p:nvPr>
        </p:nvSpPr>
        <p:spPr/>
        <p:txBody>
          <a:bodyPr/>
          <a:lstStyle/>
          <a:p>
            <a:fld id="{2F57B713-9CC9-45D1-8615-58A3214A5BDA}" type="slidenum">
              <a:rPr lang="en-US" smtClean="0"/>
              <a:t>38</a:t>
            </a:fld>
            <a:endParaRPr lang="en-US"/>
          </a:p>
        </p:txBody>
      </p:sp>
    </p:spTree>
    <p:extLst>
      <p:ext uri="{BB962C8B-B14F-4D97-AF65-F5344CB8AC3E}">
        <p14:creationId xmlns:p14="http://schemas.microsoft.com/office/powerpoint/2010/main" val="3156177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rgbClr val="666666"/>
                </a:solidFill>
                <a:latin typeface="Helvetica" panose="020B0604020202020204" pitchFamily="34" charset="0"/>
              </a:rPr>
              <a:t>AI said c-MYC is a proto-oncogene that encodes a transcription factor regulating the expression of thousands of genes, playing essential roles in cell growth, division, metabolism, and stem cell biology, but whose dysregulation is a hallmark of many cancers.  C-</a:t>
            </a:r>
            <a:r>
              <a:rPr lang="en-US" sz="800" b="0" dirty="0" err="1">
                <a:solidFill>
                  <a:srgbClr val="666666"/>
                </a:solidFill>
                <a:latin typeface="Helvetica" panose="020B0604020202020204" pitchFamily="34" charset="0"/>
              </a:rPr>
              <a:t>myc</a:t>
            </a:r>
            <a:r>
              <a:rPr lang="en-US" sz="800" b="0" dirty="0">
                <a:solidFill>
                  <a:srgbClr val="666666"/>
                </a:solidFill>
                <a:latin typeface="Helvetica" panose="020B0604020202020204" pitchFamily="34" charset="0"/>
              </a:rPr>
              <a:t> is a basic helix-loop-helix-leucine zipper transcription factor encoded by the MYC gene on chromosome 8 in humas.  It functions by forming a heterodimer with the MAX protein, </a:t>
            </a:r>
            <a:r>
              <a:rPr lang="en-US" sz="800" b="0" dirty="0" err="1">
                <a:solidFill>
                  <a:srgbClr val="666666"/>
                </a:solidFill>
                <a:latin typeface="Helvetica" panose="020B0604020202020204" pitchFamily="34" charset="0"/>
              </a:rPr>
              <a:t>bidnignt</a:t>
            </a:r>
            <a:r>
              <a:rPr lang="en-US" sz="800" b="0" dirty="0">
                <a:solidFill>
                  <a:srgbClr val="666666"/>
                </a:solidFill>
                <a:latin typeface="Helvetica" panose="020B0604020202020204" pitchFamily="34" charset="0"/>
              </a:rPr>
              <a:t> to DNA sequences called E-boxes (CACGTG) and turning target genes on or off.  This makes c-MYC is a master regulator of multiple cellular programs.  When c-</a:t>
            </a:r>
            <a:r>
              <a:rPr lang="en-US" sz="800" b="0" dirty="0" err="1">
                <a:solidFill>
                  <a:srgbClr val="666666"/>
                </a:solidFill>
                <a:latin typeface="Helvetica" panose="020B0604020202020204" pitchFamily="34" charset="0"/>
              </a:rPr>
              <a:t>myc</a:t>
            </a:r>
            <a:r>
              <a:rPr lang="en-US" sz="800" b="0" dirty="0">
                <a:solidFill>
                  <a:srgbClr val="666666"/>
                </a:solidFill>
                <a:latin typeface="Helvetica" panose="020B0604020202020204" pitchFamily="34" charset="0"/>
              </a:rPr>
              <a:t> becomes an oncogene it becomes continually, constitutively overexpressed- due to gene </a:t>
            </a:r>
            <a:r>
              <a:rPr lang="en-US" sz="800" b="0" dirty="0" err="1">
                <a:solidFill>
                  <a:srgbClr val="666666"/>
                </a:solidFill>
                <a:latin typeface="Helvetica" panose="020B0604020202020204" pitchFamily="34" charset="0"/>
              </a:rPr>
              <a:t>amplific</a:t>
            </a:r>
            <a:r>
              <a:rPr lang="en-US" sz="800" b="0" dirty="0">
                <a:solidFill>
                  <a:srgbClr val="666666"/>
                </a:solidFill>
                <a:latin typeface="Helvetica" panose="020B0604020202020204" pitchFamily="34" charset="0"/>
              </a:rPr>
              <a:t> </a:t>
            </a:r>
            <a:r>
              <a:rPr lang="en-US" sz="800" b="0" dirty="0" err="1">
                <a:solidFill>
                  <a:srgbClr val="666666"/>
                </a:solidFill>
                <a:latin typeface="Helvetica" panose="020B0604020202020204" pitchFamily="34" charset="0"/>
              </a:rPr>
              <a:t>ation</a:t>
            </a:r>
            <a:r>
              <a:rPr lang="en-US" sz="800" b="0" dirty="0">
                <a:solidFill>
                  <a:srgbClr val="666666"/>
                </a:solidFill>
                <a:latin typeface="Helvetica" panose="020B0604020202020204" pitchFamily="34" charset="0"/>
              </a:rPr>
              <a:t>, </a:t>
            </a:r>
            <a:r>
              <a:rPr lang="en-US" sz="800" b="0" dirty="0" err="1">
                <a:solidFill>
                  <a:srgbClr val="666666"/>
                </a:solidFill>
                <a:latin typeface="Helvetica" panose="020B0604020202020204" pitchFamily="34" charset="0"/>
              </a:rPr>
              <a:t>choromosomal</a:t>
            </a:r>
            <a:r>
              <a:rPr lang="en-US" sz="800" b="0" dirty="0">
                <a:solidFill>
                  <a:srgbClr val="666666"/>
                </a:solidFill>
                <a:latin typeface="Helvetica" panose="020B0604020202020204" pitchFamily="34" charset="0"/>
              </a:rPr>
              <a:t> translocation or  other regulatory changes- it can promote uncontrolled cell </a:t>
            </a:r>
            <a:r>
              <a:rPr lang="en-US" sz="800" b="0" dirty="0" err="1">
                <a:solidFill>
                  <a:srgbClr val="666666"/>
                </a:solidFill>
                <a:latin typeface="Helvetica" panose="020B0604020202020204" pitchFamily="34" charset="0"/>
              </a:rPr>
              <a:t>growtyh</a:t>
            </a:r>
            <a:r>
              <a:rPr lang="en-US" sz="800" b="0" dirty="0">
                <a:solidFill>
                  <a:srgbClr val="666666"/>
                </a:solidFill>
                <a:latin typeface="Helvetica" panose="020B0604020202020204" pitchFamily="34" charset="0"/>
              </a:rPr>
              <a:t> and is found in many cancers, including Burkitt lymphoma, breast, colon, lung and other cervical cancers.  C-MYC regulates about ~15% of the human genes, influencing both cell-intrinsic processes and the tumor microenvironment.  WHO: A sequence alteration relative to a transcript reference sequence is reported using the prefix “c.” for the coding DNA sequence, followed by the nucleotide number and the nucleotide change. The predicted protein sequence change then follows the prefix “p.”, specifying the reference amino acid, the amino acid number, and the variant amino acid resulting from the mutation. </a:t>
            </a:r>
            <a:r>
              <a:rPr lang="en-US" sz="800" dirty="0"/>
              <a:t>NGS: </a:t>
            </a:r>
            <a:r>
              <a:rPr lang="en-US" sz="800" i="1" dirty="0"/>
              <a:t>TRAF3pK429c.1285A&gt;T, </a:t>
            </a:r>
            <a:r>
              <a:rPr lang="en-US" sz="800" dirty="0"/>
              <a:t>variant allele 45%.  C coding DNA sequence, nucleotide ( Base+PO4, sugar) , nucleotide ( Building block of DNA)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666666"/>
              </a:solidFill>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39</a:t>
            </a:fld>
            <a:endParaRPr lang="en-US"/>
          </a:p>
        </p:txBody>
      </p:sp>
    </p:spTree>
    <p:extLst>
      <p:ext uri="{BB962C8B-B14F-4D97-AF65-F5344CB8AC3E}">
        <p14:creationId xmlns:p14="http://schemas.microsoft.com/office/powerpoint/2010/main" val="419777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4</a:t>
            </a:fld>
            <a:endParaRPr lang="en-US"/>
          </a:p>
        </p:txBody>
      </p:sp>
    </p:spTree>
    <p:extLst>
      <p:ext uri="{BB962C8B-B14F-4D97-AF65-F5344CB8AC3E}">
        <p14:creationId xmlns:p14="http://schemas.microsoft.com/office/powerpoint/2010/main" val="4082273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0000"/>
                </a:solidFill>
                <a:latin typeface="Nunito" pitchFamily="2" charset="0"/>
                <a:ea typeface="Nunito" pitchFamily="2" charset="0"/>
                <a:cs typeface="Nunito" pitchFamily="2" charset="0"/>
              </a:rPr>
              <a:t>B-Prolymphocytic Leukemia: </a:t>
            </a:r>
            <a:r>
              <a:rPr lang="en-US" sz="800" dirty="0">
                <a:solidFill>
                  <a:srgbClr val="111111"/>
                </a:solidFill>
                <a:latin typeface="Roboto" panose="02000000000000000000" pitchFamily="2" charset="0"/>
              </a:rPr>
              <a:t>Chronic lymphocytic leukemia (CLL) with prolymphocytic progression is a new disease entity defined in the 5th edition World Health Organization (WHO) classification as a </a:t>
            </a:r>
            <a:r>
              <a:rPr lang="en-US" sz="800" b="1" dirty="0">
                <a:solidFill>
                  <a:srgbClr val="111111"/>
                </a:solidFill>
                <a:latin typeface="Roboto" panose="02000000000000000000" pitchFamily="2" charset="0"/>
              </a:rPr>
              <a:t>CD5+ non-mantle B-cell neoplasm</a:t>
            </a:r>
            <a:r>
              <a:rPr lang="en-US" sz="800" dirty="0">
                <a:solidFill>
                  <a:srgbClr val="111111"/>
                </a:solidFill>
                <a:latin typeface="Roboto" panose="02000000000000000000" pitchFamily="2" charset="0"/>
              </a:rPr>
              <a:t> with at least 15% prolymphocytes in the peripheral blood or bone marrow, partially replacing the prior classification of B-cell prolymphocytic leukemia (B-PLL).</a:t>
            </a:r>
            <a:endParaRPr lang="en-US" sz="800" dirty="0"/>
          </a:p>
          <a:p>
            <a:r>
              <a:rPr lang="en-US" sz="800" dirty="0"/>
              <a:t>Does CLL truly progress to B-PLL?  Beck, 2021, p. 161. </a:t>
            </a:r>
            <a:r>
              <a:rPr lang="en-US" sz="800" b="0" i="0" u="none" strike="noStrike" kern="1200" baseline="0" dirty="0">
                <a:solidFill>
                  <a:schemeClr val="tx1"/>
                </a:solidFill>
                <a:latin typeface="+mn-lt"/>
                <a:ea typeface="+mn-ea"/>
                <a:cs typeface="+mn-cs"/>
              </a:rPr>
              <a:t>In addition to leukemic MC! based on morphology. the differential diagnosis of B-PLL also includes CLL with increased prolymphocytes and hairy cell leukemia variant (HCI- -v). The atypical cells in HCL-v are</a:t>
            </a:r>
          </a:p>
          <a:p>
            <a:r>
              <a:rPr lang="en-US" sz="800" b="0" i="0" u="none" strike="noStrike" kern="1200" baseline="0" dirty="0" err="1">
                <a:solidFill>
                  <a:schemeClr val="tx1"/>
                </a:solidFill>
                <a:latin typeface="+mn-lt"/>
                <a:ea typeface="+mn-ea"/>
                <a:cs typeface="+mn-cs"/>
              </a:rPr>
              <a:t>nucleolated</a:t>
            </a:r>
            <a:r>
              <a:rPr lang="en-US" sz="800" b="0" i="0" u="none" strike="noStrike" kern="1200" baseline="0" dirty="0">
                <a:solidFill>
                  <a:schemeClr val="tx1"/>
                </a:solidFill>
                <a:latin typeface="+mn-lt"/>
                <a:ea typeface="+mn-ea"/>
                <a:cs typeface="+mn-cs"/>
              </a:rPr>
              <a:t> similar to prolymphocytes, which can cause diagnostic confusion; however, the two disorders can </a:t>
            </a:r>
            <a:r>
              <a:rPr lang="en-US" sz="800" b="0" i="0" u="none" strike="noStrike" kern="1200" baseline="0" dirty="0" err="1">
                <a:solidFill>
                  <a:schemeClr val="tx1"/>
                </a:solidFill>
                <a:latin typeface="+mn-lt"/>
                <a:ea typeface="+mn-ea"/>
                <a:cs typeface="+mn-cs"/>
              </a:rPr>
              <a:t>usuallybe</a:t>
            </a:r>
            <a:r>
              <a:rPr lang="en-US" sz="800" b="0" i="0" u="none" strike="noStrike" kern="1200" baseline="0" dirty="0">
                <a:solidFill>
                  <a:schemeClr val="tx1"/>
                </a:solidFill>
                <a:latin typeface="+mn-lt"/>
                <a:ea typeface="+mn-ea"/>
                <a:cs typeface="+mn-cs"/>
              </a:rPr>
              <a:t> distinguished based on immunophenotype and genetic </a:t>
            </a:r>
            <a:r>
              <a:rPr lang="en-US" sz="800" b="0" i="0" u="none" strike="noStrike" kern="1200" baseline="0" dirty="0" err="1">
                <a:solidFill>
                  <a:schemeClr val="tx1"/>
                </a:solidFill>
                <a:latin typeface="+mn-lt"/>
                <a:ea typeface="+mn-ea"/>
                <a:cs typeface="+mn-cs"/>
              </a:rPr>
              <a:t>frndings</a:t>
            </a:r>
            <a:r>
              <a:rPr lang="en-US" sz="800" b="0" i="0" u="none" strike="noStrike" kern="1200" baseline="0" dirty="0">
                <a:solidFill>
                  <a:schemeClr val="tx1"/>
                </a:solidFill>
                <a:latin typeface="+mn-lt"/>
                <a:ea typeface="+mn-ea"/>
                <a:cs typeface="+mn-cs"/>
              </a:rPr>
              <a:t>. In addition, HCL-v cells tend to be smaller, with </a:t>
            </a:r>
            <a:r>
              <a:rPr lang="en-US" sz="800" b="0" i="0" u="none" strike="noStrike" kern="1200" baseline="0" dirty="0" err="1">
                <a:solidFill>
                  <a:schemeClr val="tx1"/>
                </a:solidFill>
                <a:latin typeface="+mn-lt"/>
                <a:ea typeface="+mn-ea"/>
                <a:cs typeface="+mn-cs"/>
              </a:rPr>
              <a:t>smalle</a:t>
            </a:r>
            <a:r>
              <a:rPr lang="en-US" sz="800" b="0" i="0" u="none" strike="noStrike" kern="1200" baseline="0" dirty="0">
                <a:solidFill>
                  <a:schemeClr val="tx1"/>
                </a:solidFill>
                <a:latin typeface="+mn-lt"/>
                <a:ea typeface="+mn-ea"/>
                <a:cs typeface="+mn-cs"/>
              </a:rPr>
              <a:t>¡ nucleoli, often with cytoplasmic projections. Cases of HCL-v typically do not express CD5 or CDl0, but instead display moderate expression of </a:t>
            </a:r>
            <a:r>
              <a:rPr lang="en-US" sz="800" b="0" i="0" u="none" strike="noStrike" kern="1200" baseline="0" dirty="0" err="1">
                <a:solidFill>
                  <a:schemeClr val="tx1"/>
                </a:solidFill>
                <a:latin typeface="+mn-lt"/>
                <a:ea typeface="+mn-ea"/>
                <a:cs typeface="+mn-cs"/>
              </a:rPr>
              <a:t>CDllc</a:t>
            </a:r>
            <a:r>
              <a:rPr lang="en-US" sz="800" b="0" i="0" u="none" strike="noStrike" kern="1200" baseline="0" dirty="0">
                <a:solidFill>
                  <a:schemeClr val="tx1"/>
                </a:solidFill>
                <a:latin typeface="+mn-lt"/>
                <a:ea typeface="+mn-ea"/>
                <a:cs typeface="+mn-cs"/>
              </a:rPr>
              <a:t> and CD103, markers not seen in B-PLL. At the molecular level, mutations</a:t>
            </a:r>
          </a:p>
          <a:p>
            <a:r>
              <a:rPr lang="en-US" sz="800" b="0" i="0" u="none" strike="noStrike" kern="1200" baseline="0" dirty="0">
                <a:solidFill>
                  <a:schemeClr val="tx1"/>
                </a:solidFill>
                <a:latin typeface="+mn-lt"/>
                <a:ea typeface="+mn-ea"/>
                <a:cs typeface="+mn-cs"/>
              </a:rPr>
              <a:t>of MAP2I{1 are seen in 30o/o-40o/o of HCL-v cases but are not observed in B-PLL. The circulating cells of CLL often include a variable amount of prolymphocytes, making distinction between B-PLL and CLL </a:t>
            </a:r>
            <a:r>
              <a:rPr lang="en-US" sz="800" b="0" i="0" u="none" strike="noStrike" kern="1200" baseline="0" dirty="0" err="1">
                <a:solidFill>
                  <a:schemeClr val="tx1"/>
                </a:solidFill>
                <a:latin typeface="+mn-lt"/>
                <a:ea typeface="+mn-ea"/>
                <a:cs typeface="+mn-cs"/>
              </a:rPr>
              <a:t>dificult</a:t>
            </a:r>
            <a:r>
              <a:rPr lang="en-US" sz="800" b="0" i="0" u="none" strike="noStrike" kern="1200" baseline="0" dirty="0">
                <a:solidFill>
                  <a:schemeClr val="tx1"/>
                </a:solidFill>
                <a:latin typeface="+mn-lt"/>
                <a:ea typeface="+mn-ea"/>
                <a:cs typeface="+mn-cs"/>
              </a:rPr>
              <a:t>. Careful evaluation </a:t>
            </a:r>
            <a:r>
              <a:rPr lang="en-US" sz="800" b="0" i="0" u="none" strike="noStrike" kern="1200" baseline="0" dirty="0" err="1">
                <a:solidFill>
                  <a:schemeClr val="tx1"/>
                </a:solidFill>
                <a:latin typeface="+mn-lt"/>
                <a:ea typeface="+mn-ea"/>
                <a:cs typeface="+mn-cs"/>
              </a:rPr>
              <a:t>ofcells</a:t>
            </a:r>
            <a:r>
              <a:rPr lang="en-US" sz="800" b="0" i="0" u="none" strike="noStrike" kern="1200" baseline="0" dirty="0">
                <a:solidFill>
                  <a:schemeClr val="tx1"/>
                </a:solidFill>
                <a:latin typeface="+mn-lt"/>
                <a:ea typeface="+mn-ea"/>
                <a:cs typeface="+mn-cs"/>
              </a:rPr>
              <a:t> in the thin areas of the peripheral smear usually reveals a substantially smaller percentage of prolymphocytes in CLL. Some CLL cases have cells that are on a continuum from small lymphocytes to slightly enlarged cells having small indistinct nucleoli to prolymphocytes, making the enumeration of prolymphocytes problematic. In these cases, the flow cytometric features can be helpful since</a:t>
            </a:r>
            <a:endParaRPr lang="en-US" sz="800" dirty="0"/>
          </a:p>
        </p:txBody>
      </p:sp>
      <p:sp>
        <p:nvSpPr>
          <p:cNvPr id="4" name="Slide Number Placeholder 3"/>
          <p:cNvSpPr>
            <a:spLocks noGrp="1"/>
          </p:cNvSpPr>
          <p:nvPr>
            <p:ph type="sldNum" sz="quarter" idx="5"/>
          </p:nvPr>
        </p:nvSpPr>
        <p:spPr/>
        <p:txBody>
          <a:bodyPr/>
          <a:lstStyle/>
          <a:p>
            <a:fld id="{2F57B713-9CC9-45D1-8615-58A3214A5BDA}" type="slidenum">
              <a:rPr lang="en-US" smtClean="0"/>
              <a:t>40</a:t>
            </a:fld>
            <a:endParaRPr lang="en-US"/>
          </a:p>
        </p:txBody>
      </p:sp>
    </p:spTree>
    <p:extLst>
      <p:ext uri="{BB962C8B-B14F-4D97-AF65-F5344CB8AC3E}">
        <p14:creationId xmlns:p14="http://schemas.microsoft.com/office/powerpoint/2010/main" val="1078362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Splenic marginal zone lymphoma  Beck 2021 p. 162: </a:t>
            </a:r>
            <a:r>
              <a:rPr lang="en-US" sz="800" b="0" i="0" u="none" strike="noStrike" kern="1200" baseline="0" dirty="0">
                <a:solidFill>
                  <a:schemeClr val="tx1"/>
                </a:solidFill>
                <a:latin typeface="+mn-lt"/>
                <a:ea typeface="+mn-ea"/>
                <a:cs typeface="+mn-cs"/>
              </a:rPr>
              <a:t>- Other B-cell l1'rnphoproliÊerative disorders that closely resemble B-PLL include leukemic </a:t>
            </a:r>
            <a:r>
              <a:rPr lang="en-US" sz="800" b="0" i="0" u="none" strike="noStrike" kern="1200" baseline="0" dirty="0" err="1">
                <a:solidFill>
                  <a:schemeClr val="tx1"/>
                </a:solidFill>
                <a:latin typeface="+mn-lt"/>
                <a:ea typeface="+mn-ea"/>
                <a:cs typeface="+mn-cs"/>
              </a:rPr>
              <a:t>orblastoid</a:t>
            </a:r>
            <a:r>
              <a:rPr lang="en-US" sz="800" b="0" i="0" u="none" strike="noStrike" kern="1200" baseline="0" dirty="0">
                <a:solidFill>
                  <a:schemeClr val="tx1"/>
                </a:solidFill>
                <a:latin typeface="+mn-lt"/>
                <a:ea typeface="+mn-ea"/>
                <a:cs typeface="+mn-cs"/>
              </a:rPr>
              <a:t> MC! CLL with increased pro\.</a:t>
            </a:r>
            <a:r>
              <a:rPr lang="en-US" sz="800" b="0" i="0" u="none" strike="noStrike" kern="1200" baseline="0" dirty="0" err="1">
                <a:solidFill>
                  <a:schemeClr val="tx1"/>
                </a:solidFill>
                <a:latin typeface="+mn-lt"/>
                <a:ea typeface="+mn-ea"/>
                <a:cs typeface="+mn-cs"/>
              </a:rPr>
              <a:t>rnphoc¡es</a:t>
            </a:r>
            <a:r>
              <a:rPr lang="en-US" sz="800" b="0" i="0" u="none" strike="noStrike" kern="1200" baseline="0" dirty="0">
                <a:solidFill>
                  <a:schemeClr val="tx1"/>
                </a:solidFill>
                <a:latin typeface="+mn-lt"/>
                <a:ea typeface="+mn-ea"/>
                <a:cs typeface="+mn-cs"/>
              </a:rPr>
              <a:t>, and HCL-v’ Diagnosis </a:t>
            </a:r>
            <a:r>
              <a:rPr lang="en-US" sz="800" b="0" i="0" u="none" strike="noStrike" kern="1200" baseline="0" dirty="0" err="1">
                <a:solidFill>
                  <a:schemeClr val="tx1"/>
                </a:solidFill>
                <a:latin typeface="+mn-lt"/>
                <a:ea typeface="+mn-ea"/>
                <a:cs typeface="+mn-cs"/>
              </a:rPr>
              <a:t>ofB</a:t>
            </a:r>
            <a:r>
              <a:rPr lang="en-US" sz="800" b="0" i="0" u="none" strike="noStrike" kern="1200" baseline="0" dirty="0">
                <a:solidFill>
                  <a:schemeClr val="tx1"/>
                </a:solidFill>
                <a:latin typeface="+mn-lt"/>
                <a:ea typeface="+mn-ea"/>
                <a:cs typeface="+mn-cs"/>
              </a:rPr>
              <a:t>-PLL can </a:t>
            </a:r>
            <a:r>
              <a:rPr lang="en-US" sz="800" b="0" i="0" u="none" strike="noStrike" kern="1200" baseline="0" dirty="0" err="1">
                <a:solidFill>
                  <a:schemeClr val="tx1"/>
                </a:solidFill>
                <a:latin typeface="+mn-lt"/>
                <a:ea typeface="+mn-ea"/>
                <a:cs typeface="+mn-cs"/>
              </a:rPr>
              <a:t>usuallybe</a:t>
            </a:r>
            <a:r>
              <a:rPr lang="en-US" sz="800" b="0" i="0" u="none" strike="noStrike" kern="1200" baseline="0" dirty="0">
                <a:solidFill>
                  <a:schemeClr val="tx1"/>
                </a:solidFill>
                <a:latin typeface="+mn-lt"/>
                <a:ea typeface="+mn-ea"/>
                <a:cs typeface="+mn-cs"/>
              </a:rPr>
              <a:t> made based on a combination of morphology, </a:t>
            </a:r>
            <a:r>
              <a:rPr lang="en-US" sz="800" b="0" i="0" u="none" strike="noStrike" kern="1200" baseline="0" dirty="0" err="1">
                <a:solidFill>
                  <a:schemeClr val="tx1"/>
                </a:solidFill>
                <a:latin typeface="+mn-lt"/>
                <a:ea typeface="+mn-ea"/>
                <a:cs typeface="+mn-cs"/>
              </a:rPr>
              <a:t>immunophenotyPe</a:t>
            </a:r>
            <a:r>
              <a:rPr lang="en-US" sz="800" b="0" i="0" u="none" strike="noStrike" kern="1200" baseline="0" dirty="0">
                <a:solidFill>
                  <a:schemeClr val="tx1"/>
                </a:solidFill>
                <a:latin typeface="+mn-lt"/>
                <a:ea typeface="+mn-ea"/>
                <a:cs typeface="+mn-cs"/>
              </a:rPr>
              <a:t>, and genetic testing. ln particular, cases with pro\.'</a:t>
            </a:r>
            <a:r>
              <a:rPr lang="en-US" sz="800" b="0" i="0" u="none" strike="noStrike" kern="1200" baseline="0" dirty="0" err="1">
                <a:solidFill>
                  <a:schemeClr val="tx1"/>
                </a:solidFill>
                <a:latin typeface="+mn-lt"/>
                <a:ea typeface="+mn-ea"/>
                <a:cs typeface="+mn-cs"/>
              </a:rPr>
              <a:t>rnphocytic</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moqphology</a:t>
            </a:r>
            <a:r>
              <a:rPr lang="en-US" sz="800" b="0" i="0" u="none" strike="noStrike" kern="1200" baseline="0" dirty="0">
                <a:solidFill>
                  <a:schemeClr val="tx1"/>
                </a:solidFill>
                <a:latin typeface="+mn-lt"/>
                <a:ea typeface="+mn-ea"/>
                <a:cs typeface="+mn-cs"/>
              </a:rPr>
              <a:t> but with t( 1 1 ; 14) .{GH-CCNDI should be , classified as MCL. -- The most common genetic </a:t>
            </a:r>
            <a:r>
              <a:rPr lang="en-US" sz="800" b="0" i="0" u="none" strike="noStrike" kern="1200" baseline="0" dirty="0" err="1">
                <a:solidFill>
                  <a:schemeClr val="tx1"/>
                </a:solidFill>
                <a:latin typeface="+mn-lt"/>
                <a:ea typeface="+mn-ea"/>
                <a:cs typeface="+mn-cs"/>
              </a:rPr>
              <a:t>aberations</a:t>
            </a:r>
            <a:r>
              <a:rPr lang="en-US" sz="800" b="0" i="0" u="none" strike="noStrike" kern="1200" baseline="0" dirty="0">
                <a:solidFill>
                  <a:schemeClr val="tx1"/>
                </a:solidFill>
                <a:latin typeface="+mn-lt"/>
                <a:ea typeface="+mn-ea"/>
                <a:cs typeface="+mn-cs"/>
              </a:rPr>
              <a:t> found in B-PLL are </a:t>
            </a:r>
            <a:r>
              <a:rPr lang="en-US" sz="800" b="0" i="0" u="none" strike="noStrike" kern="1200" baseline="0" dirty="0" err="1">
                <a:solidFill>
                  <a:schemeClr val="tx1"/>
                </a:solidFill>
                <a:latin typeface="+mn-lt"/>
                <a:ea typeface="+mn-ea"/>
                <a:cs typeface="+mn-cs"/>
              </a:rPr>
              <a:t>abnormalit</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ies</a:t>
            </a:r>
            <a:r>
              <a:rPr lang="en-US" sz="800" b="0" i="0" u="none" strike="noStrike" kern="1200" baseline="0" dirty="0">
                <a:solidFill>
                  <a:schemeClr val="tx1"/>
                </a:solidFill>
                <a:latin typeface="+mn-lt"/>
                <a:ea typeface="+mn-ea"/>
                <a:cs typeface="+mn-cs"/>
              </a:rPr>
              <a:t> of c-MYC, a complex </a:t>
            </a:r>
            <a:r>
              <a:rPr lang="en-US" sz="800" b="0" i="0" u="none" strike="noStrike" kern="1200" baseline="0" dirty="0" err="1">
                <a:solidFill>
                  <a:schemeClr val="tx1"/>
                </a:solidFill>
                <a:latin typeface="+mn-lt"/>
                <a:ea typeface="+mn-ea"/>
                <a:cs typeface="+mn-cs"/>
              </a:rPr>
              <a:t>karyofire</a:t>
            </a:r>
            <a:r>
              <a:rPr lang="en-US" sz="800" b="0" i="0" u="none" strike="noStrike" kern="1200" baseline="0" dirty="0">
                <a:solidFill>
                  <a:schemeClr val="tx1"/>
                </a:solidFill>
                <a:latin typeface="+mn-lt"/>
                <a:ea typeface="+mn-ea"/>
                <a:cs typeface="+mn-cs"/>
              </a:rPr>
              <a:t>, and deletion </a:t>
            </a:r>
            <a:r>
              <a:rPr lang="en-US" sz="800" b="0" i="0" u="none" strike="noStrike" kern="1200" baseline="0" dirty="0" err="1">
                <a:solidFill>
                  <a:schemeClr val="tx1"/>
                </a:solidFill>
                <a:latin typeface="+mn-lt"/>
                <a:ea typeface="+mn-ea"/>
                <a:cs typeface="+mn-cs"/>
              </a:rPr>
              <a:t>andlor</a:t>
            </a:r>
            <a:r>
              <a:rPr lang="en-US" sz="800" b="0" i="0" u="none" strike="noStrike" kern="1200" baseline="0" dirty="0">
                <a:solidFill>
                  <a:schemeClr val="tx1"/>
                </a:solidFill>
                <a:latin typeface="+mn-lt"/>
                <a:ea typeface="+mn-ea"/>
                <a:cs typeface="+mn-cs"/>
              </a:rPr>
              <a:t> mutation of TP53. - Patients with B-PLL having b </a:t>
            </a:r>
            <a:r>
              <a:rPr lang="en-US" sz="800" b="0" i="0" u="none" strike="noStrike" kern="1200" baseline="0" dirty="0" err="1">
                <a:solidFill>
                  <a:schemeClr val="tx1"/>
                </a:solidFill>
                <a:latin typeface="+mn-lt"/>
                <a:ea typeface="+mn-ea"/>
                <a:cs typeface="+mn-cs"/>
              </a:rPr>
              <a:t>oth</a:t>
            </a:r>
            <a:r>
              <a:rPr lang="en-US" sz="800" b="0" i="0" u="none" strike="noStrike" kern="1200" baseline="0" dirty="0">
                <a:solidFill>
                  <a:schemeClr val="tx1"/>
                </a:solidFill>
                <a:latin typeface="+mn-lt"/>
                <a:ea typeface="+mn-ea"/>
                <a:cs typeface="+mn-cs"/>
              </a:rPr>
              <a:t> a c-MYC </a:t>
            </a:r>
            <a:r>
              <a:rPr lang="en-US" sz="800" b="0" i="0" u="none" strike="noStrike" kern="1200" baseline="0" dirty="0" err="1">
                <a:solidFill>
                  <a:schemeClr val="tx1"/>
                </a:solidFill>
                <a:latin typeface="+mn-lt"/>
                <a:ea typeface="+mn-ea"/>
                <a:cs typeface="+mn-cs"/>
              </a:rPr>
              <a:t>anà</a:t>
            </a:r>
            <a:r>
              <a:rPr lang="en-US" sz="800" b="0" i="0" u="none" strike="noStrike" kern="1200" baseline="0" dirty="0">
                <a:solidFill>
                  <a:schemeClr val="tx1"/>
                </a:solidFill>
                <a:latin typeface="+mn-lt"/>
                <a:ea typeface="+mn-ea"/>
                <a:cs typeface="+mn-cs"/>
              </a:rPr>
              <a:t> TP 53 aberration have a particularly poor prognosis. - BCOR mutations are found in 25o/o </a:t>
            </a:r>
            <a:r>
              <a:rPr lang="en-US" sz="800" b="0" i="0" u="none" strike="noStrike" kern="1200" baseline="0" dirty="0" err="1">
                <a:solidFill>
                  <a:schemeClr val="tx1"/>
                </a:solidFill>
                <a:latin typeface="+mn-lt"/>
                <a:ea typeface="+mn-ea"/>
                <a:cs typeface="+mn-cs"/>
              </a:rPr>
              <a:t>ofB</a:t>
            </a:r>
            <a:r>
              <a:rPr lang="en-US" sz="800" b="0" i="0" u="none" strike="noStrike" kern="1200" baseline="0" dirty="0">
                <a:solidFill>
                  <a:schemeClr val="tx1"/>
                </a:solidFill>
                <a:latin typeface="+mn-lt"/>
                <a:ea typeface="+mn-ea"/>
                <a:cs typeface="+mn-cs"/>
              </a:rPr>
              <a:t>-PLL cases and are </a:t>
            </a:r>
            <a:r>
              <a:rPr lang="en-US" sz="800" b="0" i="0" u="none" strike="noStrike" kern="1200" baseline="0" dirty="0" err="1">
                <a:solidFill>
                  <a:schemeClr val="tx1"/>
                </a:solidFill>
                <a:latin typeface="+mn-lt"/>
                <a:ea typeface="+mn-ea"/>
                <a:cs typeface="+mn-cs"/>
              </a:rPr>
              <a:t>relativeþunique</a:t>
            </a:r>
            <a:r>
              <a:rPr lang="en-US" sz="800" b="0" i="0" u="none" strike="noStrike" kern="1200" baseline="0" dirty="0">
                <a:solidFill>
                  <a:schemeClr val="tx1"/>
                </a:solidFill>
                <a:latin typeface="+mn-lt"/>
                <a:ea typeface="+mn-ea"/>
                <a:cs typeface="+mn-cs"/>
              </a:rPr>
              <a:t> to B-PLL </a:t>
            </a:r>
            <a:r>
              <a:rPr lang="en-US" sz="800" b="0" i="0" u="none" strike="noStrike" kern="1200" baseline="0" dirty="0" err="1">
                <a:solidFill>
                  <a:schemeClr val="tx1"/>
                </a:solidFill>
                <a:latin typeface="+mn-lt"/>
                <a:ea typeface="+mn-ea"/>
                <a:cs typeface="+mn-cs"/>
              </a:rPr>
              <a:t>amonglow</a:t>
            </a:r>
            <a:r>
              <a:rPr lang="en-US" sz="800" b="0" i="0" u="none" strike="noStrike" kern="1200" baseline="0" dirty="0">
                <a:solidFill>
                  <a:schemeClr val="tx1"/>
                </a:solidFill>
                <a:latin typeface="+mn-lt"/>
                <a:ea typeface="+mn-ea"/>
                <a:cs typeface="+mn-cs"/>
              </a:rPr>
              <a:t>-grade B-cell lymphoproliferative disorders.</a:t>
            </a:r>
            <a:r>
              <a:rPr lang="en-US" sz="800" dirty="0"/>
              <a:t> Beck p. 161. </a:t>
            </a:r>
            <a:r>
              <a:rPr lang="en-US" sz="800" b="0" i="0" u="none" strike="noStrike" kern="1200" baseline="0" dirty="0">
                <a:solidFill>
                  <a:schemeClr val="tx1"/>
                </a:solidFill>
                <a:latin typeface="+mn-lt"/>
                <a:ea typeface="+mn-ea"/>
                <a:cs typeface="+mn-cs"/>
              </a:rPr>
              <a:t>In addition to leukemic MC! based on morphology. the differential diagnosis of B-PLL also includes CLL with increased prolymphocytes and hairy cell leukemia variant (HCI- -v). The atypical cells in HCL-v are </a:t>
            </a:r>
            <a:r>
              <a:rPr lang="en-US" sz="800" b="0" i="0" u="none" strike="noStrike" kern="1200" baseline="0" dirty="0" err="1">
                <a:solidFill>
                  <a:schemeClr val="tx1"/>
                </a:solidFill>
                <a:latin typeface="+mn-lt"/>
                <a:ea typeface="+mn-ea"/>
                <a:cs typeface="+mn-cs"/>
              </a:rPr>
              <a:t>nucleolated</a:t>
            </a:r>
            <a:r>
              <a:rPr lang="en-US" sz="800" b="0" i="0" u="none" strike="noStrike" kern="1200" baseline="0" dirty="0">
                <a:solidFill>
                  <a:schemeClr val="tx1"/>
                </a:solidFill>
                <a:latin typeface="+mn-lt"/>
                <a:ea typeface="+mn-ea"/>
                <a:cs typeface="+mn-cs"/>
              </a:rPr>
              <a:t> similar to prolymphocytes, which can cause diagnostic confusion; however, the two disorders can </a:t>
            </a:r>
            <a:r>
              <a:rPr lang="en-US" sz="800" b="0" i="0" u="none" strike="noStrike" kern="1200" baseline="0" dirty="0" err="1">
                <a:solidFill>
                  <a:schemeClr val="tx1"/>
                </a:solidFill>
                <a:latin typeface="+mn-lt"/>
                <a:ea typeface="+mn-ea"/>
                <a:cs typeface="+mn-cs"/>
              </a:rPr>
              <a:t>usuallybe</a:t>
            </a:r>
            <a:r>
              <a:rPr lang="en-US" sz="800" b="0" i="0" u="none" strike="noStrike" kern="1200" baseline="0" dirty="0">
                <a:solidFill>
                  <a:schemeClr val="tx1"/>
                </a:solidFill>
                <a:latin typeface="+mn-lt"/>
                <a:ea typeface="+mn-ea"/>
                <a:cs typeface="+mn-cs"/>
              </a:rPr>
              <a:t> distinguished based on immunophenotype and genetic </a:t>
            </a:r>
            <a:r>
              <a:rPr lang="en-US" sz="800" b="0" i="0" u="none" strike="noStrike" kern="1200" baseline="0" dirty="0" err="1">
                <a:solidFill>
                  <a:schemeClr val="tx1"/>
                </a:solidFill>
                <a:latin typeface="+mn-lt"/>
                <a:ea typeface="+mn-ea"/>
                <a:cs typeface="+mn-cs"/>
              </a:rPr>
              <a:t>frndings</a:t>
            </a:r>
            <a:r>
              <a:rPr lang="en-US" sz="800" b="0" i="0" u="none" strike="noStrike" kern="1200" baseline="0" dirty="0">
                <a:solidFill>
                  <a:schemeClr val="tx1"/>
                </a:solidFill>
                <a:latin typeface="+mn-lt"/>
                <a:ea typeface="+mn-ea"/>
                <a:cs typeface="+mn-cs"/>
              </a:rPr>
              <a:t>. In addition, HCL-v cells tend to be smaller, with </a:t>
            </a:r>
            <a:r>
              <a:rPr lang="en-US" sz="800" b="0" i="0" u="none" strike="noStrike" kern="1200" baseline="0" dirty="0" err="1">
                <a:solidFill>
                  <a:schemeClr val="tx1"/>
                </a:solidFill>
                <a:latin typeface="+mn-lt"/>
                <a:ea typeface="+mn-ea"/>
                <a:cs typeface="+mn-cs"/>
              </a:rPr>
              <a:t>smalle</a:t>
            </a:r>
            <a:r>
              <a:rPr lang="en-US" sz="800" b="0" i="0" u="none" strike="noStrike" kern="1200" baseline="0" dirty="0">
                <a:solidFill>
                  <a:schemeClr val="tx1"/>
                </a:solidFill>
                <a:latin typeface="+mn-lt"/>
                <a:ea typeface="+mn-ea"/>
                <a:cs typeface="+mn-cs"/>
              </a:rPr>
              <a:t>¡ nucleoli, often with cytoplasmic projections. Cases of HCL-v typically do not express CD5 or CDl0, but instead display moderate expression of </a:t>
            </a:r>
            <a:r>
              <a:rPr lang="en-US" sz="800" b="0" i="0" u="none" strike="noStrike" kern="1200" baseline="0" dirty="0" err="1">
                <a:solidFill>
                  <a:schemeClr val="tx1"/>
                </a:solidFill>
                <a:latin typeface="+mn-lt"/>
                <a:ea typeface="+mn-ea"/>
                <a:cs typeface="+mn-cs"/>
              </a:rPr>
              <a:t>CDllc</a:t>
            </a:r>
            <a:r>
              <a:rPr lang="en-US" sz="800" b="0" i="0" u="none" strike="noStrike" kern="1200" baseline="0" dirty="0">
                <a:solidFill>
                  <a:schemeClr val="tx1"/>
                </a:solidFill>
                <a:latin typeface="+mn-lt"/>
                <a:ea typeface="+mn-ea"/>
                <a:cs typeface="+mn-cs"/>
              </a:rPr>
              <a:t> and CD103, markers not seen in B-PLL. At the molecular level, mutations of MAP2I{1 are seen in 30o/o-40o/o of HCL-v cases but are not observed in B-PLL. The circulating cells of CLL often include a variable amount of prolymphocytes, making distinction between B-PLL and CLL </a:t>
            </a:r>
            <a:r>
              <a:rPr lang="en-US" sz="800" b="0" i="0" u="none" strike="noStrike" kern="1200" baseline="0" dirty="0" err="1">
                <a:solidFill>
                  <a:schemeClr val="tx1"/>
                </a:solidFill>
                <a:latin typeface="+mn-lt"/>
                <a:ea typeface="+mn-ea"/>
                <a:cs typeface="+mn-cs"/>
              </a:rPr>
              <a:t>dificult</a:t>
            </a:r>
            <a:r>
              <a:rPr lang="en-US" sz="800" b="0" i="0" u="none" strike="noStrike" kern="1200" baseline="0" dirty="0">
                <a:solidFill>
                  <a:schemeClr val="tx1"/>
                </a:solidFill>
                <a:latin typeface="+mn-lt"/>
                <a:ea typeface="+mn-ea"/>
                <a:cs typeface="+mn-cs"/>
              </a:rPr>
              <a:t>. Careful evaluation </a:t>
            </a:r>
            <a:r>
              <a:rPr lang="en-US" sz="800" b="0" i="0" u="none" strike="noStrike" kern="1200" baseline="0" dirty="0" err="1">
                <a:solidFill>
                  <a:schemeClr val="tx1"/>
                </a:solidFill>
                <a:latin typeface="+mn-lt"/>
                <a:ea typeface="+mn-ea"/>
                <a:cs typeface="+mn-cs"/>
              </a:rPr>
              <a:t>ofcells</a:t>
            </a:r>
            <a:r>
              <a:rPr lang="en-US" sz="800" b="0" i="0" u="none" strike="noStrike" kern="1200" baseline="0" dirty="0">
                <a:solidFill>
                  <a:schemeClr val="tx1"/>
                </a:solidFill>
                <a:latin typeface="+mn-lt"/>
                <a:ea typeface="+mn-ea"/>
                <a:cs typeface="+mn-cs"/>
              </a:rPr>
              <a:t> in the thin areas of the peripheral smear usually reveals a substantially smaller percentage of prolymphocytes in CLL. Some CLL cases have cells that are on a continuum from small lymphocytes to slightly enlarged cells having small indistinct nucleoli to prolymphocytes, making the enumeration of prolymphocytes problematic. In these cases, the flow cytometric features can be helpful since the typical CLL phenotype (CDs+, CD23+, CD200+, dim CD20, dim to negative surface light chain) is usually lacking in B-PLL. Genetics may also be useful as c-MYC abnormalities are indicative of B-PLL (as described herein) rather than CLL. The common FISH abnormalities found in CLL, del(l3q), del(</a:t>
            </a:r>
            <a:r>
              <a:rPr lang="en-US" sz="800" b="0" i="0" u="none" strike="noStrike" kern="1200" baseline="0" dirty="0" err="1">
                <a:solidFill>
                  <a:schemeClr val="tx1"/>
                </a:solidFill>
                <a:latin typeface="+mn-lt"/>
                <a:ea typeface="+mn-ea"/>
                <a:cs typeface="+mn-cs"/>
              </a:rPr>
              <a:t>tZp</a:t>
            </a:r>
            <a:r>
              <a:rPr lang="en-US" sz="800" b="0" i="0" u="none" strike="noStrike" kern="1200" baseline="0" dirty="0">
                <a:solidFill>
                  <a:schemeClr val="tx1"/>
                </a:solidFill>
                <a:latin typeface="+mn-lt"/>
                <a:ea typeface="+mn-ea"/>
                <a:cs typeface="+mn-cs"/>
              </a:rPr>
              <a:t>) and trisomy 12, may also occur in cases of B-PLL, although del(t </a:t>
            </a:r>
            <a:r>
              <a:rPr lang="en-US" sz="800" b="0" i="0" u="none" strike="noStrike" kern="1200" baseline="0" dirty="0" err="1">
                <a:solidFill>
                  <a:schemeClr val="tx1"/>
                </a:solidFill>
                <a:latin typeface="+mn-lt"/>
                <a:ea typeface="+mn-ea"/>
                <a:cs typeface="+mn-cs"/>
              </a:rPr>
              <a:t>tq</a:t>
            </a:r>
            <a:r>
              <a:rPr lang="en-US" sz="800" b="0" i="0" u="none" strike="noStrike" kern="1200" baseline="0" dirty="0">
                <a:solidFill>
                  <a:schemeClr val="tx1"/>
                </a:solidFill>
                <a:latin typeface="+mn-lt"/>
                <a:ea typeface="+mn-ea"/>
                <a:cs typeface="+mn-cs"/>
              </a:rPr>
              <a:t>) is quite infrequent in B-PLL.. C-\\LYC aberrations, including mutually exclusive gains and translocations </a:t>
            </a:r>
            <a:r>
              <a:rPr lang="en-US" sz="800" b="0" i="0" u="none" strike="noStrike" kern="1200" baseline="0" dirty="0" err="1">
                <a:solidFill>
                  <a:schemeClr val="tx1"/>
                </a:solidFill>
                <a:latin typeface="+mn-lt"/>
                <a:ea typeface="+mn-ea"/>
                <a:cs typeface="+mn-cs"/>
              </a:rPr>
              <a:t>imost</a:t>
            </a:r>
            <a:r>
              <a:rPr lang="en-US" sz="800" b="0" i="0" u="none" strike="noStrike" kern="1200" baseline="0" dirty="0">
                <a:solidFill>
                  <a:schemeClr val="tx1"/>
                </a:solidFill>
                <a:latin typeface="+mn-lt"/>
                <a:ea typeface="+mn-ea"/>
                <a:cs typeface="+mn-cs"/>
              </a:rPr>
              <a:t> commonly t(8;14) IGH-</a:t>
            </a:r>
            <a:r>
              <a:rPr lang="en-US" sz="800" b="0" i="0" u="none" strike="noStrike" kern="1200" baseline="0" dirty="0" err="1">
                <a:solidFill>
                  <a:schemeClr val="tx1"/>
                </a:solidFill>
                <a:latin typeface="+mn-lt"/>
                <a:ea typeface="+mn-ea"/>
                <a:cs typeface="+mn-cs"/>
              </a:rPr>
              <a:t>LIYCf</a:t>
            </a:r>
            <a:r>
              <a:rPr lang="en-US" sz="800" b="0" i="0" u="none" strike="noStrike" kern="1200" baseline="0" dirty="0">
                <a:solidFill>
                  <a:schemeClr val="tx1"/>
                </a:solidFill>
                <a:latin typeface="+mn-lt"/>
                <a:ea typeface="+mn-ea"/>
                <a:cs typeface="+mn-cs"/>
              </a:rPr>
              <a:t> , are present in three-quarters </a:t>
            </a:r>
            <a:r>
              <a:rPr lang="en-US" sz="800" b="0" i="0" u="none" strike="noStrike" kern="1200" baseline="0" dirty="0" err="1">
                <a:solidFill>
                  <a:schemeClr val="tx1"/>
                </a:solidFill>
                <a:latin typeface="+mn-lt"/>
                <a:ea typeface="+mn-ea"/>
                <a:cs typeface="+mn-cs"/>
              </a:rPr>
              <a:t>ofcases</a:t>
            </a:r>
            <a:r>
              <a:rPr lang="en-US" sz="800" b="0" i="0" u="none" strike="noStrike" kern="1200" baseline="0" dirty="0">
                <a:solidFill>
                  <a:schemeClr val="tx1"/>
                </a:solidFill>
                <a:latin typeface="+mn-lt"/>
                <a:ea typeface="+mn-ea"/>
                <a:cs typeface="+mn-cs"/>
              </a:rPr>
              <a:t> and are correlated with expression of CD38. Other nonspecific, unbalanced translocations are very common, occurring in almost all cases of B-PLL that lack c-</a:t>
            </a:r>
            <a:r>
              <a:rPr lang="en-US" sz="800" b="0" i="0" u="none" strike="noStrike" kern="1200" baseline="0" dirty="0" err="1">
                <a:solidFill>
                  <a:schemeClr val="tx1"/>
                </a:solidFill>
                <a:latin typeface="+mn-lt"/>
                <a:ea typeface="+mn-ea"/>
                <a:cs typeface="+mn-cs"/>
              </a:rPr>
              <a:t>MfC</a:t>
            </a:r>
            <a:r>
              <a:rPr lang="en-US" sz="800" b="0" i="0" u="none" strike="noStrike" kern="1200" baseline="0" dirty="0">
                <a:solidFill>
                  <a:schemeClr val="tx1"/>
                </a:solidFill>
                <a:latin typeface="+mn-lt"/>
                <a:ea typeface="+mn-ea"/>
                <a:cs typeface="+mn-cs"/>
              </a:rPr>
              <a:t> translocation. Although mutation studies are limited, somatic mutations in the TP53 gene are the most </a:t>
            </a:r>
            <a:r>
              <a:rPr lang="en-US" sz="800" b="0" i="0" u="none" strike="noStrike" kern="1200" baseline="0" dirty="0" err="1">
                <a:solidFill>
                  <a:schemeClr val="tx1"/>
                </a:solidFill>
                <a:latin typeface="+mn-lt"/>
                <a:ea typeface="+mn-ea"/>
                <a:cs typeface="+mn-cs"/>
              </a:rPr>
              <a:t>frequentþ</a:t>
            </a:r>
            <a:r>
              <a:rPr lang="en-US" sz="800" b="0" i="0" u="none" strike="noStrike" kern="1200" baseline="0" dirty="0">
                <a:solidFill>
                  <a:schemeClr val="tx1"/>
                </a:solidFill>
                <a:latin typeface="+mn-lt"/>
                <a:ea typeface="+mn-ea"/>
                <a:cs typeface="+mn-cs"/>
              </a:rPr>
              <a:t> encountered abnormality in B-PLL and often </a:t>
            </a:r>
            <a:r>
              <a:rPr lang="en-US" sz="800" b="0" i="0" u="none" strike="noStrike" kern="1200" baseline="0" dirty="0" err="1">
                <a:solidFill>
                  <a:schemeClr val="tx1"/>
                </a:solidFill>
                <a:latin typeface="+mn-lt"/>
                <a:ea typeface="+mn-ea"/>
                <a:cs typeface="+mn-cs"/>
              </a:rPr>
              <a:t>coexistwith</a:t>
            </a:r>
            <a:r>
              <a:rPr lang="en-US" sz="800" b="0" i="0" u="none" strike="noStrike" kern="1200" baseline="0" dirty="0">
                <a:solidFill>
                  <a:schemeClr val="tx1"/>
                </a:solidFill>
                <a:latin typeface="+mn-lt"/>
                <a:ea typeface="+mn-ea"/>
                <a:cs typeface="+mn-cs"/>
              </a:rPr>
              <a:t> del(17p). TP53 mutations and c-MYC aberrations occur together in -20o/o-25% of cases and may confer a </a:t>
            </a:r>
            <a:r>
              <a:rPr lang="en-US" sz="800" b="0" i="0" u="none" strike="noStrike" kern="1200" baseline="0" dirty="0" err="1">
                <a:solidFill>
                  <a:schemeClr val="tx1"/>
                </a:solidFill>
                <a:latin typeface="+mn-lt"/>
                <a:ea typeface="+mn-ea"/>
                <a:cs typeface="+mn-cs"/>
              </a:rPr>
              <a:t>particularþpo</a:t>
            </a:r>
            <a:r>
              <a:rPr lang="en-US" sz="800" b="0" i="0" u="none" strike="noStrike" kern="1200" baseline="0" dirty="0">
                <a:solidFill>
                  <a:schemeClr val="tx1"/>
                </a:solidFill>
                <a:latin typeface="+mn-lt"/>
                <a:ea typeface="+mn-ea"/>
                <a:cs typeface="+mn-cs"/>
              </a:rPr>
              <a:t>  prognosis. BCOR mutations have been observe dn-25Vo of cases and are also associated </a:t>
            </a:r>
            <a:r>
              <a:rPr lang="en-US" sz="800" b="0" i="0" u="none" strike="noStrike" kern="1200" baseline="0" dirty="0" err="1">
                <a:solidFill>
                  <a:schemeClr val="tx1"/>
                </a:solidFill>
                <a:latin typeface="+mn-lt"/>
                <a:ea typeface="+mn-ea"/>
                <a:cs typeface="+mn-cs"/>
              </a:rPr>
              <a:t>wíth</a:t>
            </a:r>
            <a:r>
              <a:rPr lang="en-US" sz="800" b="0" i="0" u="none" strike="noStrike" kern="1200" baseline="0" dirty="0">
                <a:solidFill>
                  <a:schemeClr val="tx1"/>
                </a:solidFill>
                <a:latin typeface="+mn-lt"/>
                <a:ea typeface="+mn-ea"/>
                <a:cs typeface="+mn-cs"/>
              </a:rPr>
              <a:t> c-MYC translocation. </a:t>
            </a:r>
            <a:r>
              <a:rPr lang="en-US" sz="800" b="0" i="0" u="none" strike="noStrike" kern="1200" baseline="0" dirty="0" err="1">
                <a:solidFill>
                  <a:schemeClr val="tx1"/>
                </a:solidFill>
                <a:latin typeface="+mn-lt"/>
                <a:ea typeface="+mn-ea"/>
                <a:cs typeface="+mn-cs"/>
              </a:rPr>
              <a:t>Lnterestingly</a:t>
            </a:r>
            <a:r>
              <a:rPr lang="en-US" sz="800" b="0" i="0" u="none" strike="noStrike" kern="1200" baseline="0" dirty="0">
                <a:solidFill>
                  <a:schemeClr val="tx1"/>
                </a:solidFill>
                <a:latin typeface="+mn-lt"/>
                <a:ea typeface="+mn-ea"/>
                <a:cs typeface="+mn-cs"/>
              </a:rPr>
              <a:t> BCOR mutations are not seen in </a:t>
            </a:r>
            <a:r>
              <a:rPr lang="en-US" sz="800" b="0" i="0" u="none" strike="noStrike" kern="1200" baseline="0" dirty="0" err="1">
                <a:solidFill>
                  <a:schemeClr val="tx1"/>
                </a:solidFill>
                <a:latin typeface="+mn-lt"/>
                <a:ea typeface="+mn-ea"/>
                <a:cs typeface="+mn-cs"/>
              </a:rPr>
              <a:t>Burktt</a:t>
            </a:r>
            <a:r>
              <a:rPr lang="en-US" sz="800" b="0" i="0" u="none" strike="noStrike" kern="1200" baseline="0" dirty="0">
                <a:solidFill>
                  <a:schemeClr val="tx1"/>
                </a:solidFill>
                <a:latin typeface="+mn-lt"/>
                <a:ea typeface="+mn-ea"/>
                <a:cs typeface="+mn-cs"/>
              </a:rPr>
              <a:t> l1'rnphoma ! but </a:t>
            </a:r>
            <a:r>
              <a:rPr lang="en-US" sz="800" b="0" i="0" u="none" strike="noStrike" kern="1200" baseline="0" dirty="0" err="1">
                <a:solidFill>
                  <a:schemeClr val="tx1"/>
                </a:solidFill>
                <a:latin typeface="+mn-lt"/>
                <a:ea typeface="+mn-ea"/>
                <a:cs typeface="+mn-cs"/>
              </a:rPr>
              <a:t>translocati</a:t>
            </a:r>
            <a:r>
              <a:rPr lang="en-US" sz="800" b="0" i="0" u="none" strike="noStrike" kern="1200" baseline="0" dirty="0">
                <a:solidFill>
                  <a:schemeClr val="tx1"/>
                </a:solidFill>
                <a:latin typeface="+mn-lt"/>
                <a:ea typeface="+mn-ea"/>
                <a:cs typeface="+mn-cs"/>
              </a:rPr>
              <a:t> on </a:t>
            </a:r>
            <a:r>
              <a:rPr lang="en-US" sz="800" b="0" i="0" u="none" strike="noStrike" kern="1200" baseline="0" dirty="0" err="1">
                <a:solidFill>
                  <a:schemeClr val="tx1"/>
                </a:solidFill>
                <a:latin typeface="+mn-lt"/>
                <a:ea typeface="+mn-ea"/>
                <a:cs typeface="+mn-cs"/>
              </a:rPr>
              <a:t>oî</a:t>
            </a:r>
            <a:r>
              <a:rPr lang="en-US" sz="800" b="0" i="0" u="none" strike="noStrike" kern="1200" baseline="0" dirty="0">
                <a:solidFill>
                  <a:schemeClr val="tx1"/>
                </a:solidFill>
                <a:latin typeface="+mn-lt"/>
                <a:ea typeface="+mn-ea"/>
                <a:cs typeface="+mn-cs"/>
              </a:rPr>
              <a:t> c-MYC </a:t>
            </a:r>
            <a:r>
              <a:rPr lang="en-US" sz="800" b="0" i="0" u="none" strike="noStrike" kern="1200" baseline="0" dirty="0" err="1">
                <a:solidFill>
                  <a:schemeClr val="tx1"/>
                </a:solidFill>
                <a:latin typeface="+mn-lt"/>
                <a:ea typeface="+mn-ea"/>
                <a:cs typeface="+mn-cs"/>
              </a:rPr>
              <a:t>ts</a:t>
            </a:r>
            <a:r>
              <a:rPr lang="en-US" sz="800" b="0" i="0" u="none" strike="noStrike" kern="1200" baseline="0" dirty="0">
                <a:solidFill>
                  <a:schemeClr val="tx1"/>
                </a:solidFill>
                <a:latin typeface="+mn-lt"/>
                <a:ea typeface="+mn-ea"/>
                <a:cs typeface="+mn-cs"/>
              </a:rPr>
              <a:t> invariably present in that I disease. B-PL! </a:t>
            </a:r>
            <a:r>
              <a:rPr lang="en-US" sz="800" b="0" i="0" u="none" strike="noStrike" kern="1200" baseline="0" dirty="0" err="1">
                <a:solidFill>
                  <a:schemeClr val="tx1"/>
                </a:solidFill>
                <a:latin typeface="+mn-lt"/>
                <a:ea typeface="+mn-ea"/>
                <a:cs typeface="+mn-cs"/>
              </a:rPr>
              <a:t>similarto</a:t>
            </a:r>
            <a:r>
              <a:rPr lang="en-US" sz="800" b="0" i="0" u="none" strike="noStrike" kern="1200" baseline="0" dirty="0">
                <a:solidFill>
                  <a:schemeClr val="tx1"/>
                </a:solidFill>
                <a:latin typeface="+mn-lt"/>
                <a:ea typeface="+mn-ea"/>
                <a:cs typeface="+mn-cs"/>
              </a:rPr>
              <a:t> CLL and SMZ! demonstrates ] immunoglobulin </a:t>
            </a:r>
            <a:r>
              <a:rPr lang="en-US" sz="800" b="0" i="0" u="none" strike="noStrike" kern="1200" baseline="0" dirty="0" err="1">
                <a:solidFill>
                  <a:schemeClr val="tx1"/>
                </a:solidFill>
                <a:latin typeface="+mn-lt"/>
                <a:ea typeface="+mn-ea"/>
                <a:cs typeface="+mn-cs"/>
              </a:rPr>
              <a:t>heary</a:t>
            </a:r>
            <a:r>
              <a:rPr lang="en-US" sz="800" b="0" i="0" u="none" strike="noStrike" kern="1200" baseline="0" dirty="0">
                <a:solidFill>
                  <a:schemeClr val="tx1"/>
                </a:solidFill>
                <a:latin typeface="+mn-lt"/>
                <a:ea typeface="+mn-ea"/>
                <a:cs typeface="+mn-cs"/>
              </a:rPr>
              <a:t> chain variable (IGHV) </a:t>
            </a:r>
            <a:r>
              <a:rPr lang="en-US" sz="800" b="0" i="0" u="none" strike="noStrike" kern="1200" baseline="0" dirty="0" err="1">
                <a:solidFill>
                  <a:schemeClr val="tx1"/>
                </a:solidFill>
                <a:latin typeface="+mn-lt"/>
                <a:ea typeface="+mn-ea"/>
                <a:cs typeface="+mn-cs"/>
              </a:rPr>
              <a:t>stereot¡py</a:t>
            </a:r>
            <a:r>
              <a:rPr lang="en-US" sz="800" b="0" i="0" u="none" strike="noStrike" kern="1200" baseline="0" dirty="0">
                <a:solidFill>
                  <a:schemeClr val="tx1"/>
                </a:solidFill>
                <a:latin typeface="+mn-lt"/>
                <a:ea typeface="+mn-ea"/>
                <a:cs typeface="+mn-cs"/>
              </a:rPr>
              <a:t> with preferential use of IGFW3 and IGFW4 subgroups l (-90% of .</a:t>
            </a:r>
            <a:r>
              <a:rPr lang="en-US" sz="800" b="0" i="0" u="none" strike="noStrike" kern="1200" baseline="0" dirty="0" err="1">
                <a:solidFill>
                  <a:schemeClr val="tx1"/>
                </a:solidFill>
                <a:latin typeface="+mn-lt"/>
                <a:ea typeface="+mn-ea"/>
                <a:cs typeface="+mn-cs"/>
              </a:rPr>
              <a:t>rr.r</a:t>
            </a:r>
            <a:r>
              <a:rPr lang="en-US" sz="800" b="0" i="0" u="none" strike="noStrike" kern="1200" baseline="0" dirty="0">
                <a:solidFill>
                  <a:schemeClr val="tx1"/>
                </a:solidFill>
                <a:latin typeface="+mn-lt"/>
                <a:ea typeface="+mn-ea"/>
                <a:cs typeface="+mn-cs"/>
              </a:rPr>
              <a:t>). IGHVIs </a:t>
            </a:r>
            <a:r>
              <a:rPr lang="en-US" sz="800" b="0" i="0" u="none" strike="noStrike" kern="1200" baseline="0" dirty="0" err="1">
                <a:solidFill>
                  <a:schemeClr val="tx1"/>
                </a:solidFill>
                <a:latin typeface="+mn-lt"/>
                <a:ea typeface="+mn-ea"/>
                <a:cs typeface="+mn-cs"/>
              </a:rPr>
              <a:t>frequentþ</a:t>
            </a:r>
            <a:r>
              <a:rPr lang="en-US" sz="800" b="0" i="0" u="none" strike="noStrike" kern="1200" baseline="0" dirty="0">
                <a:solidFill>
                  <a:schemeClr val="tx1"/>
                </a:solidFill>
                <a:latin typeface="+mn-lt"/>
                <a:ea typeface="+mn-ea"/>
                <a:cs typeface="+mn-cs"/>
              </a:rPr>
              <a:t> mutated.</a:t>
            </a:r>
            <a:endParaRPr lang="en-US" sz="800" dirty="0"/>
          </a:p>
        </p:txBody>
      </p:sp>
      <p:sp>
        <p:nvSpPr>
          <p:cNvPr id="4" name="Slide Number Placeholder 3"/>
          <p:cNvSpPr>
            <a:spLocks noGrp="1"/>
          </p:cNvSpPr>
          <p:nvPr>
            <p:ph type="sldNum" sz="quarter" idx="5"/>
          </p:nvPr>
        </p:nvSpPr>
        <p:spPr/>
        <p:txBody>
          <a:bodyPr/>
          <a:lstStyle/>
          <a:p>
            <a:fld id="{2F57B713-9CC9-45D1-8615-58A3214A5BDA}" type="slidenum">
              <a:rPr lang="en-US" smtClean="0"/>
              <a:t>41</a:t>
            </a:fld>
            <a:endParaRPr lang="en-US"/>
          </a:p>
        </p:txBody>
      </p:sp>
    </p:spTree>
    <p:extLst>
      <p:ext uri="{BB962C8B-B14F-4D97-AF65-F5344CB8AC3E}">
        <p14:creationId xmlns:p14="http://schemas.microsoft.com/office/powerpoint/2010/main" val="3609481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42</a:t>
            </a:fld>
            <a:endParaRPr lang="en-US"/>
          </a:p>
        </p:txBody>
      </p:sp>
    </p:spTree>
    <p:extLst>
      <p:ext uri="{BB962C8B-B14F-4D97-AF65-F5344CB8AC3E}">
        <p14:creationId xmlns:p14="http://schemas.microsoft.com/office/powerpoint/2010/main" val="1980917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43</a:t>
            </a:fld>
            <a:endParaRPr lang="en-US"/>
          </a:p>
        </p:txBody>
      </p:sp>
    </p:spTree>
    <p:extLst>
      <p:ext uri="{BB962C8B-B14F-4D97-AF65-F5344CB8AC3E}">
        <p14:creationId xmlns:p14="http://schemas.microsoft.com/office/powerpoint/2010/main" val="2783666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Beck, 2021, p. 167: </a:t>
            </a:r>
            <a:r>
              <a:rPr lang="en-US" sz="800" b="0" i="0" u="none" strike="noStrike" kern="1200" baseline="0" dirty="0">
                <a:solidFill>
                  <a:schemeClr val="tx1"/>
                </a:solidFill>
                <a:latin typeface="+mn-lt"/>
                <a:ea typeface="+mn-ea"/>
                <a:cs typeface="+mn-cs"/>
              </a:rPr>
              <a:t>Cyclin D1 is also </a:t>
            </a:r>
            <a:r>
              <a:rPr lang="en-US" sz="800" b="0" i="0" u="none" strike="noStrike" kern="1200" baseline="0" dirty="0" err="1">
                <a:solidFill>
                  <a:schemeClr val="tx1"/>
                </a:solidFill>
                <a:latin typeface="+mn-lt"/>
                <a:ea typeface="+mn-ea"/>
                <a:cs typeface="+mn-cs"/>
              </a:rPr>
              <a:t>weaklypositive</a:t>
            </a:r>
            <a:r>
              <a:rPr lang="en-US" sz="800" b="0" i="0" u="none" strike="noStrike" kern="1200" baseline="0" dirty="0">
                <a:solidFill>
                  <a:schemeClr val="tx1"/>
                </a:solidFill>
                <a:latin typeface="+mn-lt"/>
                <a:ea typeface="+mn-ea"/>
                <a:cs typeface="+mn-cs"/>
              </a:rPr>
              <a:t> HCL cells but they lack a CCNDI translocation. cells may also express CD10 and rare cases have shown to be CD5 positive; therefore, expression CD10 or CD5 does not exclude a diagnosis of HCL. SMZL cells </a:t>
            </a:r>
            <a:r>
              <a:rPr lang="en-US" sz="800" b="0" i="0" u="none" strike="noStrike" kern="1200" baseline="0" dirty="0" err="1">
                <a:solidFill>
                  <a:schemeClr val="tx1"/>
                </a:solidFill>
                <a:latin typeface="+mn-lt"/>
                <a:ea typeface="+mn-ea"/>
                <a:cs typeface="+mn-cs"/>
              </a:rPr>
              <a:t>typicallylack</a:t>
            </a:r>
            <a:r>
              <a:rPr lang="en-US" sz="800" b="0" i="0" u="none" strike="noStrike" kern="1200" baseline="0" dirty="0">
                <a:solidFill>
                  <a:schemeClr val="tx1"/>
                </a:solidFill>
                <a:latin typeface="+mn-lt"/>
                <a:ea typeface="+mn-ea"/>
                <a:cs typeface="+mn-cs"/>
              </a:rPr>
              <a:t> CD103 and CDI23 and may have low to absent CD25 expression. </a:t>
            </a:r>
            <a:r>
              <a:rPr lang="en-US" sz="800" b="0" i="0" u="none" strike="noStrike" kern="1200" baseline="0" dirty="0" err="1">
                <a:solidFill>
                  <a:schemeClr val="tx1"/>
                </a:solidFill>
                <a:latin typeface="+mn-lt"/>
                <a:ea typeface="+mn-ea"/>
                <a:cs typeface="+mn-cs"/>
              </a:rPr>
              <a:t>CDllc</a:t>
            </a:r>
            <a:r>
              <a:rPr lang="en-US" sz="800" b="0" i="0" u="none" strike="noStrike" kern="1200" baseline="0" dirty="0">
                <a:solidFill>
                  <a:schemeClr val="tx1"/>
                </a:solidFill>
                <a:latin typeface="+mn-lt"/>
                <a:ea typeface="+mn-ea"/>
                <a:cs typeface="+mn-cs"/>
              </a:rPr>
              <a:t> is generally low or absent </a:t>
            </a:r>
            <a:r>
              <a:rPr lang="en-US" sz="800" b="0" i="0" u="none" strike="noStrike" kern="1200" baseline="0" dirty="0" err="1">
                <a:solidFill>
                  <a:schemeClr val="tx1"/>
                </a:solidFill>
                <a:latin typeface="+mn-lt"/>
                <a:ea typeface="+mn-ea"/>
                <a:cs typeface="+mn-cs"/>
              </a:rPr>
              <a:t>inSMZL</a:t>
            </a:r>
            <a:r>
              <a:rPr lang="en-US" sz="800" b="0" i="0" u="none" strike="noStrike" kern="1200" baseline="0" dirty="0">
                <a:solidFill>
                  <a:schemeClr val="tx1"/>
                </a:solidFill>
                <a:latin typeface="+mn-lt"/>
                <a:ea typeface="+mn-ea"/>
                <a:cs typeface="+mn-cs"/>
              </a:rPr>
              <a:t>, although occasional cases may express </a:t>
            </a:r>
            <a:r>
              <a:rPr lang="en-US" sz="800" b="0" i="0" u="none" strike="noStrike" kern="1200" baseline="0" dirty="0" err="1">
                <a:solidFill>
                  <a:schemeClr val="tx1"/>
                </a:solidFill>
                <a:latin typeface="+mn-lt"/>
                <a:ea typeface="+mn-ea"/>
                <a:cs typeface="+mn-cs"/>
              </a:rPr>
              <a:t>CDllc</a:t>
            </a:r>
            <a:r>
              <a:rPr lang="en-US" sz="800" b="0" i="0" u="none" strike="noStrike" kern="1200" baseline="0" dirty="0">
                <a:solidFill>
                  <a:schemeClr val="tx1"/>
                </a:solidFill>
                <a:latin typeface="+mn-lt"/>
                <a:ea typeface="+mn-ea"/>
                <a:cs typeface="+mn-cs"/>
              </a:rPr>
              <a:t> at high levels. HCL-v cells usually have strong expression of </a:t>
            </a:r>
            <a:r>
              <a:rPr lang="en-US" sz="800" b="0" i="0" u="none" strike="noStrike" kern="1200" baseline="0" dirty="0" err="1">
                <a:solidFill>
                  <a:schemeClr val="tx1"/>
                </a:solidFill>
                <a:latin typeface="+mn-lt"/>
                <a:ea typeface="+mn-ea"/>
                <a:cs typeface="+mn-cs"/>
              </a:rPr>
              <a:t>CDllc</a:t>
            </a:r>
            <a:r>
              <a:rPr lang="en-US" sz="800" b="0" i="0" u="none" strike="noStrike" kern="1200" baseline="0" dirty="0">
                <a:solidFill>
                  <a:schemeClr val="tx1"/>
                </a:solidFill>
                <a:latin typeface="+mn-lt"/>
                <a:ea typeface="+mn-ea"/>
                <a:cs typeface="+mn-cs"/>
              </a:rPr>
              <a:t> as well as partial expression of CD103, whereas CD123 is generally low or absent. HCL-v cells are universally negative for CD25, a key feature in distinguishing HCL-v from classic HCL. More recently, markers shown to be differentially </a:t>
            </a:r>
            <a:r>
              <a:rPr lang="en-US" sz="800" b="0" i="0" u="none" strike="noStrike" kern="1200" baseline="0" dirty="0" err="1">
                <a:solidFill>
                  <a:schemeClr val="tx1"/>
                </a:solidFill>
                <a:latin typeface="+mn-lt"/>
                <a:ea typeface="+mn-ea"/>
                <a:cs typeface="+mn-cs"/>
              </a:rPr>
              <a:t>expresse</a:t>
            </a:r>
            <a:r>
              <a:rPr lang="en-US" sz="800" b="0" i="0" u="none" strike="noStrike" kern="1200" baseline="0" dirty="0">
                <a:solidFill>
                  <a:schemeClr val="tx1"/>
                </a:solidFill>
                <a:latin typeface="+mn-lt"/>
                <a:ea typeface="+mn-ea"/>
                <a:cs typeface="+mn-cs"/>
              </a:rPr>
              <a:t> between HCL and HCL-v include CD43 , CD81, CD200 with CD43 and CD200 having stronger  expression and CD81 </a:t>
            </a:r>
            <a:r>
              <a:rPr lang="en-US" sz="800" b="0" i="0" u="none" strike="noStrike" kern="1200" baseline="0" dirty="0" err="1">
                <a:solidFill>
                  <a:schemeClr val="tx1"/>
                </a:solidFill>
                <a:latin typeface="+mn-lt"/>
                <a:ea typeface="+mn-ea"/>
                <a:cs typeface="+mn-cs"/>
              </a:rPr>
              <a:t>havingweaker</a:t>
            </a:r>
            <a:r>
              <a:rPr lang="en-US" sz="800" b="0" i="0" u="none" strike="noStrike" kern="1200" baseline="0" dirty="0">
                <a:solidFill>
                  <a:schemeClr val="tx1"/>
                </a:solidFill>
                <a:latin typeface="+mn-lt"/>
                <a:ea typeface="+mn-ea"/>
                <a:cs typeface="+mn-cs"/>
              </a:rPr>
              <a:t> expression in HCL, as compared to HCL-v. It is critical to discriminate HCL from SMZL and HCL-v, because therapy differs for these neoplasms. Of particular importance is distinguishing HCL-v from HCL, because HCL-v is associated with a more aggressive disease course and poor response to the purine analogs typically used to treat HCL. Positive response of HCL to therapy correlates with the presence of the BRAFV600E </a:t>
            </a:r>
            <a:r>
              <a:rPr lang="en-US" sz="800" b="0" i="0" u="none" strike="noStrike" kern="1200" baseline="0" dirty="0" err="1">
                <a:solidFill>
                  <a:schemeClr val="tx1"/>
                </a:solidFill>
                <a:latin typeface="+mn-lt"/>
                <a:ea typeface="+mn-ea"/>
                <a:cs typeface="+mn-cs"/>
              </a:rPr>
              <a:t>mutatior</a:t>
            </a:r>
            <a:r>
              <a:rPr lang="en-US" sz="800" b="0" i="0" u="none" strike="noStrike" kern="1200" baseline="0" dirty="0">
                <a:solidFill>
                  <a:schemeClr val="tx1"/>
                </a:solidFill>
                <a:latin typeface="+mn-lt"/>
                <a:ea typeface="+mn-ea"/>
                <a:cs typeface="+mn-cs"/>
              </a:rPr>
              <a:t>¡ which is observed in nearly I00% of HCL cases and absent in HCL-v. BÃAFV600E in exon 15 is almost universally present in HCL, with very rare patients having BRAF mutations located in exon 11. ABRAFV600E-speciflc monoclonal antibody can be used to detect disease in cases with low tumor burden or in which mutation analysis is not possible. possible. The </a:t>
            </a:r>
            <a:r>
              <a:rPr lang="en-US" sz="800" b="0" i="0" u="none" strike="noStrike" kern="1200" baseline="0" dirty="0" err="1">
                <a:solidFill>
                  <a:schemeClr val="tx1"/>
                </a:solidFill>
                <a:latin typeface="+mn-lt"/>
                <a:ea typeface="+mn-ea"/>
                <a:cs typeface="+mn-cs"/>
              </a:rPr>
              <a:t>BRAFgene</a:t>
            </a:r>
            <a:r>
              <a:rPr lang="en-US" sz="800" b="0" i="0" u="none" strike="noStrike" kern="1200" baseline="0" dirty="0">
                <a:solidFill>
                  <a:schemeClr val="tx1"/>
                </a:solidFill>
                <a:latin typeface="+mn-lt"/>
                <a:ea typeface="+mn-ea"/>
                <a:cs typeface="+mn-cs"/>
              </a:rPr>
              <a:t> encodes a serine/threonine kinase that plays an important role in the RAS/R {F/MEI(/ERI( mitotic signaling pathway. The BRAFV600E protein product is constitutively active, leading to uncontrolled phosphorylation </a:t>
            </a:r>
            <a:r>
              <a:rPr lang="en-US" sz="800" b="0" i="0" u="none" strike="noStrike" kern="1200" baseline="0" dirty="0" err="1">
                <a:solidFill>
                  <a:schemeClr val="tx1"/>
                </a:solidFill>
                <a:latin typeface="+mn-lt"/>
                <a:ea typeface="+mn-ea"/>
                <a:cs typeface="+mn-cs"/>
              </a:rPr>
              <a:t>ofMEK</a:t>
            </a:r>
            <a:r>
              <a:rPr lang="en-US" sz="800" b="0" i="0" u="none" strike="noStrike" kern="1200" baseline="0" dirty="0">
                <a:solidFill>
                  <a:schemeClr val="tx1"/>
                </a:solidFill>
                <a:latin typeface="+mn-lt"/>
                <a:ea typeface="+mn-ea"/>
                <a:cs typeface="+mn-cs"/>
              </a:rPr>
              <a:t> and subsequently ERK; ERK then phosphorylates multiple targets which drive cellular activation and proliferation. Among B-cell neoplasms, BRAFV600E is not specific to HCL and rarely occurs in chronic lymphocytic leukemia,</a:t>
            </a:r>
          </a:p>
          <a:p>
            <a:r>
              <a:rPr lang="en-US" sz="800" b="0" i="0" u="none" strike="noStrike" kern="1200" baseline="0" dirty="0">
                <a:solidFill>
                  <a:schemeClr val="tx1"/>
                </a:solidFill>
                <a:latin typeface="+mn-lt"/>
                <a:ea typeface="+mn-ea"/>
                <a:cs typeface="+mn-cs"/>
              </a:rPr>
              <a:t>SMZL, splenic diffuse red pulp lymphoma, and B-cell prolymphocytic leukemia. The clinical impact </a:t>
            </a:r>
            <a:r>
              <a:rPr lang="en-US" sz="800" b="0" i="0" u="none" strike="noStrike" kern="1200" baseline="0" dirty="0" err="1">
                <a:solidFill>
                  <a:schemeClr val="tx1"/>
                </a:solidFill>
                <a:latin typeface="+mn-lt"/>
                <a:ea typeface="+mn-ea"/>
                <a:cs typeface="+mn-cs"/>
              </a:rPr>
              <a:t>ofB</a:t>
            </a:r>
            <a:r>
              <a:rPr lang="en-US" sz="800" b="0" i="0" u="none" strike="noStrike" kern="1200" baseline="0" dirty="0">
                <a:solidFill>
                  <a:schemeClr val="tx1"/>
                </a:solidFill>
                <a:latin typeface="+mn-lt"/>
                <a:ea typeface="+mn-ea"/>
                <a:cs typeface="+mn-cs"/>
              </a:rPr>
              <a:t>-RAF mutations in these other B-cell lymphoproliferative disorders is unclear at present. In addition to BRAF, other genes that are recurrently mutated in HCL include CDI&lt;N18, KLF2, andKMT2C (</a:t>
            </a:r>
            <a:r>
              <a:rPr lang="en-US" sz="800" b="0" i="0" u="none" strike="noStrike" kern="1200" baseline="0" dirty="0" err="1">
                <a:solidFill>
                  <a:schemeClr val="tx1"/>
                </a:solidFill>
                <a:latin typeface="+mn-lt"/>
                <a:ea typeface="+mn-ea"/>
                <a:cs typeface="+mn-cs"/>
              </a:rPr>
              <a:t>MLß</a:t>
            </a:r>
            <a:r>
              <a:rPr lang="en-US" sz="800" b="0" i="0" u="none" strike="noStrike" kern="1200" baseline="0" dirty="0">
                <a:solidFill>
                  <a:schemeClr val="tx1"/>
                </a:solidFill>
                <a:latin typeface="+mn-lt"/>
                <a:ea typeface="+mn-ea"/>
                <a:cs typeface="+mn-cs"/>
              </a:rPr>
              <a:t>), among others (frequencies shown in t31 .1 ). Mutations in CDI{NIB </a:t>
            </a:r>
            <a:r>
              <a:rPr lang="en-US" sz="800" b="0" i="0" u="none" strike="noStrike" kern="1200" baseline="0" dirty="0" err="1">
                <a:solidFill>
                  <a:schemeClr val="tx1"/>
                </a:solidFill>
                <a:latin typeface="+mn-lt"/>
                <a:ea typeface="+mn-ea"/>
                <a:cs typeface="+mn-cs"/>
              </a:rPr>
              <a:t>andl</a:t>
            </a:r>
            <a:r>
              <a:rPr lang="en-US" sz="800" b="0" i="0" u="none" strike="noStrike" kern="1200" baseline="0" dirty="0">
                <a:solidFill>
                  <a:schemeClr val="tx1"/>
                </a:solidFill>
                <a:latin typeface="+mn-lt"/>
                <a:ea typeface="+mn-ea"/>
                <a:cs typeface="+mn-cs"/>
              </a:rPr>
              <a:t>{MT2C (</a:t>
            </a:r>
            <a:r>
              <a:rPr lang="en-US" sz="800" b="0" i="0" u="none" strike="noStrike" kern="1200" baseline="0" dirty="0" err="1">
                <a:solidFill>
                  <a:schemeClr val="tx1"/>
                </a:solidFill>
                <a:latin typeface="+mn-lt"/>
                <a:ea typeface="+mn-ea"/>
                <a:cs typeface="+mn-cs"/>
              </a:rPr>
              <a:t>UttLS</a:t>
            </a:r>
            <a:r>
              <a:rPr lang="en-US" sz="800" b="0" i="0" u="none" strike="noStrike" kern="1200" baseline="0" dirty="0">
                <a:solidFill>
                  <a:schemeClr val="tx1"/>
                </a:solidFill>
                <a:latin typeface="+mn-lt"/>
                <a:ea typeface="+mn-ea"/>
                <a:cs typeface="+mn-cs"/>
              </a:rPr>
              <a:t>) are inactivating, whereas the pathogenic nature of KLF2 mutations is uncertain. The effect of these mutations on disease course is unclear but one study found that CDKNIB mutations did not affect prognosis. KLF2 is more </a:t>
            </a:r>
            <a:r>
              <a:rPr lang="en-US" sz="800" b="0" i="0" u="none" strike="noStrike" kern="1200" baseline="0" dirty="0" err="1">
                <a:solidFill>
                  <a:schemeClr val="tx1"/>
                </a:solidFill>
                <a:latin typeface="+mn-lt"/>
                <a:ea typeface="+mn-ea"/>
                <a:cs typeface="+mn-cs"/>
              </a:rPr>
              <a:t>commonlymutated</a:t>
            </a:r>
            <a:r>
              <a:rPr lang="en-US" sz="800" b="0" i="0" u="none" strike="noStrike" kern="1200" baseline="0" dirty="0">
                <a:solidFill>
                  <a:schemeClr val="tx1"/>
                </a:solidFill>
                <a:latin typeface="+mn-lt"/>
                <a:ea typeface="+mn-ea"/>
                <a:cs typeface="+mn-cs"/>
              </a:rPr>
              <a:t> in </a:t>
            </a:r>
            <a:r>
              <a:rPr lang="en-US" sz="800" b="0" i="0" u="none" strike="noStrike" kern="1200" baseline="0" dirty="0" err="1">
                <a:solidFill>
                  <a:schemeClr val="tx1"/>
                </a:solidFill>
                <a:latin typeface="+mn-lt"/>
                <a:ea typeface="+mn-ea"/>
                <a:cs typeface="+mn-cs"/>
              </a:rPr>
              <a:t>SllfZL</a:t>
            </a:r>
            <a:r>
              <a:rPr lang="en-US" sz="800" b="0" i="0" u="none" strike="noStrike" kern="1200" baseline="0" dirty="0">
                <a:solidFill>
                  <a:schemeClr val="tx1"/>
                </a:solidFill>
                <a:latin typeface="+mn-lt"/>
                <a:ea typeface="+mn-ea"/>
                <a:cs typeface="+mn-cs"/>
              </a:rPr>
              <a:t>, </a:t>
            </a:r>
            <a:r>
              <a:rPr lang="en-US" sz="800" b="0" i="0" u="none" strike="noStrike" kern="1200" baseline="0" dirty="0" err="1">
                <a:solidFill>
                  <a:schemeClr val="tx1"/>
                </a:solidFill>
                <a:latin typeface="+mn-lt"/>
                <a:ea typeface="+mn-ea"/>
                <a:cs typeface="+mn-cs"/>
              </a:rPr>
              <a:t>occurringin</a:t>
            </a:r>
            <a:r>
              <a:rPr lang="en-US" sz="800" b="0" i="0" u="none" strike="noStrike" kern="1200" baseline="0" dirty="0">
                <a:solidFill>
                  <a:schemeClr val="tx1"/>
                </a:solidFill>
                <a:latin typeface="+mn-lt"/>
                <a:ea typeface="+mn-ea"/>
                <a:cs typeface="+mn-cs"/>
              </a:rPr>
              <a:t> -25o/o-40o/o of cases, and mutations are structurally distinct from those in HCL; KLF2 alterations in HCL  are characterized by amino acid substitutions whereas in SMZL the I(LF2 mutations </a:t>
            </a:r>
            <a:r>
              <a:rPr lang="en-US" sz="800" b="0" i="0" u="none" strike="noStrike" kern="1200" baseline="0" dirty="0" err="1">
                <a:solidFill>
                  <a:schemeClr val="tx1"/>
                </a:solidFill>
                <a:latin typeface="+mn-lt"/>
                <a:ea typeface="+mn-ea"/>
                <a:cs typeface="+mn-cs"/>
              </a:rPr>
              <a:t>afFect</a:t>
            </a:r>
            <a:r>
              <a:rPr lang="en-US" sz="800" b="0" i="0" u="none" strike="noStrike" kern="1200" baseline="0" dirty="0">
                <a:solidFill>
                  <a:schemeClr val="tx1"/>
                </a:solidFill>
                <a:latin typeface="+mn-lt"/>
                <a:ea typeface="+mn-ea"/>
                <a:cs typeface="+mn-cs"/>
              </a:rPr>
              <a:t> splicing or lead to frameshifts (see also Case 36).,</a:t>
            </a:r>
            <a:r>
              <a:rPr lang="en-US" sz="800" b="0" i="0" u="none" strike="noStrike" kern="1200" baseline="0" dirty="0" err="1">
                <a:solidFill>
                  <a:schemeClr val="tx1"/>
                </a:solidFill>
                <a:latin typeface="+mn-lt"/>
                <a:ea typeface="+mn-ea"/>
                <a:cs typeface="+mn-cs"/>
              </a:rPr>
              <a:t>ts</a:t>
            </a:r>
            <a:r>
              <a:rPr lang="en-US" sz="800" b="0" i="0" u="none" strike="noStrike" kern="1200" baseline="0" dirty="0">
                <a:solidFill>
                  <a:schemeClr val="tx1"/>
                </a:solidFill>
                <a:latin typeface="+mn-lt"/>
                <a:ea typeface="+mn-ea"/>
                <a:cs typeface="+mn-cs"/>
              </a:rPr>
              <a:t> mentioned HCL-v is characterized by the absence </a:t>
            </a:r>
            <a:r>
              <a:rPr lang="en-US" sz="800" b="0" i="0" u="none" strike="noStrike" kern="1200" baseline="0" dirty="0" err="1">
                <a:solidFill>
                  <a:schemeClr val="tx1"/>
                </a:solidFill>
                <a:latin typeface="+mn-lt"/>
                <a:ea typeface="+mn-ea"/>
                <a:cs typeface="+mn-cs"/>
              </a:rPr>
              <a:t>ofBRAF</a:t>
            </a:r>
            <a:r>
              <a:rPr lang="en-US" sz="800" b="0" i="0" u="none" strike="noStrike" kern="1200" baseline="0" dirty="0">
                <a:solidFill>
                  <a:schemeClr val="tx1"/>
                </a:solidFill>
                <a:latin typeface="+mn-lt"/>
                <a:ea typeface="+mn-ea"/>
                <a:cs typeface="+mn-cs"/>
              </a:rPr>
              <a:t> Vó00E, instead having </a:t>
            </a:r>
            <a:r>
              <a:rPr lang="en-US" sz="800" b="0" i="0" u="none" strike="noStrike" kern="1200" baseline="0" dirty="0" err="1">
                <a:solidFill>
                  <a:schemeClr val="tx1"/>
                </a:solidFill>
                <a:latin typeface="+mn-lt"/>
                <a:ea typeface="+mn-ea"/>
                <a:cs typeface="+mn-cs"/>
              </a:rPr>
              <a:t>mutatio</a:t>
            </a:r>
            <a:r>
              <a:rPr lang="en-US" sz="800" b="0" i="0" u="none" strike="noStrike" kern="1200" baseline="0" dirty="0">
                <a:solidFill>
                  <a:schemeClr val="tx1"/>
                </a:solidFill>
                <a:latin typeface="+mn-lt"/>
                <a:ea typeface="+mn-ea"/>
                <a:cs typeface="+mn-cs"/>
              </a:rPr>
              <a:t> ns </a:t>
            </a:r>
            <a:r>
              <a:rPr lang="en-US" sz="800" b="0" i="0" u="none" strike="noStrike" kern="1200" baseline="0" dirty="0" err="1">
                <a:solidFill>
                  <a:schemeClr val="tx1"/>
                </a:solidFill>
                <a:latin typeface="+mn-lt"/>
                <a:ea typeface="+mn-ea"/>
                <a:cs typeface="+mn-cs"/>
              </a:rPr>
              <a:t>ín</a:t>
            </a:r>
            <a:r>
              <a:rPr lang="en-US" sz="800" b="0" i="0" u="none" strike="noStrike" kern="1200" baseline="0" dirty="0">
                <a:solidFill>
                  <a:schemeClr val="tx1"/>
                </a:solidFill>
                <a:latin typeface="+mn-lt"/>
                <a:ea typeface="+mn-ea"/>
                <a:cs typeface="+mn-cs"/>
              </a:rPr>
              <a:t> MAP2KL in 30%-40o/o of cases. Thus, molecular profiling may help to distinguish these three disorders in </a:t>
            </a:r>
            <a:r>
              <a:rPr lang="en-US" sz="800" b="0" i="0" u="none" strike="noStrike" kern="1200" baseline="0" dirty="0" err="1">
                <a:solidFill>
                  <a:schemeClr val="tx1"/>
                </a:solidFill>
                <a:latin typeface="+mn-lt"/>
                <a:ea typeface="+mn-ea"/>
                <a:cs typeface="+mn-cs"/>
              </a:rPr>
              <a:t>dificult</a:t>
            </a:r>
            <a:r>
              <a:rPr lang="en-US" sz="800" b="0" i="0" u="none" strike="noStrike" kern="1200" baseline="0" dirty="0">
                <a:solidFill>
                  <a:schemeClr val="tx1"/>
                </a:solidFill>
                <a:latin typeface="+mn-lt"/>
                <a:ea typeface="+mn-ea"/>
                <a:cs typeface="+mn-cs"/>
              </a:rPr>
              <a:t> cases. HCL-v is also notable for heavily biased use of the I GHV4 -34 immunoglobulin receptor gene, present in -50% </a:t>
            </a:r>
            <a:r>
              <a:rPr lang="en-US" sz="800" b="0" i="0" u="none" strike="noStrike" kern="1200" baseline="0" dirty="0" err="1">
                <a:solidFill>
                  <a:schemeClr val="tx1"/>
                </a:solidFill>
                <a:latin typeface="+mn-lt"/>
                <a:ea typeface="+mn-ea"/>
                <a:cs typeface="+mn-cs"/>
              </a:rPr>
              <a:t>ofcases</a:t>
            </a:r>
            <a:r>
              <a:rPr lang="en-US" sz="800" b="0" i="0" u="none" strike="noStrike" kern="1200" baseline="0" dirty="0">
                <a:solidFill>
                  <a:schemeClr val="tx1"/>
                </a:solidFill>
                <a:latin typeface="+mn-lt"/>
                <a:ea typeface="+mn-ea"/>
                <a:cs typeface="+mn-cs"/>
              </a:rPr>
              <a:t>. If sequencing of IGHV is available, this analysis may be of value in cases in which the distinction between HCL and HCL is otherwise difficult. </a:t>
            </a:r>
            <a:endParaRPr lang="en-US" sz="800" dirty="0"/>
          </a:p>
        </p:txBody>
      </p:sp>
      <p:sp>
        <p:nvSpPr>
          <p:cNvPr id="4" name="Slide Number Placeholder 3"/>
          <p:cNvSpPr>
            <a:spLocks noGrp="1"/>
          </p:cNvSpPr>
          <p:nvPr>
            <p:ph type="sldNum" sz="quarter" idx="5"/>
          </p:nvPr>
        </p:nvSpPr>
        <p:spPr/>
        <p:txBody>
          <a:bodyPr/>
          <a:lstStyle/>
          <a:p>
            <a:fld id="{2F57B713-9CC9-45D1-8615-58A3214A5BDA}" type="slidenum">
              <a:rPr lang="en-US" smtClean="0"/>
              <a:t>44</a:t>
            </a:fld>
            <a:endParaRPr lang="en-US"/>
          </a:p>
        </p:txBody>
      </p:sp>
    </p:spTree>
    <p:extLst>
      <p:ext uri="{BB962C8B-B14F-4D97-AF65-F5344CB8AC3E}">
        <p14:creationId xmlns:p14="http://schemas.microsoft.com/office/powerpoint/2010/main" val="3373975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Beck, 2021, p. 54(c. 1 5 4 _t7 9 del/';C GAG GTG G,{CGTCTTCTIC,{,{TCAC)  variant allele frequency (</a:t>
            </a:r>
            <a:r>
              <a:rPr lang="en-US" sz="800" dirty="0" err="1"/>
              <a:t>Vm</a:t>
            </a:r>
            <a:r>
              <a:rPr lang="en-US" sz="800" dirty="0"/>
              <a:t>) </a:t>
            </a:r>
            <a:r>
              <a:rPr lang="en-US" sz="800" dirty="0" err="1"/>
              <a:t>ZZl</a:t>
            </a:r>
            <a:r>
              <a:rPr lang="en-US" sz="800" dirty="0"/>
              <a:t>"</a:t>
            </a:r>
          </a:p>
          <a:p>
            <a:r>
              <a:rPr lang="pl-PL" sz="800" dirty="0"/>
              <a:t>ASXL 1 p.D879ß* (c.2636 _z637insT) VAF 50%</a:t>
            </a:r>
            <a:r>
              <a:rPr lang="en-US" sz="800" dirty="0"/>
              <a:t> , </a:t>
            </a:r>
            <a:r>
              <a:rPr lang="en-US" sz="800" dirty="0" err="1"/>
              <a:t>sETBpl</a:t>
            </a:r>
            <a:r>
              <a:rPr lang="en-US" sz="800" dirty="0"/>
              <a:t> p.G870S (c.2ó08G&gt;A) </a:t>
            </a:r>
            <a:r>
              <a:rPr lang="en-US" sz="800" dirty="0" err="1"/>
              <a:t>vAF</a:t>
            </a:r>
            <a:r>
              <a:rPr lang="en-US" sz="800" dirty="0"/>
              <a:t> 50%</a:t>
            </a:r>
          </a:p>
          <a:p>
            <a:r>
              <a:rPr lang="pt-BR" sz="800" dirty="0"/>
              <a:t>NRAS p.G1 3D (c.38G&gt;A) yAF 23o/o, NA,AS p.G12D (c.35G&gt;A) VAF g%, </a:t>
            </a:r>
            <a:r>
              <a:rPr lang="it-IT" sz="800" dirty="0"/>
              <a:t>PTPNI I p. A7 2T (c.21 4G&gt; It) yAF t Io/o</a:t>
            </a:r>
            <a:endParaRPr lang="en-US" sz="800" dirty="0"/>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45</a:t>
            </a:fld>
            <a:endParaRPr lang="en-US"/>
          </a:p>
        </p:txBody>
      </p:sp>
    </p:spTree>
    <p:extLst>
      <p:ext uri="{BB962C8B-B14F-4D97-AF65-F5344CB8AC3E}">
        <p14:creationId xmlns:p14="http://schemas.microsoft.com/office/powerpoint/2010/main" val="1457025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46</a:t>
            </a:fld>
            <a:endParaRPr lang="en-US"/>
          </a:p>
        </p:txBody>
      </p:sp>
    </p:spTree>
    <p:extLst>
      <p:ext uri="{BB962C8B-B14F-4D97-AF65-F5344CB8AC3E}">
        <p14:creationId xmlns:p14="http://schemas.microsoft.com/office/powerpoint/2010/main" val="1593075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47</a:t>
            </a:fld>
            <a:endParaRPr lang="en-US"/>
          </a:p>
        </p:txBody>
      </p:sp>
    </p:spTree>
    <p:extLst>
      <p:ext uri="{BB962C8B-B14F-4D97-AF65-F5344CB8AC3E}">
        <p14:creationId xmlns:p14="http://schemas.microsoft.com/office/powerpoint/2010/main" val="1482594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48</a:t>
            </a:fld>
            <a:endParaRPr lang="en-US"/>
          </a:p>
        </p:txBody>
      </p:sp>
    </p:spTree>
    <p:extLst>
      <p:ext uri="{BB962C8B-B14F-4D97-AF65-F5344CB8AC3E}">
        <p14:creationId xmlns:p14="http://schemas.microsoft.com/office/powerpoint/2010/main" val="923092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CRS- cytokine </a:t>
            </a:r>
          </a:p>
        </p:txBody>
      </p:sp>
      <p:sp>
        <p:nvSpPr>
          <p:cNvPr id="4" name="Slide Number Placeholder 3"/>
          <p:cNvSpPr>
            <a:spLocks noGrp="1"/>
          </p:cNvSpPr>
          <p:nvPr>
            <p:ph type="sldNum" sz="quarter" idx="5"/>
          </p:nvPr>
        </p:nvSpPr>
        <p:spPr/>
        <p:txBody>
          <a:bodyPr/>
          <a:lstStyle/>
          <a:p>
            <a:fld id="{2F57B713-9CC9-45D1-8615-58A3214A5BDA}" type="slidenum">
              <a:rPr lang="en-US" smtClean="0"/>
              <a:t>49</a:t>
            </a:fld>
            <a:endParaRPr lang="en-US"/>
          </a:p>
        </p:txBody>
      </p:sp>
    </p:spTree>
    <p:extLst>
      <p:ext uri="{BB962C8B-B14F-4D97-AF65-F5344CB8AC3E}">
        <p14:creationId xmlns:p14="http://schemas.microsoft.com/office/powerpoint/2010/main" val="66036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800" dirty="0"/>
              <a:t>Cytochemical stains only needed with </a:t>
            </a:r>
            <a:r>
              <a:rPr lang="en-US" sz="800" dirty="0" err="1"/>
              <a:t>biphenotype</a:t>
            </a:r>
            <a:r>
              <a:rPr lang="en-US" sz="800" dirty="0"/>
              <a:t> and ambiguous leukemias </a:t>
            </a:r>
          </a:p>
          <a:p>
            <a:r>
              <a:rPr lang="en-US" sz="800" dirty="0"/>
              <a:t>CML BCR ABL and blast crisis – not really necessary, but if CML has transformed to blast crisis, not so many mutations</a:t>
            </a:r>
          </a:p>
          <a:p>
            <a:r>
              <a:rPr lang="en-US" sz="800" dirty="0"/>
              <a:t>AML with BCR ABL1 difference with CML in blast crisis.  AML with the BCR ABL1 is a late stage mutation, so you would see other genetic aberrations</a:t>
            </a:r>
          </a:p>
          <a:p>
            <a:r>
              <a:rPr lang="en-US" sz="800" dirty="0"/>
              <a:t>What to teach for BOC exam:  We all share the struggle.  WHO morphology need to retain but less and less prominent as more genetic mutations occur.  Those genetic mutations are defining the treatment and prognosis, following the TKI model. </a:t>
            </a:r>
          </a:p>
          <a:p>
            <a:r>
              <a:rPr lang="en-US" sz="800" dirty="0"/>
              <a:t>More homework to do: international Consensus classification system</a:t>
            </a:r>
          </a:p>
          <a:p>
            <a:r>
              <a:rPr lang="en-US" sz="800" dirty="0"/>
              <a:t>Is there a good marker for ABL1 like disease?   Only significant mutations if it has a prediction for therapy and prognosis, give me the name of disease, treatment, and prognosis</a:t>
            </a:r>
          </a:p>
          <a:p>
            <a:r>
              <a:rPr lang="en-US" sz="800" dirty="0"/>
              <a:t>Books websites: podcasts by professions, books McKenzie and </a:t>
            </a:r>
            <a:r>
              <a:rPr lang="en-US" sz="800" dirty="0" err="1"/>
              <a:t>Rodak</a:t>
            </a:r>
            <a:r>
              <a:rPr lang="en-US" sz="800" dirty="0"/>
              <a:t>. The future: ID the key mutation and then medication to overcome the block or multiple blocks.  How are we going to pay for it is Tim’s concern. </a:t>
            </a:r>
          </a:p>
          <a:p>
            <a:endParaRPr lang="en-US" dirty="0"/>
          </a:p>
          <a:p>
            <a:endParaRPr lang="en-US" dirty="0"/>
          </a:p>
          <a:p>
            <a:endParaRPr lang="en-US" dirty="0"/>
          </a:p>
        </p:txBody>
      </p:sp>
    </p:spTree>
    <p:extLst>
      <p:ext uri="{BB962C8B-B14F-4D97-AF65-F5344CB8AC3E}">
        <p14:creationId xmlns:p14="http://schemas.microsoft.com/office/powerpoint/2010/main" val="2256359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AI said: ASCP:   Also a MB certification.  Molecular biology specialty </a:t>
            </a:r>
            <a:r>
              <a:rPr lang="en-US" sz="800" b="1" kern="1200" dirty="0">
                <a:solidFill>
                  <a:schemeClr val="tx1"/>
                </a:solidFill>
                <a:effectLst/>
                <a:latin typeface="+mn-lt"/>
                <a:ea typeface="+mn-ea"/>
                <a:cs typeface="+mn-cs"/>
              </a:rPr>
              <a:t>The ASCP offers a Specialist in Molecular Biology (SMB) certification, validating expertise in molecular techniques for diagnostics and research, with various eligibility routes for candidates.</a:t>
            </a:r>
          </a:p>
          <a:p>
            <a:r>
              <a:rPr lang="en-US" sz="800" b="1" kern="1200" dirty="0">
                <a:solidFill>
                  <a:schemeClr val="tx1"/>
                </a:solidFill>
                <a:effectLst/>
                <a:latin typeface="+mn-lt"/>
                <a:ea typeface="+mn-ea"/>
                <a:cs typeface="+mn-cs"/>
              </a:rPr>
              <a:t>Overview of the SMB Certification</a:t>
            </a:r>
          </a:p>
          <a:p>
            <a:r>
              <a:rPr lang="en-US" sz="800" b="0" u="none" strike="noStrike" kern="1200" dirty="0">
                <a:solidFill>
                  <a:schemeClr val="tx1"/>
                </a:solidFill>
                <a:effectLst/>
                <a:latin typeface="+mn-lt"/>
                <a:ea typeface="+mn-ea"/>
                <a:cs typeface="+mn-cs"/>
                <a:hlinkClick r:id="rId3"/>
              </a:rPr>
              <a:t>The </a:t>
            </a:r>
            <a:r>
              <a:rPr lang="en-US" sz="800" b="1" u="none" strike="noStrike" kern="1200" dirty="0">
                <a:solidFill>
                  <a:schemeClr val="tx1"/>
                </a:solidFill>
                <a:effectLst/>
                <a:latin typeface="+mn-lt"/>
                <a:ea typeface="+mn-ea"/>
                <a:cs typeface="+mn-cs"/>
                <a:hlinkClick r:id="rId3"/>
              </a:rPr>
              <a:t>Specialist in Molecular Biology (SMB)</a:t>
            </a:r>
            <a:r>
              <a:rPr lang="en-US" sz="800" b="0" u="none" strike="noStrike" kern="1200" dirty="0">
                <a:solidFill>
                  <a:schemeClr val="tx1"/>
                </a:solidFill>
                <a:effectLst/>
                <a:latin typeface="+mn-lt"/>
                <a:ea typeface="+mn-ea"/>
                <a:cs typeface="+mn-cs"/>
                <a:hlinkClick r:id="rId3"/>
              </a:rPr>
              <a:t> certification is administered by the </a:t>
            </a:r>
            <a:r>
              <a:rPr lang="en-US" sz="800" b="1" u="none" strike="noStrike" kern="1200" dirty="0">
                <a:solidFill>
                  <a:schemeClr val="tx1"/>
                </a:solidFill>
                <a:effectLst/>
                <a:latin typeface="+mn-lt"/>
                <a:ea typeface="+mn-ea"/>
                <a:cs typeface="+mn-cs"/>
                <a:hlinkClick r:id="rId3"/>
              </a:rPr>
              <a:t>American Society for Clinical Pathology (ASCP)</a:t>
            </a:r>
            <a:r>
              <a:rPr lang="en-US" sz="800" b="0" u="none" strike="noStrike" kern="1200" dirty="0">
                <a:solidFill>
                  <a:schemeClr val="tx1"/>
                </a:solidFill>
                <a:effectLst/>
                <a:latin typeface="+mn-lt"/>
                <a:ea typeface="+mn-ea"/>
                <a:cs typeface="+mn-cs"/>
                <a:hlinkClick r:id="rId3"/>
              </a:rPr>
              <a:t>. This credential is designed for professionals specializing in molecular biology, focusing on techniques used in diagnostics, research, and biotechnology. The certification validates a professional's expertise in molecular biological methods and their applications in various medical fields, including the diagnosis of diseases. </a:t>
            </a:r>
            <a:endParaRPr lang="en-US" sz="800" b="0" kern="1200" dirty="0">
              <a:solidFill>
                <a:schemeClr val="tx1"/>
              </a:solidFill>
              <a:effectLst/>
              <a:latin typeface="+mn-lt"/>
              <a:ea typeface="+mn-ea"/>
              <a:cs typeface="+mn-cs"/>
            </a:endParaRPr>
          </a:p>
          <a:p>
            <a:r>
              <a:rPr lang="en-US" sz="800" b="0" u="sng" kern="1200" dirty="0">
                <a:solidFill>
                  <a:schemeClr val="tx1"/>
                </a:solidFill>
                <a:effectLst/>
                <a:latin typeface="+mn-lt"/>
                <a:ea typeface="+mn-ea"/>
                <a:cs typeface="+mn-cs"/>
                <a:hlinkClick r:id="rId3"/>
              </a:rPr>
              <a:t>Vivian Health</a:t>
            </a:r>
            <a:r>
              <a:rPr lang="en-US" sz="800" b="1" u="sng" kern="1200" dirty="0">
                <a:solidFill>
                  <a:schemeClr val="tx1"/>
                </a:solidFill>
                <a:effectLst/>
                <a:latin typeface="+mn-lt"/>
                <a:ea typeface="+mn-ea"/>
                <a:cs typeface="+mn-cs"/>
                <a:hlinkClick r:id="rId3"/>
              </a:rPr>
              <a:t>+1 </a:t>
            </a:r>
            <a:r>
              <a:rPr lang="en-US" sz="800" b="1" kern="1200" dirty="0">
                <a:solidFill>
                  <a:schemeClr val="tx1"/>
                </a:solidFill>
                <a:effectLst/>
                <a:latin typeface="+mn-lt"/>
                <a:ea typeface="+mn-ea"/>
                <a:cs typeface="+mn-cs"/>
              </a:rPr>
              <a:t>Eligibility Requirements </a:t>
            </a:r>
            <a:r>
              <a:rPr lang="en-US" sz="800" b="0" kern="1200" dirty="0">
                <a:solidFill>
                  <a:schemeClr val="tx1"/>
                </a:solidFill>
                <a:effectLst/>
                <a:latin typeface="+mn-lt"/>
                <a:ea typeface="+mn-ea"/>
                <a:cs typeface="+mn-cs"/>
              </a:rPr>
              <a:t>To qualify for the SMB certification, candidates must meet specific eligibility criteria, which can vary based on their educational background and experience. Here are some common routes to eligibility:</a:t>
            </a:r>
          </a:p>
          <a:p>
            <a:r>
              <a:rPr lang="en-US" sz="800" b="1" kern="1200" dirty="0">
                <a:solidFill>
                  <a:schemeClr val="tx1"/>
                </a:solidFill>
                <a:effectLst/>
                <a:latin typeface="+mn-lt"/>
                <a:ea typeface="+mn-ea"/>
                <a:cs typeface="+mn-cs"/>
              </a:rPr>
              <a:t>Route 1</a:t>
            </a:r>
            <a:r>
              <a:rPr lang="en-US" sz="800" b="0" kern="1200" dirty="0">
                <a:solidFill>
                  <a:schemeClr val="tx1"/>
                </a:solidFill>
                <a:effectLst/>
                <a:latin typeface="+mn-lt"/>
                <a:ea typeface="+mn-ea"/>
                <a:cs typeface="+mn-cs"/>
              </a:rPr>
              <a:t>: A non expired MB (ASCP) certification, a bachelor’s degree, and three years of practical experience in a molecular biology laboratory.</a:t>
            </a:r>
          </a:p>
          <a:p>
            <a:r>
              <a:rPr lang="en-US" sz="800" b="1" kern="1200" dirty="0">
                <a:solidFill>
                  <a:schemeClr val="tx1"/>
                </a:solidFill>
                <a:effectLst/>
                <a:latin typeface="+mn-lt"/>
                <a:ea typeface="+mn-ea"/>
                <a:cs typeface="+mn-cs"/>
              </a:rPr>
              <a:t>Route 2</a:t>
            </a:r>
            <a:r>
              <a:rPr lang="en-US" sz="800" b="0" kern="1200" dirty="0">
                <a:solidFill>
                  <a:schemeClr val="tx1"/>
                </a:solidFill>
                <a:effectLst/>
                <a:latin typeface="+mn-lt"/>
                <a:ea typeface="+mn-ea"/>
                <a:cs typeface="+mn-cs"/>
              </a:rPr>
              <a:t>: A master’s degree in a relevant field and three years of clinical experience in a molecular biology laboratory.</a:t>
            </a:r>
          </a:p>
          <a:p>
            <a:r>
              <a:rPr lang="en-US" sz="800" b="1" kern="1200" dirty="0">
                <a:solidFill>
                  <a:schemeClr val="tx1"/>
                </a:solidFill>
                <a:effectLst/>
                <a:latin typeface="+mn-lt"/>
                <a:ea typeface="+mn-ea"/>
                <a:cs typeface="+mn-cs"/>
              </a:rPr>
              <a:t>Route 3</a:t>
            </a:r>
            <a:r>
              <a:rPr lang="en-US" sz="800" b="0" kern="1200" dirty="0">
                <a:solidFill>
                  <a:schemeClr val="tx1"/>
                </a:solidFill>
                <a:effectLst/>
                <a:latin typeface="+mn-lt"/>
                <a:ea typeface="+mn-ea"/>
                <a:cs typeface="+mn-cs"/>
              </a:rPr>
              <a:t>: A PhD in a relevant field, with post-doctoral fellowship or clinical experience in molecular biology.</a:t>
            </a:r>
          </a:p>
          <a:p>
            <a:r>
              <a:rPr lang="en-US" sz="800" b="1" kern="1200" dirty="0">
                <a:solidFill>
                  <a:schemeClr val="tx1"/>
                </a:solidFill>
                <a:effectLst/>
                <a:latin typeface="+mn-lt"/>
                <a:ea typeface="+mn-ea"/>
                <a:cs typeface="+mn-cs"/>
              </a:rPr>
              <a:t>Route 4</a:t>
            </a:r>
            <a:r>
              <a:rPr lang="en-US" sz="800" b="0" kern="1200" dirty="0">
                <a:solidFill>
                  <a:schemeClr val="tx1"/>
                </a:solidFill>
                <a:effectLst/>
                <a:latin typeface="+mn-lt"/>
                <a:ea typeface="+mn-ea"/>
                <a:cs typeface="+mn-cs"/>
              </a:rPr>
              <a:t>: Three years of acceptable clinical experience in a molecular biology laboratory or related research experience.</a:t>
            </a:r>
          </a:p>
          <a:p>
            <a:r>
              <a:rPr lang="en-US" sz="800" b="1" u="none" strike="noStrike" kern="1200" dirty="0">
                <a:solidFill>
                  <a:schemeClr val="tx1"/>
                </a:solidFill>
                <a:effectLst/>
                <a:latin typeface="+mn-lt"/>
                <a:ea typeface="+mn-ea"/>
                <a:cs typeface="+mn-cs"/>
                <a:hlinkClick r:id="rId3"/>
              </a:rPr>
              <a:t>Route 5</a:t>
            </a:r>
            <a:r>
              <a:rPr lang="en-US" sz="800" b="0" u="none" strike="noStrike" kern="1200" dirty="0">
                <a:solidFill>
                  <a:schemeClr val="tx1"/>
                </a:solidFill>
                <a:effectLst/>
                <a:latin typeface="+mn-lt"/>
                <a:ea typeface="+mn-ea"/>
                <a:cs typeface="+mn-cs"/>
                <a:hlinkClick r:id="rId3"/>
              </a:rPr>
              <a:t>: Teaching experience in clinical molecular biology at an accredited institution. </a:t>
            </a:r>
            <a:endParaRPr lang="en-US" sz="800" b="0" kern="1200" dirty="0">
              <a:solidFill>
                <a:schemeClr val="tx1"/>
              </a:solidFill>
              <a:effectLst/>
              <a:latin typeface="+mn-lt"/>
              <a:ea typeface="+mn-ea"/>
              <a:cs typeface="+mn-cs"/>
            </a:endParaRPr>
          </a:p>
          <a:p>
            <a:endParaRPr lang="en-US" sz="800" b="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57B713-9CC9-45D1-8615-58A3214A5BDA}" type="slidenum">
              <a:rPr lang="en-US" smtClean="0"/>
              <a:t>50</a:t>
            </a:fld>
            <a:endParaRPr lang="en-US"/>
          </a:p>
        </p:txBody>
      </p:sp>
    </p:spTree>
    <p:extLst>
      <p:ext uri="{BB962C8B-B14F-4D97-AF65-F5344CB8AC3E}">
        <p14:creationId xmlns:p14="http://schemas.microsoft.com/office/powerpoint/2010/main" val="941659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51</a:t>
            </a:fld>
            <a:endParaRPr lang="en-US"/>
          </a:p>
        </p:txBody>
      </p:sp>
    </p:spTree>
    <p:extLst>
      <p:ext uri="{BB962C8B-B14F-4D97-AF65-F5344CB8AC3E}">
        <p14:creationId xmlns:p14="http://schemas.microsoft.com/office/powerpoint/2010/main" val="2025110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52</a:t>
            </a:fld>
            <a:endParaRPr lang="en-US"/>
          </a:p>
        </p:txBody>
      </p:sp>
    </p:spTree>
    <p:extLst>
      <p:ext uri="{BB962C8B-B14F-4D97-AF65-F5344CB8AC3E}">
        <p14:creationId xmlns:p14="http://schemas.microsoft.com/office/powerpoint/2010/main" val="460415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53</a:t>
            </a:fld>
            <a:endParaRPr lang="en-US"/>
          </a:p>
        </p:txBody>
      </p:sp>
    </p:spTree>
    <p:extLst>
      <p:ext uri="{BB962C8B-B14F-4D97-AF65-F5344CB8AC3E}">
        <p14:creationId xmlns:p14="http://schemas.microsoft.com/office/powerpoint/2010/main" val="851785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54</a:t>
            </a:fld>
            <a:endParaRPr lang="en-US"/>
          </a:p>
        </p:txBody>
      </p:sp>
    </p:spTree>
    <p:extLst>
      <p:ext uri="{BB962C8B-B14F-4D97-AF65-F5344CB8AC3E}">
        <p14:creationId xmlns:p14="http://schemas.microsoft.com/office/powerpoint/2010/main" val="141213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of Contents</a:t>
            </a:r>
          </a:p>
        </p:txBody>
      </p:sp>
      <p:sp>
        <p:nvSpPr>
          <p:cNvPr id="4" name="Slide Number Placeholder 3"/>
          <p:cNvSpPr>
            <a:spLocks noGrp="1"/>
          </p:cNvSpPr>
          <p:nvPr>
            <p:ph type="sldNum" sz="quarter" idx="5"/>
          </p:nvPr>
        </p:nvSpPr>
        <p:spPr/>
        <p:txBody>
          <a:bodyPr/>
          <a:lstStyle/>
          <a:p>
            <a:fld id="{2F57B713-9CC9-45D1-8615-58A3214A5BDA}" type="slidenum">
              <a:rPr lang="en-US" smtClean="0"/>
              <a:t>6</a:t>
            </a:fld>
            <a:endParaRPr lang="en-US"/>
          </a:p>
        </p:txBody>
      </p:sp>
    </p:spTree>
    <p:extLst>
      <p:ext uri="{BB962C8B-B14F-4D97-AF65-F5344CB8AC3E}">
        <p14:creationId xmlns:p14="http://schemas.microsoft.com/office/powerpoint/2010/main" val="315444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Neoplasms: abnormal growth of cells, malignancy cancerous neoplasm capable of invading tissues and spreading to other parts of the body.  From Jaffee, 2025, p. 831. The relative contribution of each feature varies, depending on the case. Only through familiarity with the classification system and with the criteria for each entity can the appropriate studies be chosen to arrive at an accurate diagnosis in an expeditious manner. Although perhaps overused as an example of the prototype for the classification of myeloid neoplasms, chronic myeloid leukemia (CML) symbolizes the utility of the prior WHO and current ICC 2022 approaches. This leukemia is recognized mainly by its clinical and morphologic features and is consistently associated with a specific genetic abnormality, the BCR::ABL1 fusion gene, which leads to the production of a constitutively activated protein tyrosine kinase that interacts with a number of different cellular pathways to influence the proliferation, survival, and differentiation of neoplastic cells. The protein is sufficient to cause the leukemia, but it also provides a target for therapy that has prolonged the lives of thousands of patients with this disease.6 The diagnosis of CML, however, is not based on any single parameter. There are other myeloid leukemias that mimic its clinical presentation and morphology, and the BCR::ABL1 fusion is seen not only in CML but also in some cases of de novo acute lymphoblastic leukemia, acute myeloid leukemia (AML), and mixed phenotype acute leukemia (MPAL). Thus, CML is a perfect model for the integration of all pieces of relevant information to define an entity in a classification scheme. Furthermore, there are still mysteries regarding CML, so there is still more to learn (see Chapter 47). As the focus in all neoplasms turns increasingly to the genetic infrastructure of malignant cells and to molecular abnormalities that may be targets for therapeutic agents, it is only natural that more genetic and molecular data are incorporated into the diagnostic algorithms or nomenclature of classification schemes. The 2001 3rd edition of the WHO classification included, for the first time in any widely used system, genetic information as criteria for the diagnosis of not only CML but also some subtypes of AML.7 By the time the 2008 4th edition and 2016 revised 4th edition of the WHO classification were published, a number of significant genetic abnormalities were discovered that are associated with subgroups of myeloid neoplasms or with specific disease entities within the subgroups. Since that time, an even larger number of genetic and epigenetic events associated with myeloid neoplasms have been described, making an approach that uses these data for both classification and prognostication more challenging. In some instances, such as myeloid/lymphoid neoplasms with eosinophilia and tyrosine kinase gene fusions, the genetic defect (coupled with the morphology and clinical findings) is the major criterion for naming the disease and for selecting specific targeted therapy (see Chapter 50). In other instances, such as the BCR::ABL1-negative myeloproliferative neoplasms (MPNs) that are often but not invariably associated with the JAK2 V617F mutation, the presence of the genetic defect is an objective criterion that identifies the myeloid proliferation as neoplastic. Additional criteria are necessary to define the specific disease associated with the mutated JAK2 and to distinguish it from other MPNs that share the same mutation (see Chapter 47). Therefore, although the ICC 2022 incorporates an increased number of genetic abnormalities, a multidisciplinary approach is still required for the classification of myeloid neoplasms. This multidisciplinary approach succeeds in defining many distinct disease entities that cannot be adequately identified by relying on morphology or clinical features alone. Such a limited approach to myeloid neoplasms is no longer adequate, and a diagnosis is not complete in many cases until the results of all studies have been correlated, often requiring amended pathology reports.   New entities and new diagnostic criteria for old entities in the ICC 2022 are based mainly on published clinical and scientific studies that have been extensively quoted and their significance widely acknowledged. However, to accommodate data that have not yet “matured,” the classification continues to have a number of “provisional entities” to include diseases that are clinically or scientifically important and should be considered in the classification but for which additional studies are needed to clarify their significance. Some previous provisional entities have been refined in the current classification and are now incorporated as full entities, and their presence emphasizes that the classification is ever-changing.</a:t>
            </a:r>
          </a:p>
        </p:txBody>
      </p:sp>
      <p:sp>
        <p:nvSpPr>
          <p:cNvPr id="4" name="Slide Number Placeholder 3"/>
          <p:cNvSpPr>
            <a:spLocks noGrp="1"/>
          </p:cNvSpPr>
          <p:nvPr>
            <p:ph type="sldNum" sz="quarter" idx="5"/>
          </p:nvPr>
        </p:nvSpPr>
        <p:spPr/>
        <p:txBody>
          <a:bodyPr/>
          <a:lstStyle/>
          <a:p>
            <a:fld id="{2F57B713-9CC9-45D1-8615-58A3214A5BDA}" type="slidenum">
              <a:rPr lang="en-US" smtClean="0"/>
              <a:t>7</a:t>
            </a:fld>
            <a:endParaRPr lang="en-US"/>
          </a:p>
        </p:txBody>
      </p:sp>
    </p:spTree>
    <p:extLst>
      <p:ext uri="{BB962C8B-B14F-4D97-AF65-F5344CB8AC3E}">
        <p14:creationId xmlns:p14="http://schemas.microsoft.com/office/powerpoint/2010/main" val="354405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sz="800" b="0" i="0" dirty="0">
                <a:solidFill>
                  <a:srgbClr val="666666"/>
                </a:solidFill>
                <a:effectLst/>
                <a:latin typeface="Helvetica" panose="020B0604020202020204" pitchFamily="34" charset="0"/>
              </a:rPr>
              <a:t>Emerging entities are listed as disease subtypes under a novel rubric of </a:t>
            </a:r>
            <a:r>
              <a:rPr lang="en-US" sz="800" b="0" i="1" dirty="0">
                <a:solidFill>
                  <a:srgbClr val="666666"/>
                </a:solidFill>
                <a:effectLst/>
                <a:latin typeface="Helvetica" panose="020B0604020202020204" pitchFamily="34" charset="0"/>
              </a:rPr>
              <a:t>other defined genetic alterations</a:t>
            </a:r>
            <a:r>
              <a:rPr lang="en-US" sz="800" b="0" i="0" dirty="0">
                <a:solidFill>
                  <a:srgbClr val="666666"/>
                </a:solidFill>
                <a:effectLst/>
                <a:latin typeface="Helvetica" panose="020B0604020202020204" pitchFamily="34" charset="0"/>
              </a:rPr>
              <a:t>. This is envisioned as a landing spot in the classification to incorporate new/rare entities whose recognition is increasing as high-throughput molecular diagnostic tools become more available. This approach replaces the assignment of provisional status to such entities. It is recognized that the diagnosis of such subtypes might not be feasible in all practice settings. A set of decision support guidelines was adopted to aid in determining what subtypes would qualify in this context; they include: (1) having distinct molecular or cytogenetic features driven by established oncogenic mechanisms; (2) not meeting subtype criteria under other </a:t>
            </a:r>
            <a:r>
              <a:rPr lang="en-US" sz="800" b="0" i="0" dirty="0" err="1">
                <a:solidFill>
                  <a:srgbClr val="666666"/>
                </a:solidFill>
                <a:effectLst/>
                <a:latin typeface="Helvetica" panose="020B0604020202020204" pitchFamily="34" charset="0"/>
              </a:rPr>
              <a:t>tumour</a:t>
            </a:r>
            <a:r>
              <a:rPr lang="en-US" sz="800" b="0" i="0" dirty="0">
                <a:solidFill>
                  <a:srgbClr val="666666"/>
                </a:solidFill>
                <a:effectLst/>
                <a:latin typeface="Helvetica" panose="020B0604020202020204" pitchFamily="34" charset="0"/>
              </a:rPr>
              <a:t> types with defining genetic abnormalities; (3) having distinct pathologic and clinical features, including - but not limited to - response to therapeutic interventions; and, (4) at least two quality peer-review publications by distinct investigator groups. The classification retains the use of the term “not otherwise specified” (NOS) to designate disease types for which no defining attribute is known currently. As such, the term should not be used to classify a case due to technical limitations (e.g. insufficient material) or resource limitations (e.g. lack of availability of certain diagnostic modalities). Such limitations, particularly the latter, could be mitigated by going up the classification hierarchy to the family level or category level. As in other volumes in this edition, the term “unclassifiable” is no longer used, as it represents a contradiction within a classification scheme.</a:t>
            </a:r>
          </a:p>
          <a:p>
            <a:pPr marL="158750" indent="0">
              <a:buNone/>
            </a:pPr>
            <a:endParaRPr lang="en-US" sz="800" dirty="0"/>
          </a:p>
        </p:txBody>
      </p:sp>
    </p:spTree>
    <p:extLst>
      <p:ext uri="{BB962C8B-B14F-4D97-AF65-F5344CB8AC3E}">
        <p14:creationId xmlns:p14="http://schemas.microsoft.com/office/powerpoint/2010/main" val="111992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Sickle cell: valine becomes glutamic acid.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66666"/>
                </a:solidFill>
                <a:latin typeface="Helvetica" panose="020B0604020202020204" pitchFamily="34" charset="0"/>
              </a:rPr>
              <a:t>(or BRAF:c.1799T&gt;A p.V600E)if single-letter amino acid codes are preferred, as have been used throughout this volume. Notably, however, this example assumes that a particular BRAF transcript reference sequence accession and version have previously been defined (e.g.NM_004333.5)</a:t>
            </a:r>
            <a:endParaRPr lang="en-US" sz="1200" dirty="0"/>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9</a:t>
            </a:fld>
            <a:endParaRPr lang="en-US"/>
          </a:p>
        </p:txBody>
      </p:sp>
    </p:spTree>
    <p:extLst>
      <p:ext uri="{BB962C8B-B14F-4D97-AF65-F5344CB8AC3E}">
        <p14:creationId xmlns:p14="http://schemas.microsoft.com/office/powerpoint/2010/main" val="343421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3C2ABA-BB14-4AE3-853F-87E06631B780}" type="datetime1">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86508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19E26-DD57-4AFC-ABE9-8F0065199FD6}" type="datetime1">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259422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108C5-766E-4F6A-A828-3D50A894A08A}" type="datetime1">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071B9B-9F4C-4EAC-8832-C9195E19EF0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164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AA13BF1-1684-40FA-82F5-EA37D9CFB998}" type="datetime1">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278694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470A24-D81A-440A-80FE-4327C2A4C3DB}" type="datetime1">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071B9B-9F4C-4EAC-8832-C9195E19EF0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179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872C4C6-49EE-48F2-93B9-659F373CAF16}" type="datetime1">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75261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79050-A8A9-497B-B209-0344885CFB26}" type="datetime1">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75926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29BEC-6371-4C5A-8747-C383225A0E96}" type="datetime1">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374107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619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3" name="Google Shape;23;p1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4" name="Google Shape;2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987FEA-C425-43C2-8F48-2EA23ABF197B}" type="datetime1">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348989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CBAE0B-7474-4A85-9D6C-5DD36BCAB0E6}" type="datetime1">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246945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9E53F-C201-47C4-82DD-07BCF65B9B1C}" type="datetime1">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335200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5A3BD4-99CB-4479-9FDD-8FD42084D83C}" type="datetime1">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3" name="Slide Number Placeholder 5"/>
          <p:cNvSpPr>
            <a:spLocks noGrp="1"/>
          </p:cNvSpPr>
          <p:nvPr>
            <p:ph type="sldNum" sz="quarter" idx="12"/>
          </p:nvPr>
        </p:nvSpPr>
        <p:spPr>
          <a:xfrm>
            <a:off x="531812" y="787782"/>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358657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D1645C-FFC8-4223-9B9D-2F2130A12C11}" type="datetime1">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5" name="Slide Number Placeholder 4"/>
          <p:cNvSpPr>
            <a:spLocks noGrp="1"/>
          </p:cNvSpPr>
          <p:nvPr>
            <p:ph type="sldNum" sz="quarter" idx="12"/>
          </p:nvPr>
        </p:nvSpPr>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302724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4A703-5165-49B5-A8FF-1E488279C012}" type="datetime1">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48067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8E726A-2B4F-4210-9269-700560B05D22}" type="datetime1">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365509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10CCAD-6BD7-40FD-A882-BA1F5B226ED2}" type="datetime1">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63095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A0918A-C7CB-4B99-9D77-62A13829DD61}" type="datetime1">
              <a:rPr lang="en-US" smtClean="0"/>
              <a:t>4/20/2026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071B9B-9F4C-4EAC-8832-C9195E19EF06}" type="slidenum">
              <a:rPr lang="en-US" smtClean="0"/>
              <a:t>‹#›</a:t>
            </a:fld>
            <a:endParaRPr lang="en-US"/>
          </a:p>
        </p:txBody>
      </p:sp>
    </p:spTree>
    <p:extLst>
      <p:ext uri="{BB962C8B-B14F-4D97-AF65-F5344CB8AC3E}">
        <p14:creationId xmlns:p14="http://schemas.microsoft.com/office/powerpoint/2010/main" val="266474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coleman@U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hyperlink" Target="https://tumourclassification.iarc.who.int/chaptercontent/63/18" TargetMode="External"/><Relationship Id="rId18" Type="http://schemas.openxmlformats.org/officeDocument/2006/relationships/hyperlink" Target="https://tumourclassification.iarc.who.int/chaptercontent/63/23" TargetMode="External"/><Relationship Id="rId26" Type="http://schemas.openxmlformats.org/officeDocument/2006/relationships/hyperlink" Target="https://tumourclassification.iarc.who.int/chaptercontent/63/32" TargetMode="External"/><Relationship Id="rId39" Type="http://schemas.openxmlformats.org/officeDocument/2006/relationships/hyperlink" Target="https://tumourclassification.iarc.who.int/chaptercontent/63/346" TargetMode="External"/><Relationship Id="rId21" Type="http://schemas.openxmlformats.org/officeDocument/2006/relationships/hyperlink" Target="https://tumourclassification.iarc.who.int/chaptercontent/63/345" TargetMode="External"/><Relationship Id="rId34" Type="http://schemas.openxmlformats.org/officeDocument/2006/relationships/hyperlink" Target="https://tumourclassification.iarc.who.int/chaptercontent/63/45" TargetMode="External"/><Relationship Id="rId42" Type="http://schemas.openxmlformats.org/officeDocument/2006/relationships/hyperlink" Target="https://tumourclassification.iarc.who.int/chaptercontent/63/51" TargetMode="External"/><Relationship Id="rId47" Type="http://schemas.openxmlformats.org/officeDocument/2006/relationships/hyperlink" Target="https://tumourclassification.iarc.who.int/chaptercontent/63/56" TargetMode="External"/><Relationship Id="rId50" Type="http://schemas.openxmlformats.org/officeDocument/2006/relationships/hyperlink" Target="https://tumourclassification.iarc.who.int/chaptercontent/63/69" TargetMode="External"/><Relationship Id="rId7" Type="http://schemas.openxmlformats.org/officeDocument/2006/relationships/hyperlink" Target="https://tumourclassification.iarc.who.int/chaptercontent/63/12" TargetMode="External"/><Relationship Id="rId2" Type="http://schemas.openxmlformats.org/officeDocument/2006/relationships/notesSlide" Target="../notesSlides/notesSlide10.xml"/><Relationship Id="rId16" Type="http://schemas.openxmlformats.org/officeDocument/2006/relationships/hyperlink" Target="https://tumourclassification.iarc.who.int/chaptercontent/63/21" TargetMode="External"/><Relationship Id="rId29" Type="http://schemas.openxmlformats.org/officeDocument/2006/relationships/hyperlink" Target="https://tumourclassification.iarc.who.int/chaptercontent/63/38" TargetMode="External"/><Relationship Id="rId11" Type="http://schemas.openxmlformats.org/officeDocument/2006/relationships/hyperlink" Target="https://tumourclassification.iarc.who.int/chaptercontent/63/33" TargetMode="External"/><Relationship Id="rId24" Type="http://schemas.openxmlformats.org/officeDocument/2006/relationships/hyperlink" Target="https://tumourclassification.iarc.who.int/chaptercontent/63/30" TargetMode="External"/><Relationship Id="rId32" Type="http://schemas.openxmlformats.org/officeDocument/2006/relationships/hyperlink" Target="https://tumourclassification.iarc.who.int/chaptercontent/63/42" TargetMode="External"/><Relationship Id="rId37" Type="http://schemas.openxmlformats.org/officeDocument/2006/relationships/hyperlink" Target="https://tumourclassification.iarc.who.int/chaptercontent/63/46" TargetMode="External"/><Relationship Id="rId40" Type="http://schemas.openxmlformats.org/officeDocument/2006/relationships/hyperlink" Target="https://tumourclassification.iarc.who.int/chaptercontent/63/47" TargetMode="External"/><Relationship Id="rId45" Type="http://schemas.openxmlformats.org/officeDocument/2006/relationships/hyperlink" Target="https://tumourclassification.iarc.who.int/chaptercontent/63/54" TargetMode="External"/><Relationship Id="rId53" Type="http://schemas.openxmlformats.org/officeDocument/2006/relationships/hyperlink" Target="https://tumourclassification.iarc.who.int/chaptercontent/63/67" TargetMode="External"/><Relationship Id="rId5" Type="http://schemas.openxmlformats.org/officeDocument/2006/relationships/hyperlink" Target="https://tumourclassification.iarc.who.int/chaptercontent/63/10" TargetMode="External"/><Relationship Id="rId10" Type="http://schemas.openxmlformats.org/officeDocument/2006/relationships/hyperlink" Target="https://tumourclassification.iarc.who.int/chaptercontent/63/15" TargetMode="External"/><Relationship Id="rId19" Type="http://schemas.openxmlformats.org/officeDocument/2006/relationships/hyperlink" Target="https://tumourclassification.iarc.who.int/chaptercontent/63/277" TargetMode="External"/><Relationship Id="rId31" Type="http://schemas.openxmlformats.org/officeDocument/2006/relationships/hyperlink" Target="https://tumourclassification.iarc.who.int/chaptercontent/63/40" TargetMode="External"/><Relationship Id="rId44" Type="http://schemas.openxmlformats.org/officeDocument/2006/relationships/hyperlink" Target="https://tumourclassification.iarc.who.int/chaptercontent/63/53" TargetMode="External"/><Relationship Id="rId52" Type="http://schemas.openxmlformats.org/officeDocument/2006/relationships/hyperlink" Target="https://tumourclassification.iarc.who.int/chaptercontent/63/28" TargetMode="External"/><Relationship Id="rId4" Type="http://schemas.openxmlformats.org/officeDocument/2006/relationships/hyperlink" Target="https://tumourclassification.iarc.who.int/chaptercontent/63/6" TargetMode="External"/><Relationship Id="rId9" Type="http://schemas.openxmlformats.org/officeDocument/2006/relationships/hyperlink" Target="https://tumourclassification.iarc.who.int/chaptercontent/63/14" TargetMode="External"/><Relationship Id="rId14" Type="http://schemas.openxmlformats.org/officeDocument/2006/relationships/hyperlink" Target="https://tumourclassification.iarc.who.int/chaptercontent/63/19" TargetMode="External"/><Relationship Id="rId22" Type="http://schemas.openxmlformats.org/officeDocument/2006/relationships/hyperlink" Target="https://tumourclassification.iarc.who.int/chaptercontent/63/29" TargetMode="External"/><Relationship Id="rId27" Type="http://schemas.openxmlformats.org/officeDocument/2006/relationships/hyperlink" Target="https://tumourclassification.iarc.who.int/chaptercontent/63/273" TargetMode="External"/><Relationship Id="rId30" Type="http://schemas.openxmlformats.org/officeDocument/2006/relationships/hyperlink" Target="https://tumourclassification.iarc.who.int/chaptercontent/63/39" TargetMode="External"/><Relationship Id="rId35" Type="http://schemas.openxmlformats.org/officeDocument/2006/relationships/hyperlink" Target="https://tumourclassification.iarc.who.int/chaptercontent/63/41" TargetMode="External"/><Relationship Id="rId43" Type="http://schemas.openxmlformats.org/officeDocument/2006/relationships/hyperlink" Target="https://tumourclassification.iarc.who.int/chaptercontent/63/52" TargetMode="External"/><Relationship Id="rId48" Type="http://schemas.openxmlformats.org/officeDocument/2006/relationships/hyperlink" Target="https://tumourclassification.iarc.who.int/chaptercontent/63/58" TargetMode="External"/><Relationship Id="rId8" Type="http://schemas.openxmlformats.org/officeDocument/2006/relationships/hyperlink" Target="https://tumourclassification.iarc.who.int/chaptercontent/63/13" TargetMode="External"/><Relationship Id="rId51" Type="http://schemas.openxmlformats.org/officeDocument/2006/relationships/hyperlink" Target="https://tumourclassification.iarc.who.int/chaptercontent/63/27" TargetMode="External"/><Relationship Id="rId3" Type="http://schemas.openxmlformats.org/officeDocument/2006/relationships/hyperlink" Target="https://tumourclassification.iarc.who.int/chaptercontent/63/5" TargetMode="External"/><Relationship Id="rId12" Type="http://schemas.openxmlformats.org/officeDocument/2006/relationships/hyperlink" Target="https://tumourclassification.iarc.who.int/chaptercontent/63/16" TargetMode="External"/><Relationship Id="rId17" Type="http://schemas.openxmlformats.org/officeDocument/2006/relationships/hyperlink" Target="https://tumourclassification.iarc.who.int/chaptercontent/63/24" TargetMode="External"/><Relationship Id="rId25" Type="http://schemas.openxmlformats.org/officeDocument/2006/relationships/hyperlink" Target="https://tumourclassification.iarc.who.int/chaptercontent/63/31" TargetMode="External"/><Relationship Id="rId33" Type="http://schemas.openxmlformats.org/officeDocument/2006/relationships/hyperlink" Target="https://tumourclassification.iarc.who.int/chaptercontent/63/44" TargetMode="External"/><Relationship Id="rId38" Type="http://schemas.openxmlformats.org/officeDocument/2006/relationships/hyperlink" Target="https://tumourclassification.iarc.who.int/chaptercontent/63/318" TargetMode="External"/><Relationship Id="rId46" Type="http://schemas.openxmlformats.org/officeDocument/2006/relationships/hyperlink" Target="https://tumourclassification.iarc.who.int/chaptercontent/63/55" TargetMode="External"/><Relationship Id="rId20" Type="http://schemas.openxmlformats.org/officeDocument/2006/relationships/hyperlink" Target="https://tumourclassification.iarc.who.int/chaptercontent/63/314" TargetMode="External"/><Relationship Id="rId41" Type="http://schemas.openxmlformats.org/officeDocument/2006/relationships/hyperlink" Target="https://tumourclassification.iarc.who.int/chaptercontent/63/280" TargetMode="External"/><Relationship Id="rId1" Type="http://schemas.openxmlformats.org/officeDocument/2006/relationships/slideLayout" Target="../slideLayouts/slideLayout18.xml"/><Relationship Id="rId6" Type="http://schemas.openxmlformats.org/officeDocument/2006/relationships/hyperlink" Target="https://tumourclassification.iarc.who.int/chaptercontent/63/11" TargetMode="External"/><Relationship Id="rId15" Type="http://schemas.openxmlformats.org/officeDocument/2006/relationships/hyperlink" Target="https://tumourclassification.iarc.who.int/chaptercontent/63/20" TargetMode="External"/><Relationship Id="rId23" Type="http://schemas.openxmlformats.org/officeDocument/2006/relationships/hyperlink" Target="https://tumourclassification.iarc.who.int/chaptercontent/63/272" TargetMode="External"/><Relationship Id="rId28" Type="http://schemas.openxmlformats.org/officeDocument/2006/relationships/hyperlink" Target="https://tumourclassification.iarc.who.int/chaptercontent/63/34" TargetMode="External"/><Relationship Id="rId36" Type="http://schemas.openxmlformats.org/officeDocument/2006/relationships/hyperlink" Target="https://tumourclassification.iarc.who.int/chaptercontent/63/43" TargetMode="External"/><Relationship Id="rId49" Type="http://schemas.openxmlformats.org/officeDocument/2006/relationships/hyperlink" Target="https://tumourclassification.iarc.who.int/chaptercontent/63/5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hyperlink" Target="https://tumourclassification.iarc.who.int/chaptercontent/63/15" TargetMode="External"/><Relationship Id="rId3" Type="http://schemas.openxmlformats.org/officeDocument/2006/relationships/hyperlink" Target="https://tumourclassification.iarc.who.int/chaptercontent/63/10" TargetMode="External"/><Relationship Id="rId7" Type="http://schemas.openxmlformats.org/officeDocument/2006/relationships/hyperlink" Target="https://tumourclassification.iarc.who.int/chaptercontent/63/14"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tumourclassification.iarc.who.int/chaptercontent/63/13" TargetMode="External"/><Relationship Id="rId5" Type="http://schemas.openxmlformats.org/officeDocument/2006/relationships/hyperlink" Target="https://tumourclassification.iarc.who.int/chaptercontent/63/12" TargetMode="External"/><Relationship Id="rId10" Type="http://schemas.openxmlformats.org/officeDocument/2006/relationships/hyperlink" Target="https://tumourclassification.iarc.who.int/chaptercontent/63/16" TargetMode="External"/><Relationship Id="rId4" Type="http://schemas.openxmlformats.org/officeDocument/2006/relationships/hyperlink" Target="https://tumourclassification.iarc.who.int/chaptercontent/63/11" TargetMode="External"/><Relationship Id="rId9" Type="http://schemas.openxmlformats.org/officeDocument/2006/relationships/hyperlink" Target="https://tumourclassification.iarc.who.int/chaptercontent/63/3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tumourclassification.iarc.who.int/chaptercontent/63/29" TargetMode="External"/><Relationship Id="rId13" Type="http://schemas.openxmlformats.org/officeDocument/2006/relationships/hyperlink" Target="https://tumourclassification.iarc.who.int/chaptercontent/63/273" TargetMode="External"/><Relationship Id="rId3" Type="http://schemas.openxmlformats.org/officeDocument/2006/relationships/hyperlink" Target="https://tumourclassification.iarc.who.int/chaptercontent/63/24" TargetMode="External"/><Relationship Id="rId7" Type="http://schemas.openxmlformats.org/officeDocument/2006/relationships/hyperlink" Target="https://tumourclassification.iarc.who.int/chaptercontent/63/345" TargetMode="External"/><Relationship Id="rId12" Type="http://schemas.openxmlformats.org/officeDocument/2006/relationships/hyperlink" Target="https://tumourclassification.iarc.who.int/chaptercontent/63/32"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tumourclassification.iarc.who.int/chaptercontent/63/314" TargetMode="External"/><Relationship Id="rId11" Type="http://schemas.openxmlformats.org/officeDocument/2006/relationships/hyperlink" Target="https://tumourclassification.iarc.who.int/chaptercontent/63/31" TargetMode="External"/><Relationship Id="rId5" Type="http://schemas.openxmlformats.org/officeDocument/2006/relationships/hyperlink" Target="https://tumourclassification.iarc.who.int/chaptercontent/63/277" TargetMode="External"/><Relationship Id="rId10" Type="http://schemas.openxmlformats.org/officeDocument/2006/relationships/hyperlink" Target="https://tumourclassification.iarc.who.int/chaptercontent/63/30" TargetMode="External"/><Relationship Id="rId4" Type="http://schemas.openxmlformats.org/officeDocument/2006/relationships/hyperlink" Target="https://tumourclassification.iarc.who.int/chaptercontent/63/23" TargetMode="External"/><Relationship Id="rId9" Type="http://schemas.openxmlformats.org/officeDocument/2006/relationships/hyperlink" Target="https://tumourclassification.iarc.who.int/chaptercontent/63/272" TargetMode="External"/><Relationship Id="rId14" Type="http://schemas.openxmlformats.org/officeDocument/2006/relationships/hyperlink" Target="https://tumourclassification.iarc.who.int/chaptercontent/63/3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umourclassification.iarc.who.int/chaptercontent/63/3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tumourclassification.iarc.who.int/chaptercontent/63/34" TargetMode="External"/><Relationship Id="rId5" Type="http://schemas.openxmlformats.org/officeDocument/2006/relationships/hyperlink" Target="https://tumourclassification.iarc.who.int/chaptercontent/63/273" TargetMode="External"/><Relationship Id="rId4" Type="http://schemas.openxmlformats.org/officeDocument/2006/relationships/hyperlink" Target="https://tumourclassification.iarc.who.int/chaptercontent/63/3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umourclassification.iarc.who.int/chaptercontent/63/45" TargetMode="External"/><Relationship Id="rId13" Type="http://schemas.openxmlformats.org/officeDocument/2006/relationships/hyperlink" Target="https://tumourclassification.iarc.who.int/chaptercontent/63/346" TargetMode="External"/><Relationship Id="rId18" Type="http://schemas.openxmlformats.org/officeDocument/2006/relationships/hyperlink" Target="https://tumourclassification.iarc.who.int/chaptercontent/63/53" TargetMode="External"/><Relationship Id="rId26" Type="http://schemas.openxmlformats.org/officeDocument/2006/relationships/hyperlink" Target="https://tumourclassification.iarc.who.int/chaptercontent/63/28" TargetMode="External"/><Relationship Id="rId3" Type="http://schemas.openxmlformats.org/officeDocument/2006/relationships/hyperlink" Target="https://tumourclassification.iarc.who.int/chaptercontent/63/38" TargetMode="External"/><Relationship Id="rId21" Type="http://schemas.openxmlformats.org/officeDocument/2006/relationships/hyperlink" Target="https://tumourclassification.iarc.who.int/chaptercontent/63/56" TargetMode="External"/><Relationship Id="rId7" Type="http://schemas.openxmlformats.org/officeDocument/2006/relationships/hyperlink" Target="https://tumourclassification.iarc.who.int/chaptercontent/63/44" TargetMode="External"/><Relationship Id="rId12" Type="http://schemas.openxmlformats.org/officeDocument/2006/relationships/hyperlink" Target="https://tumourclassification.iarc.who.int/chaptercontent/63/318" TargetMode="External"/><Relationship Id="rId17" Type="http://schemas.openxmlformats.org/officeDocument/2006/relationships/hyperlink" Target="https://tumourclassification.iarc.who.int/chaptercontent/63/52" TargetMode="External"/><Relationship Id="rId25" Type="http://schemas.openxmlformats.org/officeDocument/2006/relationships/hyperlink" Target="https://tumourclassification.iarc.who.int/chaptercontent/63/27" TargetMode="External"/><Relationship Id="rId2" Type="http://schemas.openxmlformats.org/officeDocument/2006/relationships/notesSlide" Target="../notesSlides/notesSlide15.xml"/><Relationship Id="rId16" Type="http://schemas.openxmlformats.org/officeDocument/2006/relationships/hyperlink" Target="https://tumourclassification.iarc.who.int/chaptercontent/63/51" TargetMode="External"/><Relationship Id="rId20" Type="http://schemas.openxmlformats.org/officeDocument/2006/relationships/hyperlink" Target="https://tumourclassification.iarc.who.int/chaptercontent/63/55" TargetMode="External"/><Relationship Id="rId1" Type="http://schemas.openxmlformats.org/officeDocument/2006/relationships/slideLayout" Target="../slideLayouts/slideLayout4.xml"/><Relationship Id="rId6" Type="http://schemas.openxmlformats.org/officeDocument/2006/relationships/hyperlink" Target="https://tumourclassification.iarc.who.int/chaptercontent/63/42" TargetMode="External"/><Relationship Id="rId11" Type="http://schemas.openxmlformats.org/officeDocument/2006/relationships/hyperlink" Target="https://tumourclassification.iarc.who.int/chaptercontent/63/46" TargetMode="External"/><Relationship Id="rId24" Type="http://schemas.openxmlformats.org/officeDocument/2006/relationships/hyperlink" Target="https://tumourclassification.iarc.who.int/chaptercontent/63/69" TargetMode="External"/><Relationship Id="rId5" Type="http://schemas.openxmlformats.org/officeDocument/2006/relationships/hyperlink" Target="https://tumourclassification.iarc.who.int/chaptercontent/63/40" TargetMode="External"/><Relationship Id="rId15" Type="http://schemas.openxmlformats.org/officeDocument/2006/relationships/hyperlink" Target="https://tumourclassification.iarc.who.int/chaptercontent/63/280" TargetMode="External"/><Relationship Id="rId23" Type="http://schemas.openxmlformats.org/officeDocument/2006/relationships/hyperlink" Target="https://tumourclassification.iarc.who.int/chaptercontent/63/59" TargetMode="External"/><Relationship Id="rId10" Type="http://schemas.openxmlformats.org/officeDocument/2006/relationships/hyperlink" Target="https://tumourclassification.iarc.who.int/chaptercontent/63/43" TargetMode="External"/><Relationship Id="rId19" Type="http://schemas.openxmlformats.org/officeDocument/2006/relationships/hyperlink" Target="https://tumourclassification.iarc.who.int/chaptercontent/63/54" TargetMode="External"/><Relationship Id="rId4" Type="http://schemas.openxmlformats.org/officeDocument/2006/relationships/hyperlink" Target="https://tumourclassification.iarc.who.int/chaptercontent/63/39" TargetMode="External"/><Relationship Id="rId9" Type="http://schemas.openxmlformats.org/officeDocument/2006/relationships/hyperlink" Target="https://tumourclassification.iarc.who.int/chaptercontent/63/41" TargetMode="External"/><Relationship Id="rId14" Type="http://schemas.openxmlformats.org/officeDocument/2006/relationships/hyperlink" Target="https://tumourclassification.iarc.who.int/chaptercontent/63/47" TargetMode="External"/><Relationship Id="rId22" Type="http://schemas.openxmlformats.org/officeDocument/2006/relationships/hyperlink" Target="https://tumourclassification.iarc.who.int/chaptercontent/63/58" TargetMode="External"/><Relationship Id="rId27" Type="http://schemas.openxmlformats.org/officeDocument/2006/relationships/hyperlink" Target="https://tumourclassification.iarc.who.int/chaptercontent/63/6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tumourclassification.iarc.who.int/chaptercontent/63/45" TargetMode="External"/><Relationship Id="rId13" Type="http://schemas.openxmlformats.org/officeDocument/2006/relationships/hyperlink" Target="https://tumourclassification.iarc.who.int/chaptercontent/63/346" TargetMode="External"/><Relationship Id="rId3" Type="http://schemas.openxmlformats.org/officeDocument/2006/relationships/hyperlink" Target="https://tumourclassification.iarc.who.int/chaptercontent/63/38" TargetMode="External"/><Relationship Id="rId7" Type="http://schemas.openxmlformats.org/officeDocument/2006/relationships/hyperlink" Target="https://tumourclassification.iarc.who.int/chaptercontent/63/44" TargetMode="External"/><Relationship Id="rId12" Type="http://schemas.openxmlformats.org/officeDocument/2006/relationships/hyperlink" Target="https://tumourclassification.iarc.who.int/chaptercontent/63/318"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tumourclassification.iarc.who.int/chaptercontent/63/42" TargetMode="External"/><Relationship Id="rId11" Type="http://schemas.openxmlformats.org/officeDocument/2006/relationships/hyperlink" Target="https://tumourclassification.iarc.who.int/chaptercontent/63/46" TargetMode="External"/><Relationship Id="rId5" Type="http://schemas.openxmlformats.org/officeDocument/2006/relationships/hyperlink" Target="https://tumourclassification.iarc.who.int/chaptercontent/63/40" TargetMode="External"/><Relationship Id="rId15" Type="http://schemas.openxmlformats.org/officeDocument/2006/relationships/hyperlink" Target="https://tumourclassification.iarc.who.int/chaptercontent/63/280" TargetMode="External"/><Relationship Id="rId10" Type="http://schemas.openxmlformats.org/officeDocument/2006/relationships/hyperlink" Target="https://tumourclassification.iarc.who.int/chaptercontent/63/43" TargetMode="External"/><Relationship Id="rId4" Type="http://schemas.openxmlformats.org/officeDocument/2006/relationships/hyperlink" Target="https://tumourclassification.iarc.who.int/chaptercontent/63/39" TargetMode="External"/><Relationship Id="rId9" Type="http://schemas.openxmlformats.org/officeDocument/2006/relationships/hyperlink" Target="https://tumourclassification.iarc.who.int/chaptercontent/63/41" TargetMode="External"/><Relationship Id="rId14" Type="http://schemas.openxmlformats.org/officeDocument/2006/relationships/hyperlink" Target="https://tumourclassification.iarc.who.int/chaptercontent/63/4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rictopol.substack.com/p/the-missing-chi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FA58-7449-4EC2-856E-A63B94C2BF4D}"/>
              </a:ext>
            </a:extLst>
          </p:cNvPr>
          <p:cNvSpPr>
            <a:spLocks noGrp="1"/>
          </p:cNvSpPr>
          <p:nvPr>
            <p:ph type="ctrTitle"/>
          </p:nvPr>
        </p:nvSpPr>
        <p:spPr/>
        <p:txBody>
          <a:bodyPr>
            <a:normAutofit fontScale="90000"/>
          </a:bodyPr>
          <a:lstStyle/>
          <a:p>
            <a:r>
              <a:rPr lang="en-US" dirty="0"/>
              <a:t>Case Studies in Hematologic Malignancy Mutations</a:t>
            </a:r>
          </a:p>
        </p:txBody>
      </p:sp>
      <p:sp>
        <p:nvSpPr>
          <p:cNvPr id="3" name="Subtitle 2">
            <a:extLst>
              <a:ext uri="{FF2B5EF4-FFF2-40B4-BE49-F238E27FC236}">
                <a16:creationId xmlns:a16="http://schemas.microsoft.com/office/drawing/2014/main" id="{08102119-46F6-49BF-BD64-3D10149A9A24}"/>
              </a:ext>
            </a:extLst>
          </p:cNvPr>
          <p:cNvSpPr>
            <a:spLocks noGrp="1"/>
          </p:cNvSpPr>
          <p:nvPr>
            <p:ph type="subTitle" idx="1"/>
          </p:nvPr>
        </p:nvSpPr>
        <p:spPr/>
        <p:txBody>
          <a:bodyPr>
            <a:normAutofit lnSpcReduction="10000"/>
          </a:bodyPr>
          <a:lstStyle/>
          <a:p>
            <a:r>
              <a:rPr lang="en-US" dirty="0"/>
              <a:t>ASCLS-ND Presentation, Monday April 20, 2026</a:t>
            </a:r>
          </a:p>
          <a:p>
            <a:r>
              <a:rPr lang="en-US" dirty="0">
                <a:solidFill>
                  <a:schemeClr val="tx1"/>
                </a:solidFill>
                <a:hlinkClick r:id="rId3">
                  <a:extLst>
                    <a:ext uri="{A12FA001-AC4F-418D-AE19-62706E023703}">
                      <ahyp:hlinkClr xmlns:ahyp="http://schemas.microsoft.com/office/drawing/2018/hyperlinkcolor" val="tx"/>
                    </a:ext>
                  </a:extLst>
                </a:hlinkClick>
              </a:rPr>
              <a:t>mary.coleman@UND.edu</a:t>
            </a:r>
            <a:endParaRPr lang="en-US" dirty="0">
              <a:solidFill>
                <a:schemeClr val="tx1"/>
              </a:solidFill>
            </a:endParaRPr>
          </a:p>
          <a:p>
            <a:r>
              <a:rPr lang="en-US" dirty="0">
                <a:solidFill>
                  <a:schemeClr val="tx1"/>
                </a:solidFill>
              </a:rPr>
              <a:t>MS,MS,MLS(ASCP)</a:t>
            </a:r>
            <a:r>
              <a:rPr lang="en-US" baseline="30000" dirty="0">
                <a:solidFill>
                  <a:schemeClr val="tx1"/>
                </a:solidFill>
              </a:rPr>
              <a:t>CM</a:t>
            </a:r>
            <a:r>
              <a:rPr lang="en-US" dirty="0">
                <a:solidFill>
                  <a:schemeClr val="tx1"/>
                </a:solidFill>
              </a:rPr>
              <a:t>, CG(ASCP)</a:t>
            </a:r>
            <a:r>
              <a:rPr lang="en-US" baseline="30000" dirty="0">
                <a:solidFill>
                  <a:schemeClr val="tx1"/>
                </a:solidFill>
              </a:rPr>
              <a:t>CM</a:t>
            </a:r>
            <a:r>
              <a:rPr lang="en-US" dirty="0">
                <a:solidFill>
                  <a:schemeClr val="tx1"/>
                </a:solidFill>
              </a:rPr>
              <a:t>, SH(ASCP)</a:t>
            </a:r>
            <a:r>
              <a:rPr lang="en-US" baseline="30000" dirty="0">
                <a:solidFill>
                  <a:schemeClr val="tx1"/>
                </a:solidFill>
              </a:rPr>
              <a:t>CM</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28E86428-7E5F-4AD9-9264-7C494319C542}"/>
              </a:ext>
            </a:extLst>
          </p:cNvPr>
          <p:cNvSpPr>
            <a:spLocks noGrp="1"/>
          </p:cNvSpPr>
          <p:nvPr>
            <p:ph type="sldNum" sz="quarter" idx="12"/>
          </p:nvPr>
        </p:nvSpPr>
        <p:spPr/>
        <p:txBody>
          <a:bodyPr/>
          <a:lstStyle/>
          <a:p>
            <a:fld id="{25071B9B-9F4C-4EAC-8832-C9195E19EF06}" type="slidenum">
              <a:rPr lang="en-US" smtClean="0"/>
              <a:t>1</a:t>
            </a:fld>
            <a:endParaRPr lang="en-US"/>
          </a:p>
        </p:txBody>
      </p:sp>
    </p:spTree>
    <p:extLst>
      <p:ext uri="{BB962C8B-B14F-4D97-AF65-F5344CB8AC3E}">
        <p14:creationId xmlns:p14="http://schemas.microsoft.com/office/powerpoint/2010/main" val="341903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C2B0-4A04-5FE1-F8A4-5068CA356F6D}"/>
              </a:ext>
            </a:extLst>
          </p:cNvPr>
          <p:cNvSpPr>
            <a:spLocks noGrp="1"/>
          </p:cNvSpPr>
          <p:nvPr>
            <p:ph type="title"/>
          </p:nvPr>
        </p:nvSpPr>
        <p:spPr>
          <a:xfrm>
            <a:off x="831200" y="-107072"/>
            <a:ext cx="11360800" cy="763600"/>
          </a:xfrm>
        </p:spPr>
        <p:txBody>
          <a:bodyPr>
            <a:normAutofit/>
          </a:bodyPr>
          <a:lstStyle/>
          <a:p>
            <a:r>
              <a:rPr lang="en-US" dirty="0"/>
              <a:t>Myeloid Proliferations and Neoplasms</a:t>
            </a:r>
          </a:p>
        </p:txBody>
      </p:sp>
      <p:sp>
        <p:nvSpPr>
          <p:cNvPr id="5" name="Text Placeholder 4">
            <a:extLst>
              <a:ext uri="{FF2B5EF4-FFF2-40B4-BE49-F238E27FC236}">
                <a16:creationId xmlns:a16="http://schemas.microsoft.com/office/drawing/2014/main" id="{B54AE992-77A3-2AA6-2634-2D72D7A48FD2}"/>
              </a:ext>
            </a:extLst>
          </p:cNvPr>
          <p:cNvSpPr>
            <a:spLocks noGrp="1"/>
          </p:cNvSpPr>
          <p:nvPr>
            <p:ph type="body" idx="1"/>
          </p:nvPr>
        </p:nvSpPr>
        <p:spPr>
          <a:xfrm>
            <a:off x="163789" y="457289"/>
            <a:ext cx="6543675" cy="6022734"/>
          </a:xfrm>
        </p:spPr>
        <p:txBody>
          <a:bodyPr>
            <a:normAutofit fontScale="25000" lnSpcReduction="20000"/>
          </a:bodyPr>
          <a:lstStyle/>
          <a:p>
            <a:pPr algn="l"/>
            <a:r>
              <a:rPr lang="en-US" sz="5600" b="1" i="0" dirty="0">
                <a:solidFill>
                  <a:schemeClr val="tx1"/>
                </a:solidFill>
                <a:effectLst/>
                <a:latin typeface="Helvetica" panose="020B0604020202020204" pitchFamily="34" charset="0"/>
              </a:rPr>
              <a:t>Myeloid precursor lesions</a:t>
            </a:r>
            <a:endParaRPr lang="en-US" sz="5600" b="0" i="0" dirty="0">
              <a:solidFill>
                <a:schemeClr val="tx1"/>
              </a:solidFill>
              <a:effectLst/>
              <a:latin typeface="Helvetica" panose="020B0604020202020204" pitchFamily="34" charset="0"/>
            </a:endParaRPr>
          </a:p>
          <a:p>
            <a:pPr algn="l"/>
            <a:r>
              <a:rPr lang="en-US" sz="5600" b="0" i="1" dirty="0">
                <a:solidFill>
                  <a:schemeClr val="tx1"/>
                </a:solidFill>
                <a:effectLst/>
                <a:latin typeface="Helvetica" panose="020B0604020202020204" pitchFamily="34" charset="0"/>
              </a:rPr>
              <a:t>Clonal </a:t>
            </a:r>
            <a:r>
              <a:rPr lang="en-US" sz="5600" b="0" i="1" dirty="0" err="1">
                <a:solidFill>
                  <a:schemeClr val="tx1"/>
                </a:solidFill>
                <a:effectLst/>
                <a:latin typeface="Helvetica" panose="020B0604020202020204" pitchFamily="34" charset="0"/>
              </a:rPr>
              <a:t>Haematopoiesis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Clonal </a:t>
            </a:r>
            <a:r>
              <a:rPr lang="en-US" sz="5600" b="0" i="0" u="none" strike="noStrike" dirty="0" err="1">
                <a:solidFill>
                  <a:schemeClr val="tx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haematopoiesis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4">
                  <a:extLst>
                    <a:ext uri="{A12FA001-AC4F-418D-AE19-62706E023703}">
                      <ahyp:hlinkClr xmlns:ahyp="http://schemas.microsoft.com/office/drawing/2018/hyperlinkcolor" val="tx"/>
                    </a:ext>
                  </a:extLst>
                </a:hlinkClick>
              </a:rPr>
              <a:t>Clonal </a:t>
            </a:r>
            <a:r>
              <a:rPr lang="en-US" sz="5600" b="0" i="0" u="none" strike="noStrike" dirty="0" err="1">
                <a:solidFill>
                  <a:schemeClr val="tx1"/>
                </a:solidFill>
                <a:effectLst/>
                <a:latin typeface="Helvetica" panose="020B0604020202020204" pitchFamily="34" charset="0"/>
                <a:hlinkClick r:id="rId4">
                  <a:extLst>
                    <a:ext uri="{A12FA001-AC4F-418D-AE19-62706E023703}">
                      <ahyp:hlinkClr xmlns:ahyp="http://schemas.microsoft.com/office/drawing/2018/hyperlinkcolor" val="tx"/>
                    </a:ext>
                  </a:extLst>
                </a:hlinkClick>
              </a:rPr>
              <a:t>cytopenias</a:t>
            </a:r>
            <a:r>
              <a:rPr lang="en-US" sz="5600" b="0" i="0" u="none" strike="noStrike" dirty="0">
                <a:solidFill>
                  <a:schemeClr val="tx1"/>
                </a:solidFill>
                <a:effectLst/>
                <a:latin typeface="Helvetica" panose="020B0604020202020204" pitchFamily="34" charset="0"/>
                <a:hlinkClick r:id="rId4">
                  <a:extLst>
                    <a:ext uri="{A12FA001-AC4F-418D-AE19-62706E023703}">
                      <ahyp:hlinkClr xmlns:ahyp="http://schemas.microsoft.com/office/drawing/2018/hyperlinkcolor" val="tx"/>
                    </a:ext>
                  </a:extLst>
                </a:hlinkClick>
              </a:rPr>
              <a:t> of undetermined significance</a:t>
            </a:r>
            <a:endParaRPr lang="en-US" sz="5600" b="0" i="0" dirty="0">
              <a:solidFill>
                <a:schemeClr val="tx1"/>
              </a:solidFill>
              <a:effectLst/>
              <a:latin typeface="Helvetica" panose="020B0604020202020204" pitchFamily="34" charset="0"/>
            </a:endParaRPr>
          </a:p>
          <a:p>
            <a:pPr algn="l"/>
            <a:r>
              <a:rPr lang="en-US" sz="5600" b="1" i="0" dirty="0">
                <a:solidFill>
                  <a:schemeClr val="tx1"/>
                </a:solidFill>
                <a:effectLst/>
                <a:latin typeface="Helvetica" panose="020B0604020202020204" pitchFamily="34" charset="0"/>
              </a:rPr>
              <a:t>Myeloproliferative neoplasms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5">
                  <a:extLst>
                    <a:ext uri="{A12FA001-AC4F-418D-AE19-62706E023703}">
                      <ahyp:hlinkClr xmlns:ahyp="http://schemas.microsoft.com/office/drawing/2018/hyperlinkcolor" val="tx"/>
                    </a:ext>
                  </a:extLst>
                </a:hlinkClick>
              </a:rPr>
              <a:t>Chronic myeloid </a:t>
            </a:r>
            <a:r>
              <a:rPr lang="en-US" sz="5600" b="0" i="0" u="none" strike="noStrike" dirty="0" err="1">
                <a:solidFill>
                  <a:schemeClr val="tx1"/>
                </a:solidFill>
                <a:effectLst/>
                <a:latin typeface="Helvetica" panose="020B0604020202020204" pitchFamily="34" charset="0"/>
                <a:hlinkClick r:id="rId5">
                  <a:extLst>
                    <a:ext uri="{A12FA001-AC4F-418D-AE19-62706E023703}">
                      <ahyp:hlinkClr xmlns:ahyp="http://schemas.microsoft.com/office/drawing/2018/hyperlinkcolor" val="tx"/>
                    </a:ext>
                  </a:extLst>
                </a:hlinkClick>
              </a:rPr>
              <a:t>leukaemia</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6">
                  <a:extLst>
                    <a:ext uri="{A12FA001-AC4F-418D-AE19-62706E023703}">
                      <ahyp:hlinkClr xmlns:ahyp="http://schemas.microsoft.com/office/drawing/2018/hyperlinkcolor" val="tx"/>
                    </a:ext>
                  </a:extLst>
                </a:hlinkClick>
              </a:rPr>
              <a:t>Chronic neutrophilic </a:t>
            </a:r>
            <a:r>
              <a:rPr lang="en-US" sz="5600" b="0" i="0" u="none" strike="noStrike" dirty="0" err="1">
                <a:solidFill>
                  <a:schemeClr val="tx1"/>
                </a:solidFill>
                <a:effectLst/>
                <a:latin typeface="Helvetica" panose="020B0604020202020204" pitchFamily="34" charset="0"/>
                <a:hlinkClick r:id="rId6">
                  <a:extLst>
                    <a:ext uri="{A12FA001-AC4F-418D-AE19-62706E023703}">
                      <ahyp:hlinkClr xmlns:ahyp="http://schemas.microsoft.com/office/drawing/2018/hyperlinkcolor" val="tx"/>
                    </a:ext>
                  </a:extLst>
                </a:hlinkClick>
              </a:rPr>
              <a:t>leukaemia</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7">
                  <a:extLst>
                    <a:ext uri="{A12FA001-AC4F-418D-AE19-62706E023703}">
                      <ahyp:hlinkClr xmlns:ahyp="http://schemas.microsoft.com/office/drawing/2018/hyperlinkcolor" val="tx"/>
                    </a:ext>
                  </a:extLst>
                </a:hlinkClick>
              </a:rPr>
              <a:t>Chronic eosinophilic </a:t>
            </a:r>
            <a:r>
              <a:rPr lang="en-US" sz="5600" b="0" i="0" u="none" strike="noStrike" dirty="0" err="1">
                <a:solidFill>
                  <a:schemeClr val="tx1"/>
                </a:solidFill>
                <a:effectLst/>
                <a:latin typeface="Helvetica" panose="020B0604020202020204" pitchFamily="34" charset="0"/>
                <a:hlinkClick r:id="rId7">
                  <a:extLst>
                    <a:ext uri="{A12FA001-AC4F-418D-AE19-62706E023703}">
                      <ahyp:hlinkClr xmlns:ahyp="http://schemas.microsoft.com/office/drawing/2018/hyperlinkcolor" val="tx"/>
                    </a:ext>
                  </a:extLst>
                </a:hlinkClick>
              </a:rPr>
              <a:t>leukaemia</a:t>
            </a:r>
            <a:endParaRPr lang="en-US" sz="5600" b="0" i="0" dirty="0">
              <a:solidFill>
                <a:schemeClr val="tx1"/>
              </a:solidFill>
              <a:effectLst/>
              <a:latin typeface="Helvetica" panose="020B0604020202020204" pitchFamily="34" charset="0"/>
            </a:endParaRPr>
          </a:p>
          <a:p>
            <a:pPr algn="l"/>
            <a:r>
              <a:rPr lang="en-US" sz="5600" b="0" i="0" u="none" strike="noStrike" dirty="0" err="1">
                <a:solidFill>
                  <a:schemeClr val="tx1"/>
                </a:solidFill>
                <a:effectLst/>
                <a:latin typeface="Helvetica" panose="020B0604020202020204" pitchFamily="34" charset="0"/>
                <a:hlinkClick r:id="rId8">
                  <a:extLst>
                    <a:ext uri="{A12FA001-AC4F-418D-AE19-62706E023703}">
                      <ahyp:hlinkClr xmlns:ahyp="http://schemas.microsoft.com/office/drawing/2018/hyperlinkcolor" val="tx"/>
                    </a:ext>
                  </a:extLst>
                </a:hlinkClick>
              </a:rPr>
              <a:t>Polycythaemia</a:t>
            </a:r>
            <a:r>
              <a:rPr lang="en-US" sz="5600" b="0" i="0" u="none" strike="noStrike" dirty="0">
                <a:solidFill>
                  <a:schemeClr val="tx1"/>
                </a:solidFill>
                <a:effectLst/>
                <a:latin typeface="Helvetica" panose="020B0604020202020204" pitchFamily="34" charset="0"/>
                <a:hlinkClick r:id="rId8">
                  <a:extLst>
                    <a:ext uri="{A12FA001-AC4F-418D-AE19-62706E023703}">
                      <ahyp:hlinkClr xmlns:ahyp="http://schemas.microsoft.com/office/drawing/2018/hyperlinkcolor" val="tx"/>
                    </a:ext>
                  </a:extLst>
                </a:hlinkClick>
              </a:rPr>
              <a:t> vera</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9">
                  <a:extLst>
                    <a:ext uri="{A12FA001-AC4F-418D-AE19-62706E023703}">
                      <ahyp:hlinkClr xmlns:ahyp="http://schemas.microsoft.com/office/drawing/2018/hyperlinkcolor" val="tx"/>
                    </a:ext>
                  </a:extLst>
                </a:hlinkClick>
              </a:rPr>
              <a:t>Essential </a:t>
            </a:r>
            <a:r>
              <a:rPr lang="en-US" sz="5600" b="0" i="0" u="none" strike="noStrike" dirty="0" err="1">
                <a:solidFill>
                  <a:schemeClr val="tx1"/>
                </a:solidFill>
                <a:effectLst/>
                <a:latin typeface="Helvetica" panose="020B0604020202020204" pitchFamily="34" charset="0"/>
                <a:hlinkClick r:id="rId9">
                  <a:extLst>
                    <a:ext uri="{A12FA001-AC4F-418D-AE19-62706E023703}">
                      <ahyp:hlinkClr xmlns:ahyp="http://schemas.microsoft.com/office/drawing/2018/hyperlinkcolor" val="tx"/>
                    </a:ext>
                  </a:extLst>
                </a:hlinkClick>
              </a:rPr>
              <a:t>thrombocythaemia</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0">
                  <a:extLst>
                    <a:ext uri="{A12FA001-AC4F-418D-AE19-62706E023703}">
                      <ahyp:hlinkClr xmlns:ahyp="http://schemas.microsoft.com/office/drawing/2018/hyperlinkcolor" val="tx"/>
                    </a:ext>
                  </a:extLst>
                </a:hlinkClick>
              </a:rPr>
              <a:t>Primary myelofibrosis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1">
                  <a:extLst>
                    <a:ext uri="{A12FA001-AC4F-418D-AE19-62706E023703}">
                      <ahyp:hlinkClr xmlns:ahyp="http://schemas.microsoft.com/office/drawing/2018/hyperlinkcolor" val="tx"/>
                    </a:ext>
                  </a:extLst>
                </a:hlinkClick>
              </a:rPr>
              <a:t>Juvenile myelomonocytic </a:t>
            </a:r>
            <a:r>
              <a:rPr lang="en-US" sz="5600" b="0" i="0" u="none" strike="noStrike" dirty="0" err="1">
                <a:solidFill>
                  <a:schemeClr val="tx1"/>
                </a:solidFill>
                <a:effectLst/>
                <a:latin typeface="Helvetica" panose="020B0604020202020204" pitchFamily="34" charset="0"/>
                <a:hlinkClick r:id="rId11">
                  <a:extLst>
                    <a:ext uri="{A12FA001-AC4F-418D-AE19-62706E023703}">
                      <ahyp:hlinkClr xmlns:ahyp="http://schemas.microsoft.com/office/drawing/2018/hyperlinkcolor" val="tx"/>
                    </a:ext>
                  </a:extLst>
                </a:hlinkClick>
              </a:rPr>
              <a:t>leukaemia</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2">
                  <a:extLst>
                    <a:ext uri="{A12FA001-AC4F-418D-AE19-62706E023703}">
                      <ahyp:hlinkClr xmlns:ahyp="http://schemas.microsoft.com/office/drawing/2018/hyperlinkcolor" val="tx"/>
                    </a:ext>
                  </a:extLst>
                </a:hlinkClick>
              </a:rPr>
              <a:t>Myeloproliferative neoplasm, NOS</a:t>
            </a:r>
            <a:endParaRPr lang="en-US" sz="5600" b="0" i="0" dirty="0">
              <a:solidFill>
                <a:schemeClr val="tx1"/>
              </a:solidFill>
              <a:effectLst/>
              <a:latin typeface="Helvetica" panose="020B0604020202020204" pitchFamily="34" charset="0"/>
            </a:endParaRPr>
          </a:p>
          <a:p>
            <a:pPr algn="l"/>
            <a:r>
              <a:rPr lang="en-US" sz="5600" b="1" i="0" dirty="0" err="1">
                <a:solidFill>
                  <a:schemeClr val="tx1"/>
                </a:solidFill>
                <a:effectLst/>
                <a:latin typeface="Helvetica" panose="020B0604020202020204" pitchFamily="34" charset="0"/>
              </a:rPr>
              <a:t>Mastocytosis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3">
                  <a:extLst>
                    <a:ext uri="{A12FA001-AC4F-418D-AE19-62706E023703}">
                      <ahyp:hlinkClr xmlns:ahyp="http://schemas.microsoft.com/office/drawing/2018/hyperlinkcolor" val="tx"/>
                    </a:ext>
                  </a:extLst>
                </a:hlinkClick>
              </a:rPr>
              <a:t>Introduction</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4">
                  <a:extLst>
                    <a:ext uri="{A12FA001-AC4F-418D-AE19-62706E023703}">
                      <ahyp:hlinkClr xmlns:ahyp="http://schemas.microsoft.com/office/drawing/2018/hyperlinkcolor" val="tx"/>
                    </a:ext>
                  </a:extLst>
                </a:hlinkClick>
              </a:rPr>
              <a:t>Cutaneous </a:t>
            </a:r>
            <a:r>
              <a:rPr lang="en-US" sz="5600" b="0" i="0" u="none" strike="noStrike" dirty="0" err="1">
                <a:solidFill>
                  <a:schemeClr val="tx1"/>
                </a:solidFill>
                <a:effectLst/>
                <a:latin typeface="Helvetica" panose="020B0604020202020204" pitchFamily="34" charset="0"/>
                <a:hlinkClick r:id="rId14">
                  <a:extLst>
                    <a:ext uri="{A12FA001-AC4F-418D-AE19-62706E023703}">
                      <ahyp:hlinkClr xmlns:ahyp="http://schemas.microsoft.com/office/drawing/2018/hyperlinkcolor" val="tx"/>
                    </a:ext>
                  </a:extLst>
                </a:hlinkClick>
              </a:rPr>
              <a:t>mastocytosis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5">
                  <a:extLst>
                    <a:ext uri="{A12FA001-AC4F-418D-AE19-62706E023703}">
                      <ahyp:hlinkClr xmlns:ahyp="http://schemas.microsoft.com/office/drawing/2018/hyperlinkcolor" val="tx"/>
                    </a:ext>
                  </a:extLst>
                </a:hlinkClick>
              </a:rPr>
              <a:t>Systemic </a:t>
            </a:r>
            <a:r>
              <a:rPr lang="en-US" sz="5600" b="0" i="0" u="none" strike="noStrike" dirty="0" err="1">
                <a:solidFill>
                  <a:schemeClr val="tx1"/>
                </a:solidFill>
                <a:effectLst/>
                <a:latin typeface="Helvetica" panose="020B0604020202020204" pitchFamily="34" charset="0"/>
                <a:hlinkClick r:id="rId15">
                  <a:extLst>
                    <a:ext uri="{A12FA001-AC4F-418D-AE19-62706E023703}">
                      <ahyp:hlinkClr xmlns:ahyp="http://schemas.microsoft.com/office/drawing/2018/hyperlinkcolor" val="tx"/>
                    </a:ext>
                  </a:extLst>
                </a:hlinkClick>
              </a:rPr>
              <a:t>mastocytosis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6">
                  <a:extLst>
                    <a:ext uri="{A12FA001-AC4F-418D-AE19-62706E023703}">
                      <ahyp:hlinkClr xmlns:ahyp="http://schemas.microsoft.com/office/drawing/2018/hyperlinkcolor" val="tx"/>
                    </a:ext>
                  </a:extLst>
                </a:hlinkClick>
              </a:rPr>
              <a:t>Mast cell sarcoma</a:t>
            </a:r>
            <a:endParaRPr lang="en-US" sz="5600" b="0" i="0" dirty="0">
              <a:solidFill>
                <a:schemeClr val="tx1"/>
              </a:solidFill>
              <a:effectLst/>
              <a:latin typeface="Helvetica" panose="020B0604020202020204" pitchFamily="34" charset="0"/>
            </a:endParaRPr>
          </a:p>
          <a:p>
            <a:pPr algn="l"/>
            <a:r>
              <a:rPr lang="en-US" sz="5600" b="1" i="0" dirty="0">
                <a:solidFill>
                  <a:schemeClr val="tx1"/>
                </a:solidFill>
                <a:effectLst/>
                <a:latin typeface="Helvetica" panose="020B0604020202020204" pitchFamily="34" charset="0"/>
              </a:rPr>
              <a:t>Myelodysplastic neoplasms</a:t>
            </a:r>
            <a:endParaRPr lang="en-US" sz="5600" b="0" i="0" dirty="0">
              <a:solidFill>
                <a:schemeClr val="tx1"/>
              </a:solidFill>
              <a:effectLst/>
              <a:latin typeface="Helvetica" panose="020B0604020202020204" pitchFamily="34" charset="0"/>
            </a:endParaRPr>
          </a:p>
          <a:p>
            <a:pPr algn="l"/>
            <a:r>
              <a:rPr lang="en-US" sz="5600" b="0" i="1" dirty="0">
                <a:solidFill>
                  <a:schemeClr val="tx1"/>
                </a:solidFill>
                <a:effectLst/>
                <a:latin typeface="Helvetica" panose="020B0604020202020204" pitchFamily="34" charset="0"/>
              </a:rPr>
              <a:t>Myelodysplastic neoplasms, with defining genetic abnormalities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7">
                  <a:extLst>
                    <a:ext uri="{A12FA001-AC4F-418D-AE19-62706E023703}">
                      <ahyp:hlinkClr xmlns:ahyp="http://schemas.microsoft.com/office/drawing/2018/hyperlinkcolor" val="tx"/>
                    </a:ext>
                  </a:extLst>
                </a:hlinkClick>
              </a:rPr>
              <a:t>Myelodysplastic neoplasm with low blasts and 5q deletion</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8">
                  <a:extLst>
                    <a:ext uri="{A12FA001-AC4F-418D-AE19-62706E023703}">
                      <ahyp:hlinkClr xmlns:ahyp="http://schemas.microsoft.com/office/drawing/2018/hyperlinkcolor" val="tx"/>
                    </a:ext>
                  </a:extLst>
                </a:hlinkClick>
              </a:rPr>
              <a:t>Myelodysplastic neoplasm with low blasts and SF3B1 mutation</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19">
                  <a:extLst>
                    <a:ext uri="{A12FA001-AC4F-418D-AE19-62706E023703}">
                      <ahyp:hlinkClr xmlns:ahyp="http://schemas.microsoft.com/office/drawing/2018/hyperlinkcolor" val="tx"/>
                    </a:ext>
                  </a:extLst>
                </a:hlinkClick>
              </a:rPr>
              <a:t>Myelodysplastic neoplasm with biallelic TP53 inactivation</a:t>
            </a:r>
            <a:endParaRPr lang="en-US" sz="5600" b="0" i="0" dirty="0">
              <a:solidFill>
                <a:schemeClr val="tx1"/>
              </a:solidFill>
              <a:effectLst/>
              <a:latin typeface="Helvetica" panose="020B0604020202020204" pitchFamily="34" charset="0"/>
            </a:endParaRPr>
          </a:p>
          <a:p>
            <a:pPr algn="l"/>
            <a:r>
              <a:rPr lang="en-US" sz="5600" b="0" i="1" dirty="0">
                <a:solidFill>
                  <a:schemeClr val="tx1"/>
                </a:solidFill>
                <a:effectLst/>
                <a:latin typeface="Helvetica" panose="020B0604020202020204" pitchFamily="34" charset="0"/>
              </a:rPr>
              <a:t>Myelodysplastic neoplasms, morphologically defined</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20">
                  <a:extLst>
                    <a:ext uri="{A12FA001-AC4F-418D-AE19-62706E023703}">
                      <ahyp:hlinkClr xmlns:ahyp="http://schemas.microsoft.com/office/drawing/2018/hyperlinkcolor" val="tx"/>
                    </a:ext>
                  </a:extLst>
                </a:hlinkClick>
              </a:rPr>
              <a:t>Myelodysplastic neoplasm with low blasts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21">
                  <a:extLst>
                    <a:ext uri="{A12FA001-AC4F-418D-AE19-62706E023703}">
                      <ahyp:hlinkClr xmlns:ahyp="http://schemas.microsoft.com/office/drawing/2018/hyperlinkcolor" val="tx"/>
                    </a:ext>
                  </a:extLst>
                </a:hlinkClick>
              </a:rPr>
              <a:t>Myelodysplastic neoplasm, hypoplastic</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22">
                  <a:extLst>
                    <a:ext uri="{A12FA001-AC4F-418D-AE19-62706E023703}">
                      <ahyp:hlinkClr xmlns:ahyp="http://schemas.microsoft.com/office/drawing/2018/hyperlinkcolor" val="tx"/>
                    </a:ext>
                  </a:extLst>
                </a:hlinkClick>
              </a:rPr>
              <a:t>Myelodysplastic neoplasm with increased blasts</a:t>
            </a:r>
            <a:endParaRPr lang="en-US" sz="5600" b="0" i="0" dirty="0">
              <a:solidFill>
                <a:schemeClr val="tx1"/>
              </a:solidFill>
              <a:effectLst/>
              <a:latin typeface="Helvetica" panose="020B0604020202020204" pitchFamily="34" charset="0"/>
            </a:endParaRPr>
          </a:p>
          <a:p>
            <a:pPr algn="l"/>
            <a:r>
              <a:rPr lang="en-US" sz="5600" b="0" i="1" dirty="0">
                <a:solidFill>
                  <a:schemeClr val="tx1"/>
                </a:solidFill>
                <a:effectLst/>
                <a:latin typeface="Helvetica" panose="020B0604020202020204" pitchFamily="34" charset="0"/>
              </a:rPr>
              <a:t>Myelodysplastic neoplasms of childhood</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23">
                  <a:extLst>
                    <a:ext uri="{A12FA001-AC4F-418D-AE19-62706E023703}">
                      <ahyp:hlinkClr xmlns:ahyp="http://schemas.microsoft.com/office/drawing/2018/hyperlinkcolor" val="tx"/>
                    </a:ext>
                  </a:extLst>
                </a:hlinkClick>
              </a:rPr>
              <a:t>Childhood myelodysplastic neoplasm with low blasts</a:t>
            </a:r>
            <a:endParaRPr lang="en-US" sz="5600" b="0" i="0" dirty="0">
              <a:solidFill>
                <a:schemeClr val="tx1"/>
              </a:solidFill>
              <a:effectLst/>
              <a:latin typeface="Helvetica" panose="020B0604020202020204" pitchFamily="34" charset="0"/>
            </a:endParaRPr>
          </a:p>
          <a:p>
            <a:pPr algn="l"/>
            <a:r>
              <a:rPr lang="en-US" sz="5600" b="0" i="0" u="none" strike="noStrike" dirty="0">
                <a:solidFill>
                  <a:schemeClr val="tx1"/>
                </a:solidFill>
                <a:effectLst/>
                <a:latin typeface="Helvetica" panose="020B0604020202020204" pitchFamily="34" charset="0"/>
                <a:hlinkClick r:id="rId24">
                  <a:extLst>
                    <a:ext uri="{A12FA001-AC4F-418D-AE19-62706E023703}">
                      <ahyp:hlinkClr xmlns:ahyp="http://schemas.microsoft.com/office/drawing/2018/hyperlinkcolor" val="tx"/>
                    </a:ext>
                  </a:extLst>
                </a:hlinkClick>
              </a:rPr>
              <a:t>Childhood myelodysplastic neoplasm with increased blasts</a:t>
            </a:r>
            <a:endParaRPr lang="en-US" sz="5600" b="0" i="0" dirty="0">
              <a:solidFill>
                <a:schemeClr val="tx1"/>
              </a:solidFill>
              <a:effectLst/>
              <a:latin typeface="Helvetica" panose="020B0604020202020204" pitchFamily="34" charset="0"/>
            </a:endParaRPr>
          </a:p>
          <a:p>
            <a:endParaRPr lang="en-US" dirty="0"/>
          </a:p>
        </p:txBody>
      </p:sp>
      <p:sp>
        <p:nvSpPr>
          <p:cNvPr id="6" name="Text Placeholder 5">
            <a:extLst>
              <a:ext uri="{FF2B5EF4-FFF2-40B4-BE49-F238E27FC236}">
                <a16:creationId xmlns:a16="http://schemas.microsoft.com/office/drawing/2014/main" id="{AF662F89-377E-370E-476F-369FABC5A487}"/>
              </a:ext>
            </a:extLst>
          </p:cNvPr>
          <p:cNvSpPr>
            <a:spLocks noGrp="1"/>
          </p:cNvSpPr>
          <p:nvPr>
            <p:ph type="body" idx="2"/>
          </p:nvPr>
        </p:nvSpPr>
        <p:spPr>
          <a:xfrm>
            <a:off x="5743575" y="385940"/>
            <a:ext cx="6284636" cy="5764280"/>
          </a:xfrm>
        </p:spPr>
        <p:txBody>
          <a:bodyPr>
            <a:normAutofit fontScale="25000" lnSpcReduction="20000"/>
          </a:bodyPr>
          <a:lstStyle/>
          <a:p>
            <a:pPr algn="l"/>
            <a:r>
              <a:rPr lang="en-US" sz="4300" b="1" i="0" dirty="0">
                <a:solidFill>
                  <a:srgbClr val="808087"/>
                </a:solidFill>
                <a:effectLst/>
                <a:latin typeface="Helvetica" panose="020B0604020202020204" pitchFamily="34" charset="0"/>
              </a:rPr>
              <a:t>Myelodysplastic/myeloproliferative neoplasms</a:t>
            </a:r>
            <a:endParaRPr lang="en-US" sz="4300" b="0" i="0" dirty="0">
              <a:solidFill>
                <a:srgbClr val="0B80B7"/>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25">
                  <a:extLst>
                    <a:ext uri="{A12FA001-AC4F-418D-AE19-62706E023703}">
                      <ahyp:hlinkClr xmlns:ahyp="http://schemas.microsoft.com/office/drawing/2018/hyperlinkcolor" val="tx"/>
                    </a:ext>
                  </a:extLst>
                </a:hlinkClick>
              </a:rPr>
              <a:t>Chronic myelomonocytic </a:t>
            </a:r>
            <a:r>
              <a:rPr lang="en-US" sz="4300" b="0" i="0" u="none" strike="noStrike" dirty="0" err="1">
                <a:solidFill>
                  <a:schemeClr val="tx1"/>
                </a:solidFill>
                <a:effectLst/>
                <a:latin typeface="Helvetica" panose="020B0604020202020204" pitchFamily="34" charset="0"/>
                <a:hlinkClick r:id="rId25">
                  <a:extLst>
                    <a:ext uri="{A12FA001-AC4F-418D-AE19-62706E023703}">
                      <ahyp:hlinkClr xmlns:ahyp="http://schemas.microsoft.com/office/drawing/2018/hyperlinkcolor" val="tx"/>
                    </a:ext>
                  </a:extLst>
                </a:hlinkClick>
              </a:rPr>
              <a:t>leukaemia</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26">
                  <a:extLst>
                    <a:ext uri="{A12FA001-AC4F-418D-AE19-62706E023703}">
                      <ahyp:hlinkClr xmlns:ahyp="http://schemas.microsoft.com/office/drawing/2018/hyperlinkcolor" val="tx"/>
                    </a:ext>
                  </a:extLst>
                </a:hlinkClick>
              </a:rPr>
              <a:t>Myelodysplastic/myeloproliferative neoplasm with neutrophilia</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27">
                  <a:extLst>
                    <a:ext uri="{A12FA001-AC4F-418D-AE19-62706E023703}">
                      <ahyp:hlinkClr xmlns:ahyp="http://schemas.microsoft.com/office/drawing/2018/hyperlinkcolor" val="tx"/>
                    </a:ext>
                  </a:extLst>
                </a:hlinkClick>
              </a:rPr>
              <a:t>Myelodysplastic/myeloproliferative neoplasm with SF3B1 mutation and thrombocytosis</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28">
                  <a:extLst>
                    <a:ext uri="{A12FA001-AC4F-418D-AE19-62706E023703}">
                      <ahyp:hlinkClr xmlns:ahyp="http://schemas.microsoft.com/office/drawing/2018/hyperlinkcolor" val="tx"/>
                    </a:ext>
                  </a:extLst>
                </a:hlinkClick>
              </a:rPr>
              <a:t>Myelodysplastic/myeloproliferative neoplasm, NOS</a:t>
            </a:r>
            <a:endParaRPr lang="en-US" sz="4300" b="0" i="0" dirty="0">
              <a:solidFill>
                <a:schemeClr val="tx1"/>
              </a:solidFill>
              <a:effectLst/>
              <a:latin typeface="Helvetica" panose="020B0604020202020204" pitchFamily="34" charset="0"/>
            </a:endParaRPr>
          </a:p>
          <a:p>
            <a:pPr algn="l"/>
            <a:r>
              <a:rPr lang="en-US" sz="4300" b="1" i="0" dirty="0">
                <a:solidFill>
                  <a:schemeClr val="tx1"/>
                </a:solidFill>
                <a:effectLst/>
                <a:latin typeface="Helvetica" panose="020B0604020202020204" pitchFamily="34" charset="0"/>
              </a:rPr>
              <a:t>Acute myeloid </a:t>
            </a:r>
            <a:r>
              <a:rPr lang="en-US" sz="4300" b="1" i="0" dirty="0" err="1">
                <a:solidFill>
                  <a:schemeClr val="tx1"/>
                </a:solidFill>
                <a:effectLst/>
                <a:latin typeface="Helvetica" panose="020B0604020202020204" pitchFamily="34" charset="0"/>
              </a:rPr>
              <a:t>leukaemia</a:t>
            </a:r>
            <a:endParaRPr lang="en-US" sz="4300" b="0" i="0" dirty="0">
              <a:solidFill>
                <a:schemeClr val="tx1"/>
              </a:solidFill>
              <a:effectLst/>
              <a:latin typeface="Helvetica" panose="020B0604020202020204" pitchFamily="34" charset="0"/>
            </a:endParaRPr>
          </a:p>
          <a:p>
            <a:pPr algn="l"/>
            <a:r>
              <a:rPr lang="en-US" sz="4300" b="0" i="1" dirty="0">
                <a:solidFill>
                  <a:schemeClr val="tx1"/>
                </a:solidFill>
                <a:effectLst/>
                <a:latin typeface="Helvetica" panose="020B0604020202020204" pitchFamily="34" charset="0"/>
              </a:rPr>
              <a:t>Acute myeloid </a:t>
            </a:r>
            <a:r>
              <a:rPr lang="en-US" sz="4300" b="0" i="1" dirty="0" err="1">
                <a:solidFill>
                  <a:schemeClr val="tx1"/>
                </a:solidFill>
                <a:effectLst/>
                <a:latin typeface="Helvetica" panose="020B0604020202020204" pitchFamily="34" charset="0"/>
              </a:rPr>
              <a:t>leukaemia</a:t>
            </a:r>
            <a:r>
              <a:rPr lang="en-US" sz="4300" b="0" i="1" dirty="0">
                <a:solidFill>
                  <a:schemeClr val="tx1"/>
                </a:solidFill>
                <a:effectLst/>
                <a:latin typeface="Helvetica" panose="020B0604020202020204" pitchFamily="34" charset="0"/>
              </a:rPr>
              <a:t> with defining genetic abnormalities</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29">
                  <a:extLst>
                    <a:ext uri="{A12FA001-AC4F-418D-AE19-62706E023703}">
                      <ahyp:hlinkClr xmlns:ahyp="http://schemas.microsoft.com/office/drawing/2018/hyperlinkcolor" val="tx"/>
                    </a:ext>
                  </a:extLst>
                </a:hlinkClick>
              </a:rPr>
              <a:t>Acute promyelocytic </a:t>
            </a:r>
            <a:r>
              <a:rPr lang="en-US" sz="4300" b="0" i="0" u="none" strike="noStrike" dirty="0" err="1">
                <a:solidFill>
                  <a:schemeClr val="tx1"/>
                </a:solidFill>
                <a:effectLst/>
                <a:latin typeface="Helvetica" panose="020B0604020202020204" pitchFamily="34" charset="0"/>
                <a:hlinkClick r:id="rId29">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29">
                  <a:extLst>
                    <a:ext uri="{A12FA001-AC4F-418D-AE19-62706E023703}">
                      <ahyp:hlinkClr xmlns:ahyp="http://schemas.microsoft.com/office/drawing/2018/hyperlinkcolor" val="tx"/>
                    </a:ext>
                  </a:extLst>
                </a:hlinkClick>
              </a:rPr>
              <a:t> with PML::RARA fusion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0">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0">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0">
                  <a:extLst>
                    <a:ext uri="{A12FA001-AC4F-418D-AE19-62706E023703}">
                      <ahyp:hlinkClr xmlns:ahyp="http://schemas.microsoft.com/office/drawing/2018/hyperlinkcolor" val="tx"/>
                    </a:ext>
                  </a:extLst>
                </a:hlinkClick>
              </a:rPr>
              <a:t> with RUNX1::RUNX1T1 fusion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1">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1">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1">
                  <a:extLst>
                    <a:ext uri="{A12FA001-AC4F-418D-AE19-62706E023703}">
                      <ahyp:hlinkClr xmlns:ahyp="http://schemas.microsoft.com/office/drawing/2018/hyperlinkcolor" val="tx"/>
                    </a:ext>
                  </a:extLst>
                </a:hlinkClick>
              </a:rPr>
              <a:t> with CBFB::MYH11 fusion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2">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2">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2">
                  <a:extLst>
                    <a:ext uri="{A12FA001-AC4F-418D-AE19-62706E023703}">
                      <ahyp:hlinkClr xmlns:ahyp="http://schemas.microsoft.com/office/drawing/2018/hyperlinkcolor" val="tx"/>
                    </a:ext>
                  </a:extLst>
                </a:hlinkClick>
              </a:rPr>
              <a:t> with DEK::NUP214 fusion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3">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3">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3">
                  <a:extLst>
                    <a:ext uri="{A12FA001-AC4F-418D-AE19-62706E023703}">
                      <ahyp:hlinkClr xmlns:ahyp="http://schemas.microsoft.com/office/drawing/2018/hyperlinkcolor" val="tx"/>
                    </a:ext>
                  </a:extLst>
                </a:hlinkClick>
              </a:rPr>
              <a:t> with RBM15::MRTFA fusion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4">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4">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4">
                  <a:extLst>
                    <a:ext uri="{A12FA001-AC4F-418D-AE19-62706E023703}">
                      <ahyp:hlinkClr xmlns:ahyp="http://schemas.microsoft.com/office/drawing/2018/hyperlinkcolor" val="tx"/>
                    </a:ext>
                  </a:extLst>
                </a:hlinkClick>
              </a:rPr>
              <a:t> with BCR::ABL1 fusion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5">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5">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5">
                  <a:extLst>
                    <a:ext uri="{A12FA001-AC4F-418D-AE19-62706E023703}">
                      <ahyp:hlinkClr xmlns:ahyp="http://schemas.microsoft.com/office/drawing/2018/hyperlinkcolor" val="tx"/>
                    </a:ext>
                  </a:extLst>
                </a:hlinkClick>
              </a:rPr>
              <a:t> with KMT2A rearrangement</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6">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6">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6">
                  <a:extLst>
                    <a:ext uri="{A12FA001-AC4F-418D-AE19-62706E023703}">
                      <ahyp:hlinkClr xmlns:ahyp="http://schemas.microsoft.com/office/drawing/2018/hyperlinkcolor" val="tx"/>
                    </a:ext>
                  </a:extLst>
                </a:hlinkClick>
              </a:rPr>
              <a:t> with MECOM rearrangement</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7">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7">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7">
                  <a:extLst>
                    <a:ext uri="{A12FA001-AC4F-418D-AE19-62706E023703}">
                      <ahyp:hlinkClr xmlns:ahyp="http://schemas.microsoft.com/office/drawing/2018/hyperlinkcolor" val="tx"/>
                    </a:ext>
                  </a:extLst>
                </a:hlinkClick>
              </a:rPr>
              <a:t> with NUP98 rearrangement</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8">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8">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8">
                  <a:extLst>
                    <a:ext uri="{A12FA001-AC4F-418D-AE19-62706E023703}">
                      <ahyp:hlinkClr xmlns:ahyp="http://schemas.microsoft.com/office/drawing/2018/hyperlinkcolor" val="tx"/>
                    </a:ext>
                  </a:extLst>
                </a:hlinkClick>
              </a:rPr>
              <a:t> with NPM1 mutation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39">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39">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39">
                  <a:extLst>
                    <a:ext uri="{A12FA001-AC4F-418D-AE19-62706E023703}">
                      <ahyp:hlinkClr xmlns:ahyp="http://schemas.microsoft.com/office/drawing/2018/hyperlinkcolor" val="tx"/>
                    </a:ext>
                  </a:extLst>
                </a:hlinkClick>
              </a:rPr>
              <a:t> with CEBPA mutation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0">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40">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40">
                  <a:extLst>
                    <a:ext uri="{A12FA001-AC4F-418D-AE19-62706E023703}">
                      <ahyp:hlinkClr xmlns:ahyp="http://schemas.microsoft.com/office/drawing/2018/hyperlinkcolor" val="tx"/>
                    </a:ext>
                  </a:extLst>
                </a:hlinkClick>
              </a:rPr>
              <a:t>, myelodysplasia-related</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1">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41">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41">
                  <a:extLst>
                    <a:ext uri="{A12FA001-AC4F-418D-AE19-62706E023703}">
                      <ahyp:hlinkClr xmlns:ahyp="http://schemas.microsoft.com/office/drawing/2018/hyperlinkcolor" val="tx"/>
                    </a:ext>
                  </a:extLst>
                </a:hlinkClick>
              </a:rPr>
              <a:t> with other defined genetic alterations</a:t>
            </a:r>
            <a:endParaRPr lang="en-US" sz="4300" b="0" i="0" dirty="0">
              <a:solidFill>
                <a:schemeClr val="tx1"/>
              </a:solidFill>
              <a:effectLst/>
              <a:latin typeface="Helvetica" panose="020B0604020202020204" pitchFamily="34" charset="0"/>
            </a:endParaRPr>
          </a:p>
          <a:p>
            <a:pPr algn="l"/>
            <a:r>
              <a:rPr lang="en-US" sz="4300" b="0" i="1" dirty="0">
                <a:solidFill>
                  <a:schemeClr val="tx1"/>
                </a:solidFill>
                <a:effectLst/>
                <a:latin typeface="Helvetica" panose="020B0604020202020204" pitchFamily="34" charset="0"/>
              </a:rPr>
              <a:t>Acute myeloid </a:t>
            </a:r>
            <a:r>
              <a:rPr lang="en-US" sz="4300" b="0" i="1" dirty="0" err="1">
                <a:solidFill>
                  <a:schemeClr val="tx1"/>
                </a:solidFill>
                <a:effectLst/>
                <a:latin typeface="Helvetica" panose="020B0604020202020204" pitchFamily="34" charset="0"/>
              </a:rPr>
              <a:t>leukaemia</a:t>
            </a:r>
            <a:r>
              <a:rPr lang="en-US" sz="4300" b="0" i="1" dirty="0">
                <a:solidFill>
                  <a:schemeClr val="tx1"/>
                </a:solidFill>
                <a:effectLst/>
                <a:latin typeface="Helvetica" panose="020B0604020202020204" pitchFamily="34" charset="0"/>
              </a:rPr>
              <a:t>, defined by differentiation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2">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42">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42">
                  <a:extLst>
                    <a:ext uri="{A12FA001-AC4F-418D-AE19-62706E023703}">
                      <ahyp:hlinkClr xmlns:ahyp="http://schemas.microsoft.com/office/drawing/2018/hyperlinkcolor" val="tx"/>
                    </a:ext>
                  </a:extLst>
                </a:hlinkClick>
              </a:rPr>
              <a:t> with minimal differentiation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3">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43">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43">
                  <a:extLst>
                    <a:ext uri="{A12FA001-AC4F-418D-AE19-62706E023703}">
                      <ahyp:hlinkClr xmlns:ahyp="http://schemas.microsoft.com/office/drawing/2018/hyperlinkcolor" val="tx"/>
                    </a:ext>
                  </a:extLst>
                </a:hlinkClick>
              </a:rPr>
              <a:t> without maturation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4">
                  <a:extLst>
                    <a:ext uri="{A12FA001-AC4F-418D-AE19-62706E023703}">
                      <ahyp:hlinkClr xmlns:ahyp="http://schemas.microsoft.com/office/drawing/2018/hyperlinkcolor" val="tx"/>
                    </a:ext>
                  </a:extLst>
                </a:hlinkClick>
              </a:rPr>
              <a:t>Acute myeloid </a:t>
            </a:r>
            <a:r>
              <a:rPr lang="en-US" sz="4300" b="0" i="0" u="none" strike="noStrike" dirty="0" err="1">
                <a:solidFill>
                  <a:schemeClr val="tx1"/>
                </a:solidFill>
                <a:effectLst/>
                <a:latin typeface="Helvetica" panose="020B0604020202020204" pitchFamily="34" charset="0"/>
                <a:hlinkClick r:id="rId44">
                  <a:extLst>
                    <a:ext uri="{A12FA001-AC4F-418D-AE19-62706E023703}">
                      <ahyp:hlinkClr xmlns:ahyp="http://schemas.microsoft.com/office/drawing/2018/hyperlinkcolor" val="tx"/>
                    </a:ext>
                  </a:extLst>
                </a:hlinkClick>
              </a:rPr>
              <a:t>leukaemia</a:t>
            </a:r>
            <a:r>
              <a:rPr lang="en-US" sz="4300" b="0" i="0" u="none" strike="noStrike" dirty="0">
                <a:solidFill>
                  <a:schemeClr val="tx1"/>
                </a:solidFill>
                <a:effectLst/>
                <a:latin typeface="Helvetica" panose="020B0604020202020204" pitchFamily="34" charset="0"/>
                <a:hlinkClick r:id="rId44">
                  <a:extLst>
                    <a:ext uri="{A12FA001-AC4F-418D-AE19-62706E023703}">
                      <ahyp:hlinkClr xmlns:ahyp="http://schemas.microsoft.com/office/drawing/2018/hyperlinkcolor" val="tx"/>
                    </a:ext>
                  </a:extLst>
                </a:hlinkClick>
              </a:rPr>
              <a:t> with maturation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5">
                  <a:extLst>
                    <a:ext uri="{A12FA001-AC4F-418D-AE19-62706E023703}">
                      <ahyp:hlinkClr xmlns:ahyp="http://schemas.microsoft.com/office/drawing/2018/hyperlinkcolor" val="tx"/>
                    </a:ext>
                  </a:extLst>
                </a:hlinkClick>
              </a:rPr>
              <a:t>Acute basophilic </a:t>
            </a:r>
            <a:r>
              <a:rPr lang="en-US" sz="4300" b="0" i="0" u="none" strike="noStrike" dirty="0" err="1">
                <a:solidFill>
                  <a:schemeClr val="tx1"/>
                </a:solidFill>
                <a:effectLst/>
                <a:latin typeface="Helvetica" panose="020B0604020202020204" pitchFamily="34" charset="0"/>
                <a:hlinkClick r:id="rId45">
                  <a:extLst>
                    <a:ext uri="{A12FA001-AC4F-418D-AE19-62706E023703}">
                      <ahyp:hlinkClr xmlns:ahyp="http://schemas.microsoft.com/office/drawing/2018/hyperlinkcolor" val="tx"/>
                    </a:ext>
                  </a:extLst>
                </a:hlinkClick>
              </a:rPr>
              <a:t>leukaemia</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6">
                  <a:extLst>
                    <a:ext uri="{A12FA001-AC4F-418D-AE19-62706E023703}">
                      <ahyp:hlinkClr xmlns:ahyp="http://schemas.microsoft.com/office/drawing/2018/hyperlinkcolor" val="tx"/>
                    </a:ext>
                  </a:extLst>
                </a:hlinkClick>
              </a:rPr>
              <a:t>Acute myelomonocytic </a:t>
            </a:r>
            <a:r>
              <a:rPr lang="en-US" sz="4300" b="0" i="0" u="none" strike="noStrike" dirty="0" err="1">
                <a:solidFill>
                  <a:schemeClr val="tx1"/>
                </a:solidFill>
                <a:effectLst/>
                <a:latin typeface="Helvetica" panose="020B0604020202020204" pitchFamily="34" charset="0"/>
                <a:hlinkClick r:id="rId46">
                  <a:extLst>
                    <a:ext uri="{A12FA001-AC4F-418D-AE19-62706E023703}">
                      <ahyp:hlinkClr xmlns:ahyp="http://schemas.microsoft.com/office/drawing/2018/hyperlinkcolor" val="tx"/>
                    </a:ext>
                  </a:extLst>
                </a:hlinkClick>
              </a:rPr>
              <a:t>leukaemia</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7">
                  <a:extLst>
                    <a:ext uri="{A12FA001-AC4F-418D-AE19-62706E023703}">
                      <ahyp:hlinkClr xmlns:ahyp="http://schemas.microsoft.com/office/drawing/2018/hyperlinkcolor" val="tx"/>
                    </a:ext>
                  </a:extLst>
                </a:hlinkClick>
              </a:rPr>
              <a:t>Acute monocytic </a:t>
            </a:r>
            <a:r>
              <a:rPr lang="en-US" sz="4300" b="0" i="0" u="none" strike="noStrike" dirty="0" err="1">
                <a:solidFill>
                  <a:schemeClr val="tx1"/>
                </a:solidFill>
                <a:effectLst/>
                <a:latin typeface="Helvetica" panose="020B0604020202020204" pitchFamily="34" charset="0"/>
                <a:hlinkClick r:id="rId47">
                  <a:extLst>
                    <a:ext uri="{A12FA001-AC4F-418D-AE19-62706E023703}">
                      <ahyp:hlinkClr xmlns:ahyp="http://schemas.microsoft.com/office/drawing/2018/hyperlinkcolor" val="tx"/>
                    </a:ext>
                  </a:extLst>
                </a:hlinkClick>
              </a:rPr>
              <a:t>leukaemia</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8">
                  <a:extLst>
                    <a:ext uri="{A12FA001-AC4F-418D-AE19-62706E023703}">
                      <ahyp:hlinkClr xmlns:ahyp="http://schemas.microsoft.com/office/drawing/2018/hyperlinkcolor" val="tx"/>
                    </a:ext>
                  </a:extLst>
                </a:hlinkClick>
              </a:rPr>
              <a:t>Acute erythroid </a:t>
            </a:r>
            <a:r>
              <a:rPr lang="en-US" sz="4300" b="0" i="0" u="none" strike="noStrike" dirty="0" err="1">
                <a:solidFill>
                  <a:schemeClr val="tx1"/>
                </a:solidFill>
                <a:effectLst/>
                <a:latin typeface="Helvetica" panose="020B0604020202020204" pitchFamily="34" charset="0"/>
                <a:hlinkClick r:id="rId48">
                  <a:extLst>
                    <a:ext uri="{A12FA001-AC4F-418D-AE19-62706E023703}">
                      <ahyp:hlinkClr xmlns:ahyp="http://schemas.microsoft.com/office/drawing/2018/hyperlinkcolor" val="tx"/>
                    </a:ext>
                  </a:extLst>
                </a:hlinkClick>
              </a:rPr>
              <a:t>leukaemia</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49">
                  <a:extLst>
                    <a:ext uri="{A12FA001-AC4F-418D-AE19-62706E023703}">
                      <ahyp:hlinkClr xmlns:ahyp="http://schemas.microsoft.com/office/drawing/2018/hyperlinkcolor" val="tx"/>
                    </a:ext>
                  </a:extLst>
                </a:hlinkClick>
              </a:rPr>
              <a:t>Acute </a:t>
            </a:r>
            <a:r>
              <a:rPr lang="en-US" sz="4300" b="0" i="0" u="none" strike="noStrike" dirty="0" err="1">
                <a:solidFill>
                  <a:schemeClr val="tx1"/>
                </a:solidFill>
                <a:effectLst/>
                <a:latin typeface="Helvetica" panose="020B0604020202020204" pitchFamily="34" charset="0"/>
                <a:hlinkClick r:id="rId49">
                  <a:extLst>
                    <a:ext uri="{A12FA001-AC4F-418D-AE19-62706E023703}">
                      <ahyp:hlinkClr xmlns:ahyp="http://schemas.microsoft.com/office/drawing/2018/hyperlinkcolor" val="tx"/>
                    </a:ext>
                  </a:extLst>
                </a:hlinkClick>
              </a:rPr>
              <a:t>megakaryoblastic</a:t>
            </a:r>
            <a:r>
              <a:rPr lang="en-US" sz="4300" b="0" i="0" u="none" strike="noStrike" dirty="0">
                <a:solidFill>
                  <a:schemeClr val="tx1"/>
                </a:solidFill>
                <a:effectLst/>
                <a:latin typeface="Helvetica" panose="020B0604020202020204" pitchFamily="34" charset="0"/>
                <a:hlinkClick r:id="rId49">
                  <a:extLst>
                    <a:ext uri="{A12FA001-AC4F-418D-AE19-62706E023703}">
                      <ahyp:hlinkClr xmlns:ahyp="http://schemas.microsoft.com/office/drawing/2018/hyperlinkcolor" val="tx"/>
                    </a:ext>
                  </a:extLst>
                </a:hlinkClick>
              </a:rPr>
              <a:t> </a:t>
            </a:r>
            <a:r>
              <a:rPr lang="en-US" sz="4300" b="0" i="0" u="none" strike="noStrike" dirty="0" err="1">
                <a:solidFill>
                  <a:schemeClr val="tx1"/>
                </a:solidFill>
                <a:effectLst/>
                <a:latin typeface="Helvetica" panose="020B0604020202020204" pitchFamily="34" charset="0"/>
                <a:hlinkClick r:id="rId49">
                  <a:extLst>
                    <a:ext uri="{A12FA001-AC4F-418D-AE19-62706E023703}">
                      <ahyp:hlinkClr xmlns:ahyp="http://schemas.microsoft.com/office/drawing/2018/hyperlinkcolor" val="tx"/>
                    </a:ext>
                  </a:extLst>
                </a:hlinkClick>
              </a:rPr>
              <a:t>leukaemia</a:t>
            </a:r>
            <a:endParaRPr lang="en-US" sz="4300" b="0" i="0" dirty="0">
              <a:solidFill>
                <a:schemeClr val="tx1"/>
              </a:solidFill>
              <a:effectLst/>
              <a:latin typeface="Helvetica" panose="020B0604020202020204" pitchFamily="34" charset="0"/>
            </a:endParaRPr>
          </a:p>
          <a:p>
            <a:pPr algn="l"/>
            <a:r>
              <a:rPr lang="en-US" sz="4300" b="0" i="1" dirty="0">
                <a:solidFill>
                  <a:schemeClr val="tx1"/>
                </a:solidFill>
                <a:effectLst/>
                <a:latin typeface="Helvetica" panose="020B0604020202020204" pitchFamily="34" charset="0"/>
              </a:rPr>
              <a:t>Myeloid sarcoma</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50">
                  <a:extLst>
                    <a:ext uri="{A12FA001-AC4F-418D-AE19-62706E023703}">
                      <ahyp:hlinkClr xmlns:ahyp="http://schemas.microsoft.com/office/drawing/2018/hyperlinkcolor" val="tx"/>
                    </a:ext>
                  </a:extLst>
                </a:hlinkClick>
              </a:rPr>
              <a:t>Myeloid sarcoma</a:t>
            </a:r>
            <a:endParaRPr lang="en-US" sz="4300" b="0" i="0" dirty="0">
              <a:solidFill>
                <a:schemeClr val="tx1"/>
              </a:solidFill>
              <a:effectLst/>
              <a:latin typeface="Helvetica" panose="020B0604020202020204" pitchFamily="34" charset="0"/>
            </a:endParaRPr>
          </a:p>
          <a:p>
            <a:pPr algn="l"/>
            <a:r>
              <a:rPr lang="en-US" sz="4300" b="1" i="0" dirty="0">
                <a:solidFill>
                  <a:schemeClr val="tx1"/>
                </a:solidFill>
                <a:effectLst/>
                <a:latin typeface="Helvetica" panose="020B0604020202020204" pitchFamily="34" charset="0"/>
              </a:rPr>
              <a:t>Myeloid neoplasms, secondary</a:t>
            </a:r>
            <a:endParaRPr lang="en-US" sz="4300" b="0" i="0" dirty="0">
              <a:solidFill>
                <a:schemeClr val="tx1"/>
              </a:solidFill>
              <a:effectLst/>
              <a:latin typeface="Helvetica" panose="020B0604020202020204" pitchFamily="34" charset="0"/>
            </a:endParaRPr>
          </a:p>
          <a:p>
            <a:pPr algn="l"/>
            <a:r>
              <a:rPr lang="en-US" sz="4300" b="0" i="1" dirty="0">
                <a:solidFill>
                  <a:schemeClr val="tx1"/>
                </a:solidFill>
                <a:effectLst/>
                <a:latin typeface="Helvetica" panose="020B0604020202020204" pitchFamily="34" charset="0"/>
              </a:rPr>
              <a:t>Myeloid neoplasms and proliferations associated with antecedent or predisposing conditions</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51">
                  <a:extLst>
                    <a:ext uri="{A12FA001-AC4F-418D-AE19-62706E023703}">
                      <ahyp:hlinkClr xmlns:ahyp="http://schemas.microsoft.com/office/drawing/2018/hyperlinkcolor" val="tx"/>
                    </a:ext>
                  </a:extLst>
                </a:hlinkClick>
              </a:rPr>
              <a:t>Myeloid neoplasm post cytotoxic therapy</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52">
                  <a:extLst>
                    <a:ext uri="{A12FA001-AC4F-418D-AE19-62706E023703}">
                      <ahyp:hlinkClr xmlns:ahyp="http://schemas.microsoft.com/office/drawing/2018/hyperlinkcolor" val="tx"/>
                    </a:ext>
                  </a:extLst>
                </a:hlinkClick>
              </a:rPr>
              <a:t>Myeloid neoplasms associated with germline predisposition</a:t>
            </a:r>
            <a:endParaRPr lang="en-US" sz="4300" b="0" i="0" dirty="0">
              <a:solidFill>
                <a:schemeClr val="tx1"/>
              </a:solidFill>
              <a:effectLst/>
              <a:latin typeface="Helvetica" panose="020B0604020202020204" pitchFamily="34" charset="0"/>
            </a:endParaRPr>
          </a:p>
          <a:p>
            <a:pPr algn="l"/>
            <a:r>
              <a:rPr lang="en-US" sz="4300" b="0" i="0" u="none" strike="noStrike" dirty="0">
                <a:solidFill>
                  <a:schemeClr val="tx1"/>
                </a:solidFill>
                <a:effectLst/>
                <a:latin typeface="Helvetica" panose="020B0604020202020204" pitchFamily="34" charset="0"/>
                <a:hlinkClick r:id="rId53">
                  <a:extLst>
                    <a:ext uri="{A12FA001-AC4F-418D-AE19-62706E023703}">
                      <ahyp:hlinkClr xmlns:ahyp="http://schemas.microsoft.com/office/drawing/2018/hyperlinkcolor" val="tx"/>
                    </a:ext>
                  </a:extLst>
                </a:hlinkClick>
              </a:rPr>
              <a:t>Myeloid proliferations associated with Down syndrome</a:t>
            </a:r>
            <a:endParaRPr lang="en-US" sz="4300" b="0" i="0" dirty="0">
              <a:solidFill>
                <a:schemeClr val="tx1"/>
              </a:solidFill>
              <a:effectLst/>
              <a:latin typeface="Helvetica" panose="020B0604020202020204" pitchFamily="34" charset="0"/>
            </a:endParaRPr>
          </a:p>
          <a:p>
            <a:pPr algn="l"/>
            <a:r>
              <a:rPr lang="en-US" sz="4300" b="1" i="0" dirty="0">
                <a:solidFill>
                  <a:schemeClr val="tx1"/>
                </a:solidFill>
                <a:effectLst/>
                <a:latin typeface="Helvetica" panose="020B0604020202020204" pitchFamily="34" charset="0"/>
              </a:rPr>
              <a:t>Myeloid/lymphoid neoplasms</a:t>
            </a:r>
            <a:endParaRPr lang="en-US" sz="4300" b="0" i="0" dirty="0">
              <a:solidFill>
                <a:schemeClr val="tx1"/>
              </a:solidFill>
              <a:effectLst/>
              <a:latin typeface="Helvetica"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475ADCC-72BE-1BEA-F6A4-BC320F50ED46}"/>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308392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15600" y="390167"/>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493" dirty="0">
                <a:latin typeface="Nunito SemiBold"/>
                <a:ea typeface="Nunito SemiBold"/>
                <a:cs typeface="Nunito SemiBold"/>
                <a:sym typeface="Nunito SemiBold"/>
              </a:rPr>
              <a:t>2022 WHO Classification of Hematopoietic Neoplasms</a:t>
            </a:r>
            <a:endParaRPr sz="3493"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240368" y="1028700"/>
            <a:ext cx="11484908" cy="5632699"/>
          </a:xfrm>
          <a:prstGeom prst="rect">
            <a:avLst/>
          </a:prstGeom>
          <a:noFill/>
          <a:ln>
            <a:noFill/>
          </a:ln>
        </p:spPr>
        <p:txBody>
          <a:bodyPr spcFirstLastPara="1" vert="horz" wrap="square" lIns="121900" tIns="121900" rIns="121900" bIns="121900" rtlCol="0" anchor="t" anchorCtr="0">
            <a:normAutofit/>
          </a:bodyPr>
          <a:lstStyle/>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a:ea typeface="Nunito"/>
                <a:cs typeface="Nunito"/>
                <a:sym typeface="Nunito"/>
              </a:rPr>
              <a:t>Key updates to Myeloid Neoplasms are summarized as:</a:t>
            </a:r>
          </a:p>
          <a:p>
            <a:pPr marL="1202237" lvl="1">
              <a:lnSpc>
                <a:spcPct val="95000"/>
              </a:lnSpc>
              <a:buClr>
                <a:schemeClr val="dk1"/>
              </a:buClr>
              <a:buSzPts val="2000"/>
              <a:buFont typeface="Wingdings" panose="05000000000000000000" pitchFamily="2" charset="2"/>
              <a:buChar char="§"/>
            </a:pPr>
            <a:r>
              <a:rPr lang="en-US" sz="2133" dirty="0">
                <a:solidFill>
                  <a:schemeClr val="dk1"/>
                </a:solidFill>
                <a:latin typeface="Nunito"/>
                <a:ea typeface="Nunito"/>
                <a:cs typeface="Nunito"/>
                <a:sym typeface="Nunito"/>
              </a:rPr>
              <a:t>Changes in nomenclature (e.g., double colons ( [::] for fusion genes)</a:t>
            </a:r>
          </a:p>
          <a:p>
            <a:pPr marL="1811821" lvl="2">
              <a:lnSpc>
                <a:spcPct val="95000"/>
              </a:lnSpc>
              <a:buClr>
                <a:schemeClr val="dk1"/>
              </a:buClr>
              <a:buSzPts val="2000"/>
              <a:buFont typeface="Wingdings" panose="05000000000000000000" pitchFamily="2" charset="2"/>
              <a:buChar char="§"/>
            </a:pPr>
            <a:r>
              <a:rPr lang="en-US" sz="1933" dirty="0">
                <a:solidFill>
                  <a:schemeClr val="dk1"/>
                </a:solidFill>
                <a:latin typeface="Nunito"/>
                <a:ea typeface="Nunito"/>
                <a:cs typeface="Nunito"/>
                <a:sym typeface="Nunito"/>
              </a:rPr>
              <a:t>Two separate gene fusions in the same cell, versus a single gene fusion where only one pair of genes is joined. </a:t>
            </a:r>
          </a:p>
          <a:p>
            <a:pPr marL="1202237" lvl="1">
              <a:lnSpc>
                <a:spcPct val="95000"/>
              </a:lnSpc>
              <a:buClr>
                <a:schemeClr val="dk1"/>
              </a:buClr>
              <a:buSzPts val="2000"/>
              <a:buFont typeface="Wingdings" panose="05000000000000000000" pitchFamily="2" charset="2"/>
              <a:buChar char="§"/>
            </a:pPr>
            <a:r>
              <a:rPr lang="en-US" sz="2133" dirty="0">
                <a:solidFill>
                  <a:schemeClr val="dk1"/>
                </a:solidFill>
                <a:latin typeface="Nunito"/>
                <a:ea typeface="Nunito"/>
                <a:cs typeface="Nunito"/>
                <a:sym typeface="Nunito"/>
              </a:rPr>
              <a:t>Myeloid precursor lesions added: </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Clonal Hematopoiesis of Indeterminant Potential (CHIP)</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Clonal Cytopenia of Undetermined Significance (CCUS)</a:t>
            </a:r>
          </a:p>
          <a:p>
            <a:pPr marL="1388498" lvl="2" indent="0">
              <a:lnSpc>
                <a:spcPct val="95000"/>
              </a:lnSpc>
              <a:buClr>
                <a:schemeClr val="dk1"/>
              </a:buClr>
              <a:buSzPts val="2000"/>
              <a:buNone/>
            </a:pPr>
            <a:endParaRPr lang="en-US" sz="2133" dirty="0">
              <a:solidFill>
                <a:schemeClr val="dk1"/>
              </a:solidFill>
              <a:latin typeface="Nunito"/>
              <a:ea typeface="Nunito"/>
              <a:cs typeface="Nunito"/>
              <a:sym typeface="Nunito"/>
            </a:endParaRPr>
          </a:p>
          <a:p>
            <a:pPr marL="135463" indent="0">
              <a:lnSpc>
                <a:spcPct val="95000"/>
              </a:lnSpc>
              <a:buClr>
                <a:schemeClr val="dk1"/>
              </a:buClr>
              <a:buSzPts val="2000"/>
              <a:buNone/>
            </a:pPr>
            <a:endParaRPr lang="en-US" sz="2667" dirty="0">
              <a:solidFill>
                <a:schemeClr val="dk1"/>
              </a:solidFill>
              <a:latin typeface="Nunito"/>
              <a:ea typeface="Nunito"/>
              <a:cs typeface="Nunito"/>
              <a:sym typeface="Nunito"/>
            </a:endParaRP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9B4C5700-8558-539F-6C29-F6616284DE88}"/>
              </a:ext>
            </a:extLst>
          </p:cNvPr>
          <p:cNvSpPr>
            <a:spLocks noGrp="1"/>
          </p:cNvSpPr>
          <p:nvPr>
            <p:ph type="sldNum" idx="12"/>
          </p:nvPr>
        </p:nvSpPr>
        <p:spPr>
          <a:xfrm>
            <a:off x="11327963" y="5882000"/>
            <a:ext cx="731600" cy="524800"/>
          </a:xfrm>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102967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240368" y="57536"/>
            <a:ext cx="11959666" cy="128089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200" dirty="0">
                <a:latin typeface="Nunito SemiBold"/>
                <a:ea typeface="Nunito SemiBold"/>
                <a:cs typeface="Nunito SemiBold"/>
                <a:sym typeface="Nunito SemiBold"/>
              </a:rPr>
              <a:t>2022 WHO Classification of Hematopoietic Neoplasms: MPNs</a:t>
            </a:r>
            <a:endParaRPr sz="3200" dirty="0">
              <a:latin typeface="Nunito SemiBold"/>
              <a:ea typeface="Nunito SemiBold"/>
              <a:cs typeface="Nunito SemiBold"/>
              <a:sym typeface="Nunito SemiBold"/>
            </a:endParaRPr>
          </a:p>
        </p:txBody>
      </p:sp>
      <p:sp>
        <p:nvSpPr>
          <p:cNvPr id="100" name="Google Shape;100;p2"/>
          <p:cNvSpPr txBox="1">
            <a:spLocks noGrp="1"/>
          </p:cNvSpPr>
          <p:nvPr>
            <p:ph sz="half" idx="1"/>
          </p:nvPr>
        </p:nvSpPr>
        <p:spPr>
          <a:xfrm>
            <a:off x="4657725" y="719980"/>
            <a:ext cx="7908621" cy="5124172"/>
          </a:xfrm>
          <a:prstGeom prst="rect">
            <a:avLst/>
          </a:prstGeom>
          <a:noFill/>
          <a:ln>
            <a:noFill/>
          </a:ln>
        </p:spPr>
        <p:txBody>
          <a:bodyPr spcFirstLastPara="1" vert="horz" wrap="square" lIns="121900" tIns="121900" rIns="121900" bIns="121900" rtlCol="0" anchor="t" anchorCtr="0">
            <a:noAutofit/>
          </a:bodyPr>
          <a:lstStyle/>
          <a:p>
            <a:pPr marL="135463" indent="0">
              <a:lnSpc>
                <a:spcPct val="110000"/>
              </a:lnSpc>
              <a:buClr>
                <a:schemeClr val="dk1"/>
              </a:buClr>
              <a:buSzPts val="2000"/>
              <a:buNone/>
            </a:pPr>
            <a:r>
              <a:rPr lang="en-US" sz="1600" dirty="0">
                <a:solidFill>
                  <a:schemeClr val="dk1"/>
                </a:solidFill>
                <a:latin typeface="Nunito"/>
                <a:ea typeface="Nunito"/>
                <a:cs typeface="Nunito"/>
                <a:sym typeface="Nunito"/>
              </a:rPr>
              <a:t>Myeloproliferative Neoplasms (MPN)</a:t>
            </a:r>
          </a:p>
          <a:p>
            <a:pPr marL="745048" indent="-609585">
              <a:lnSpc>
                <a:spcPct val="110000"/>
              </a:lnSpc>
              <a:buClr>
                <a:schemeClr val="dk1"/>
              </a:buClr>
              <a:buSzPts val="2000"/>
              <a:buFont typeface="Wingdings" panose="05000000000000000000" pitchFamily="2" charset="2"/>
              <a:buChar char="v"/>
            </a:pPr>
            <a:r>
              <a:rPr lang="en-US" sz="1600" dirty="0">
                <a:solidFill>
                  <a:schemeClr val="dk1"/>
                </a:solidFill>
                <a:latin typeface="Nunito"/>
                <a:ea typeface="Nunito"/>
                <a:cs typeface="Nunito"/>
                <a:sym typeface="Nunito"/>
              </a:rPr>
              <a:t>MPNs that were unchanged</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Chronic Myeloid Leukemia (CML)</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Chronic Neutrophilic Leukemia (CNL)</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Polycythemia Vera (PV)</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Primary Myelofibrosis (PMF)</a:t>
            </a:r>
          </a:p>
          <a:p>
            <a:pPr marL="1962863" lvl="2" indent="-426709">
              <a:lnSpc>
                <a:spcPct val="110000"/>
              </a:lnSpc>
              <a:buClr>
                <a:schemeClr val="dk1"/>
              </a:buClr>
              <a:buSzPts val="2000"/>
              <a:buFont typeface="Arial" panose="020B0604020202020204" pitchFamily="34" charset="0"/>
              <a:buChar char="•"/>
            </a:pPr>
            <a:r>
              <a:rPr lang="en-US" sz="1600" dirty="0">
                <a:solidFill>
                  <a:schemeClr val="dk1"/>
                </a:solidFill>
                <a:latin typeface="Nunito"/>
                <a:ea typeface="Nunito"/>
                <a:cs typeface="Nunito"/>
                <a:sym typeface="Nunito"/>
              </a:rPr>
              <a:t>Pre-fibrotic/early stage</a:t>
            </a:r>
          </a:p>
          <a:p>
            <a:pPr marL="1962863" lvl="2" indent="-426709">
              <a:lnSpc>
                <a:spcPct val="110000"/>
              </a:lnSpc>
              <a:buClr>
                <a:schemeClr val="dk1"/>
              </a:buClr>
              <a:buSzPts val="2000"/>
              <a:buFont typeface="Arial" panose="020B0604020202020204" pitchFamily="34" charset="0"/>
              <a:buChar char="•"/>
            </a:pPr>
            <a:r>
              <a:rPr lang="en-US" sz="1600" dirty="0">
                <a:solidFill>
                  <a:schemeClr val="dk1"/>
                </a:solidFill>
                <a:latin typeface="Nunito"/>
                <a:ea typeface="Nunito"/>
                <a:cs typeface="Nunito"/>
                <a:sym typeface="Nunito"/>
              </a:rPr>
              <a:t>Overt fibrotic stage</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Essential Thrombocythemia (ET)</a:t>
            </a:r>
          </a:p>
          <a:p>
            <a:pPr marL="745048" indent="-609585">
              <a:lnSpc>
                <a:spcPct val="110000"/>
              </a:lnSpc>
              <a:buClr>
                <a:schemeClr val="dk1"/>
              </a:buClr>
              <a:buSzPts val="2000"/>
              <a:buFont typeface="Wingdings" panose="05000000000000000000" pitchFamily="2" charset="2"/>
              <a:buChar char="v"/>
            </a:pPr>
            <a:r>
              <a:rPr lang="en-US" sz="1600" dirty="0">
                <a:solidFill>
                  <a:schemeClr val="dk1"/>
                </a:solidFill>
                <a:latin typeface="Nunito"/>
                <a:ea typeface="Nunito"/>
                <a:cs typeface="Nunito"/>
                <a:sym typeface="Nunito"/>
              </a:rPr>
              <a:t>MPNs that were changed in 2022</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CEL-NOS renamed to Chronic Eosinophilic Leukemia</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MPN, unclassified renamed to MPN-NOS</a:t>
            </a:r>
          </a:p>
          <a:p>
            <a:pPr lvl="1" indent="-426709">
              <a:lnSpc>
                <a:spcPct val="110000"/>
              </a:lnSpc>
              <a:buClr>
                <a:schemeClr val="dk1"/>
              </a:buClr>
              <a:buSzPts val="2000"/>
              <a:buFont typeface="Wingdings" panose="05000000000000000000" pitchFamily="2" charset="2"/>
              <a:buChar char="§"/>
            </a:pPr>
            <a:r>
              <a:rPr lang="en-US" dirty="0">
                <a:solidFill>
                  <a:schemeClr val="dk1"/>
                </a:solidFill>
                <a:latin typeface="Nunito"/>
                <a:ea typeface="Nunito"/>
                <a:cs typeface="Nunito"/>
                <a:sym typeface="Nunito"/>
              </a:rPr>
              <a:t>Juvenile Myelomonocytic Leukemia was added</a:t>
            </a:r>
          </a:p>
          <a:p>
            <a:pPr marL="1964218" lvl="2" indent="-426709">
              <a:lnSpc>
                <a:spcPct val="110000"/>
              </a:lnSpc>
              <a:buClr>
                <a:schemeClr val="dk1"/>
              </a:buClr>
              <a:buSzPts val="2000"/>
              <a:buFont typeface="Arial" panose="020B0604020202020204" pitchFamily="34" charset="0"/>
              <a:buChar char="•"/>
            </a:pPr>
            <a:r>
              <a:rPr lang="en-US" sz="1600" dirty="0">
                <a:solidFill>
                  <a:schemeClr val="dk1"/>
                </a:solidFill>
                <a:latin typeface="Nunito"/>
                <a:ea typeface="Nunito"/>
                <a:cs typeface="Nunito"/>
                <a:sym typeface="Nunito"/>
              </a:rPr>
              <a:t>Previously in MDS/MPN category</a:t>
            </a:r>
          </a:p>
        </p:txBody>
      </p:sp>
      <p:sp>
        <p:nvSpPr>
          <p:cNvPr id="3" name="Content Placeholder 2">
            <a:extLst>
              <a:ext uri="{FF2B5EF4-FFF2-40B4-BE49-F238E27FC236}">
                <a16:creationId xmlns:a16="http://schemas.microsoft.com/office/drawing/2014/main" id="{3431D323-5B51-B382-94C9-FA1B1E7F4CAE}"/>
              </a:ext>
            </a:extLst>
          </p:cNvPr>
          <p:cNvSpPr>
            <a:spLocks noGrp="1"/>
          </p:cNvSpPr>
          <p:nvPr>
            <p:ph sz="half" idx="2"/>
          </p:nvPr>
        </p:nvSpPr>
        <p:spPr>
          <a:xfrm>
            <a:off x="0" y="1633604"/>
            <a:ext cx="4943475" cy="3777622"/>
          </a:xfrm>
        </p:spPr>
        <p:txBody>
          <a:bodyPr>
            <a:normAutofit fontScale="25000" lnSpcReduction="20000"/>
          </a:bodyPr>
          <a:lstStyle/>
          <a:p>
            <a:r>
              <a:rPr lang="en-US" sz="8000" b="1" dirty="0">
                <a:solidFill>
                  <a:schemeClr val="tx1"/>
                </a:solidFill>
                <a:latin typeface="Helvetica" panose="020B0604020202020204" pitchFamily="34" charset="0"/>
              </a:rPr>
              <a:t>Myeloproliferative neoplasms</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Chronic myeloid </a:t>
            </a:r>
            <a:r>
              <a:rPr lang="en-US" sz="8000" dirty="0" err="1">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leukaemia</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Chronic neutrophilic </a:t>
            </a:r>
            <a:r>
              <a:rPr lang="en-US" sz="8000" dirty="0" err="1">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leukaemia</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Chronic eosinophilic </a:t>
            </a:r>
            <a:r>
              <a:rPr lang="en-US" sz="8000" dirty="0" err="1">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leukaemia</a:t>
            </a:r>
            <a:endParaRPr lang="en-US" sz="8000" dirty="0">
              <a:solidFill>
                <a:schemeClr val="tx1"/>
              </a:solidFill>
              <a:latin typeface="Helvetica" panose="020B0604020202020204" pitchFamily="34" charset="0"/>
            </a:endParaRPr>
          </a:p>
          <a:p>
            <a:r>
              <a:rPr lang="en-US" sz="8000" dirty="0" err="1">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Polycythaemia</a:t>
            </a:r>
            <a:r>
              <a:rPr lang="en-US" sz="8000" dirty="0">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 vera</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Essential </a:t>
            </a:r>
            <a:r>
              <a:rPr lang="en-US" sz="8000" dirty="0" err="1">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thrombocythaemia</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Primary myelofibrosis</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Juvenile myelomonocytic </a:t>
            </a:r>
            <a:r>
              <a:rPr lang="en-US" sz="8000" dirty="0" err="1">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leukaemia</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Myeloproliferative neoplasm, NOS</a:t>
            </a:r>
            <a:endParaRPr lang="en-US" sz="8000" dirty="0">
              <a:solidFill>
                <a:schemeClr val="tx1"/>
              </a:solidFill>
              <a:latin typeface="Helvetica" panose="020B0604020202020204" pitchFamily="34" charset="0"/>
            </a:endParaRPr>
          </a:p>
          <a:p>
            <a:endParaRPr lang="en-US" sz="8000" b="1" dirty="0">
              <a:solidFill>
                <a:schemeClr val="tx1"/>
              </a:solidFill>
              <a:latin typeface="Helvetica"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131798E9-16A7-DF4C-BD36-4995B6A4C36B}"/>
              </a:ext>
            </a:extLst>
          </p:cNvPr>
          <p:cNvSpPr>
            <a:spLocks noGrp="1"/>
          </p:cNvSpPr>
          <p:nvPr>
            <p:ph type="sldNum" sz="quarter" idx="12"/>
          </p:nvPr>
        </p:nvSpPr>
        <p:spPr/>
        <p:txBody>
          <a:bodyPr/>
          <a:lstStyle/>
          <a:p>
            <a:fld id="{00000000-1234-1234-1234-123412341234}" type="slidenum">
              <a:rPr lang="en" smtClean="0"/>
              <a:pPr/>
              <a:t>12</a:t>
            </a:fld>
            <a:endParaRPr lang="en"/>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5" name="Straight Arrow Connector 4">
            <a:extLst>
              <a:ext uri="{FF2B5EF4-FFF2-40B4-BE49-F238E27FC236}">
                <a16:creationId xmlns:a16="http://schemas.microsoft.com/office/drawing/2014/main" id="{73386341-769B-975B-7B02-975D51348BC2}"/>
              </a:ext>
            </a:extLst>
          </p:cNvPr>
          <p:cNvCxnSpPr/>
          <p:nvPr/>
        </p:nvCxnSpPr>
        <p:spPr>
          <a:xfrm>
            <a:off x="4657725" y="4362994"/>
            <a:ext cx="285750" cy="182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D5A233-B3FC-FA12-A3C0-5630F7ED7135}"/>
              </a:ext>
            </a:extLst>
          </p:cNvPr>
          <p:cNvSpPr>
            <a:spLocks noGrp="1"/>
          </p:cNvSpPr>
          <p:nvPr>
            <p:ph type="title"/>
          </p:nvPr>
        </p:nvSpPr>
        <p:spPr>
          <a:xfrm>
            <a:off x="185738" y="147337"/>
            <a:ext cx="12006262" cy="1280890"/>
          </a:xfrm>
        </p:spPr>
        <p:txBody>
          <a:bodyPr>
            <a:normAutofit/>
          </a:bodyPr>
          <a:lstStyle/>
          <a:p>
            <a:r>
              <a:rPr lang="en-US" sz="3200" dirty="0"/>
              <a:t>2022 WHO Classification of Hematopoietic Neoplasms: MDN</a:t>
            </a:r>
          </a:p>
        </p:txBody>
      </p:sp>
      <p:sp>
        <p:nvSpPr>
          <p:cNvPr id="6" name="Content Placeholder 5">
            <a:extLst>
              <a:ext uri="{FF2B5EF4-FFF2-40B4-BE49-F238E27FC236}">
                <a16:creationId xmlns:a16="http://schemas.microsoft.com/office/drawing/2014/main" id="{24C56252-17E1-0B65-CA0B-B37FC2BEBC38}"/>
              </a:ext>
            </a:extLst>
          </p:cNvPr>
          <p:cNvSpPr>
            <a:spLocks noGrp="1"/>
          </p:cNvSpPr>
          <p:nvPr>
            <p:ph sz="half" idx="1"/>
          </p:nvPr>
        </p:nvSpPr>
        <p:spPr>
          <a:xfrm>
            <a:off x="531812" y="1295399"/>
            <a:ext cx="6454776" cy="5119688"/>
          </a:xfrm>
        </p:spPr>
        <p:txBody>
          <a:bodyPr>
            <a:normAutofit fontScale="40000" lnSpcReduction="20000"/>
          </a:bodyPr>
          <a:lstStyle/>
          <a:p>
            <a:r>
              <a:rPr lang="en-US" sz="3400" i="1" dirty="0">
                <a:solidFill>
                  <a:schemeClr val="tx1"/>
                </a:solidFill>
                <a:latin typeface="Helvetica" panose="020B0604020202020204" pitchFamily="34" charset="0"/>
              </a:rPr>
              <a:t>Myelodysplastic neoplasms, with defining genetic abnormalities</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Myelodysplastic neoplasm with low blasts and 5q deletion</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Myelodysplastic neoplasm with low blasts and SF3B1 mutation</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Myelodysplastic neoplasm with biallelic TP53 inactivation</a:t>
            </a:r>
            <a:endParaRPr lang="en-US" sz="3400" dirty="0">
              <a:solidFill>
                <a:schemeClr val="tx1"/>
              </a:solidFill>
              <a:latin typeface="Helvetica" panose="020B0604020202020204" pitchFamily="34" charset="0"/>
            </a:endParaRPr>
          </a:p>
          <a:p>
            <a:r>
              <a:rPr lang="en-US" sz="3400" i="1" dirty="0">
                <a:solidFill>
                  <a:schemeClr val="tx1"/>
                </a:solidFill>
                <a:latin typeface="Helvetica" panose="020B0604020202020204" pitchFamily="34" charset="0"/>
              </a:rPr>
              <a:t>Myelodysplastic neoplasms, morphologically defined</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Myelodysplastic neoplasm with low blasts</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Myelodysplastic neoplasm, hypoplastic</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Myelodysplastic neoplasm with increased blasts</a:t>
            </a:r>
            <a:endParaRPr lang="en-US" sz="3400" dirty="0">
              <a:solidFill>
                <a:schemeClr val="tx1"/>
              </a:solidFill>
              <a:latin typeface="Helvetica" panose="020B0604020202020204" pitchFamily="34" charset="0"/>
            </a:endParaRPr>
          </a:p>
          <a:p>
            <a:r>
              <a:rPr lang="en-US" sz="3400" i="1" dirty="0">
                <a:solidFill>
                  <a:schemeClr val="tx1"/>
                </a:solidFill>
                <a:latin typeface="Helvetica" panose="020B0604020202020204" pitchFamily="34" charset="0"/>
              </a:rPr>
              <a:t>Myelodysplastic neoplasms of childhood</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Childhood myelodysplastic neoplasm with low blasts</a:t>
            </a:r>
            <a:endParaRPr lang="en-US" sz="3400" dirty="0">
              <a:solidFill>
                <a:schemeClr val="tx1"/>
              </a:solidFill>
              <a:latin typeface="Helvetica" panose="020B0604020202020204" pitchFamily="34" charset="0"/>
            </a:endParaRPr>
          </a:p>
          <a:p>
            <a:r>
              <a:rPr lang="en-US" sz="3400" dirty="0">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Childhood myelodysplastic neoplasm with increased blasts</a:t>
            </a:r>
            <a:endParaRPr lang="en-US" sz="3400" dirty="0">
              <a:solidFill>
                <a:schemeClr val="tx1"/>
              </a:solidFill>
              <a:latin typeface="Helvetica" panose="020B0604020202020204" pitchFamily="34" charset="0"/>
            </a:endParaRPr>
          </a:p>
          <a:p>
            <a:r>
              <a:rPr lang="en-US" sz="3600" b="1" dirty="0">
                <a:solidFill>
                  <a:srgbClr val="808087"/>
                </a:solidFill>
                <a:latin typeface="Helvetica" panose="020B0604020202020204" pitchFamily="34" charset="0"/>
              </a:rPr>
              <a:t>Myelodysplastic/myeloproliferative neoplasms</a:t>
            </a:r>
            <a:endParaRPr lang="en-US" sz="3600" dirty="0">
              <a:solidFill>
                <a:srgbClr val="0B80B7"/>
              </a:solidFill>
              <a:latin typeface="Helvetica" panose="020B0604020202020204" pitchFamily="34" charset="0"/>
            </a:endParaRPr>
          </a:p>
          <a:p>
            <a:r>
              <a:rPr lang="en-US" sz="3600" dirty="0">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Chronic myelomonocytic </a:t>
            </a:r>
            <a:r>
              <a:rPr lang="en-US" sz="3600" dirty="0" err="1">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leukaemia</a:t>
            </a:r>
            <a:endParaRPr lang="en-US" sz="3600" dirty="0">
              <a:solidFill>
                <a:schemeClr val="tx1"/>
              </a:solidFill>
              <a:latin typeface="Helvetica" panose="020B0604020202020204" pitchFamily="34" charset="0"/>
            </a:endParaRPr>
          </a:p>
          <a:p>
            <a:r>
              <a:rPr lang="en-US" sz="3600" dirty="0">
                <a:solidFill>
                  <a:schemeClr val="tx1"/>
                </a:solidFill>
                <a:latin typeface="Helvetica" panose="020B0604020202020204" pitchFamily="34" charset="0"/>
                <a:hlinkClick r:id="rId12">
                  <a:extLst>
                    <a:ext uri="{A12FA001-AC4F-418D-AE19-62706E023703}">
                      <ahyp:hlinkClr xmlns:ahyp="http://schemas.microsoft.com/office/drawing/2018/hyperlinkcolor" val="tx"/>
                    </a:ext>
                  </a:extLst>
                </a:hlinkClick>
              </a:rPr>
              <a:t>Myelodysplastic/myeloproliferative neoplasm with neutrophilia</a:t>
            </a:r>
            <a:endParaRPr lang="en-US" sz="3600" dirty="0">
              <a:solidFill>
                <a:schemeClr val="tx1"/>
              </a:solidFill>
              <a:latin typeface="Helvetica" panose="020B0604020202020204" pitchFamily="34" charset="0"/>
            </a:endParaRPr>
          </a:p>
          <a:p>
            <a:r>
              <a:rPr lang="en-US" sz="3600" dirty="0">
                <a:solidFill>
                  <a:schemeClr val="tx1"/>
                </a:solidFill>
                <a:latin typeface="Helvetica" panose="020B0604020202020204" pitchFamily="34" charset="0"/>
                <a:hlinkClick r:id="rId13">
                  <a:extLst>
                    <a:ext uri="{A12FA001-AC4F-418D-AE19-62706E023703}">
                      <ahyp:hlinkClr xmlns:ahyp="http://schemas.microsoft.com/office/drawing/2018/hyperlinkcolor" val="tx"/>
                    </a:ext>
                  </a:extLst>
                </a:hlinkClick>
              </a:rPr>
              <a:t>Myelodysplastic/myeloproliferative neoplasm with SF3B1 mutation and thrombocytosis</a:t>
            </a:r>
            <a:endParaRPr lang="en-US" sz="3600" dirty="0">
              <a:solidFill>
                <a:schemeClr val="tx1"/>
              </a:solidFill>
              <a:latin typeface="Helvetica" panose="020B0604020202020204" pitchFamily="34" charset="0"/>
            </a:endParaRPr>
          </a:p>
          <a:p>
            <a:r>
              <a:rPr lang="en-US" sz="3600" dirty="0">
                <a:solidFill>
                  <a:schemeClr val="tx1"/>
                </a:solidFill>
                <a:latin typeface="Helvetica" panose="020B0604020202020204" pitchFamily="34" charset="0"/>
                <a:hlinkClick r:id="rId14">
                  <a:extLst>
                    <a:ext uri="{A12FA001-AC4F-418D-AE19-62706E023703}">
                      <ahyp:hlinkClr xmlns:ahyp="http://schemas.microsoft.com/office/drawing/2018/hyperlinkcolor" val="tx"/>
                    </a:ext>
                  </a:extLst>
                </a:hlinkClick>
              </a:rPr>
              <a:t>Myelodysplastic/myeloproliferative neoplasm, NOS</a:t>
            </a:r>
            <a:endParaRPr lang="en-US" sz="3600" dirty="0">
              <a:solidFill>
                <a:schemeClr val="tx1"/>
              </a:solidFill>
              <a:latin typeface="Helvetica" panose="020B0604020202020204" pitchFamily="34" charset="0"/>
            </a:endParaRPr>
          </a:p>
          <a:p>
            <a:endParaRPr lang="en-US" sz="3400" dirty="0">
              <a:solidFill>
                <a:schemeClr val="tx1"/>
              </a:solidFill>
              <a:latin typeface="Helvetica" panose="020B0604020202020204" pitchFamily="34" charset="0"/>
            </a:endParaRPr>
          </a:p>
          <a:p>
            <a:endParaRPr lang="en-US" dirty="0"/>
          </a:p>
        </p:txBody>
      </p:sp>
      <p:sp>
        <p:nvSpPr>
          <p:cNvPr id="7" name="Content Placeholder 6">
            <a:extLst>
              <a:ext uri="{FF2B5EF4-FFF2-40B4-BE49-F238E27FC236}">
                <a16:creationId xmlns:a16="http://schemas.microsoft.com/office/drawing/2014/main" id="{BEF9339C-36FC-737F-5FD6-7AD5B4B67C08}"/>
              </a:ext>
            </a:extLst>
          </p:cNvPr>
          <p:cNvSpPr>
            <a:spLocks noGrp="1"/>
          </p:cNvSpPr>
          <p:nvPr>
            <p:ph sz="half" idx="2"/>
          </p:nvPr>
        </p:nvSpPr>
        <p:spPr>
          <a:xfrm>
            <a:off x="6096000" y="942975"/>
            <a:ext cx="5719763" cy="6072188"/>
          </a:xfrm>
        </p:spPr>
        <p:txBody>
          <a:bodyPr>
            <a:normAutofit fontScale="40000" lnSpcReduction="20000"/>
          </a:bodyPr>
          <a:lstStyle/>
          <a:p>
            <a:pPr marL="802187">
              <a:lnSpc>
                <a:spcPct val="95000"/>
              </a:lnSpc>
              <a:buClr>
                <a:schemeClr val="dk1"/>
              </a:buClr>
              <a:buSzPts val="2000"/>
              <a:buFont typeface="Wingdings" panose="05000000000000000000" pitchFamily="2" charset="2"/>
              <a:buChar char="§"/>
            </a:pPr>
            <a:r>
              <a:rPr lang="en-US" sz="4200" dirty="0">
                <a:solidFill>
                  <a:schemeClr val="dk1"/>
                </a:solidFill>
                <a:latin typeface="Nunito"/>
                <a:ea typeface="Nunito"/>
                <a:cs typeface="Nunito"/>
                <a:sym typeface="Nunito"/>
              </a:rPr>
              <a:t>Changes made included: </a:t>
            </a:r>
          </a:p>
          <a:p>
            <a:pPr marL="1202237" lvl="1">
              <a:lnSpc>
                <a:spcPct val="95000"/>
              </a:lnSpc>
              <a:buClr>
                <a:schemeClr val="dk1"/>
              </a:buClr>
              <a:buSzPts val="2000"/>
              <a:buFont typeface="Wingdings" panose="05000000000000000000" pitchFamily="2" charset="2"/>
              <a:buChar char="§"/>
            </a:pPr>
            <a:r>
              <a:rPr lang="en-US" sz="4000" dirty="0">
                <a:solidFill>
                  <a:schemeClr val="dk1"/>
                </a:solidFill>
                <a:latin typeface="Nunito"/>
                <a:ea typeface="Nunito"/>
                <a:cs typeface="Nunito"/>
                <a:sym typeface="Nunito"/>
              </a:rPr>
              <a:t>Myelodysplastic Syndromes renamed: Myelodysplastic Neoplasms </a:t>
            </a:r>
          </a:p>
          <a:p>
            <a:pPr marL="1202237" lvl="1">
              <a:lnSpc>
                <a:spcPct val="95000"/>
              </a:lnSpc>
              <a:buClr>
                <a:schemeClr val="dk1"/>
              </a:buClr>
              <a:buSzPts val="2000"/>
              <a:buFont typeface="Wingdings" panose="05000000000000000000" pitchFamily="2" charset="2"/>
              <a:buChar char="§"/>
            </a:pPr>
            <a:r>
              <a:rPr lang="en-US" sz="4000" dirty="0">
                <a:solidFill>
                  <a:schemeClr val="dk1"/>
                </a:solidFill>
                <a:latin typeface="Nunito"/>
                <a:ea typeface="Nunito"/>
                <a:cs typeface="Nunito"/>
                <a:sym typeface="Nunito"/>
              </a:rPr>
              <a:t>3 families of MDS (completely transformed)</a:t>
            </a:r>
          </a:p>
          <a:p>
            <a:pPr marL="1811821" lvl="2">
              <a:lnSpc>
                <a:spcPct val="95000"/>
              </a:lnSpc>
              <a:buClr>
                <a:schemeClr val="dk1"/>
              </a:buClr>
              <a:buSzPts val="2000"/>
              <a:buFont typeface="Arial" panose="020B0604020202020204" pitchFamily="34" charset="0"/>
              <a:buChar char="•"/>
            </a:pPr>
            <a:r>
              <a:rPr lang="en-US" sz="4000" b="1" dirty="0">
                <a:solidFill>
                  <a:schemeClr val="dk1"/>
                </a:solidFill>
                <a:latin typeface="Nunito"/>
                <a:ea typeface="Nunito"/>
                <a:cs typeface="Nunito"/>
                <a:sym typeface="Nunito"/>
              </a:rPr>
              <a:t>Myelodysplastic Neoplasms morphologically defined</a:t>
            </a:r>
          </a:p>
          <a:p>
            <a:pPr marL="2421406" lvl="3">
              <a:lnSpc>
                <a:spcPct val="95000"/>
              </a:lnSpc>
              <a:buClr>
                <a:schemeClr val="dk1"/>
              </a:buClr>
              <a:buSzPts val="2000"/>
              <a:buFont typeface="Courier New" panose="02070309020205020404" pitchFamily="49" charset="0"/>
              <a:buChar char="o"/>
            </a:pPr>
            <a:r>
              <a:rPr lang="en-US" sz="4000" dirty="0">
                <a:solidFill>
                  <a:schemeClr val="dk1"/>
                </a:solidFill>
                <a:latin typeface="Nunito"/>
                <a:ea typeface="Nunito"/>
                <a:cs typeface="Nunito"/>
                <a:sym typeface="Nunito"/>
              </a:rPr>
              <a:t>Residual from previous system but different nomenclature</a:t>
            </a:r>
          </a:p>
          <a:p>
            <a:pPr marL="1811821" lvl="2">
              <a:lnSpc>
                <a:spcPct val="95000"/>
              </a:lnSpc>
              <a:buClr>
                <a:schemeClr val="dk1"/>
              </a:buClr>
              <a:buSzPts val="2000"/>
              <a:buFont typeface="Arial" panose="020B0604020202020204" pitchFamily="34" charset="0"/>
              <a:buChar char="•"/>
            </a:pPr>
            <a:r>
              <a:rPr lang="en-US" sz="4000" b="1" dirty="0">
                <a:solidFill>
                  <a:schemeClr val="dk1"/>
                </a:solidFill>
                <a:latin typeface="Nunito"/>
                <a:ea typeface="Nunito"/>
                <a:cs typeface="Nunito"/>
                <a:sym typeface="Nunito"/>
              </a:rPr>
              <a:t>Myelodysplastic Neoplasms with defining genetic abnormalities</a:t>
            </a:r>
          </a:p>
          <a:p>
            <a:pPr marL="2421406" lvl="3">
              <a:lnSpc>
                <a:spcPct val="95000"/>
              </a:lnSpc>
              <a:buClr>
                <a:schemeClr val="dk1"/>
              </a:buClr>
              <a:buSzPts val="2000"/>
              <a:buFont typeface="Courier New" panose="02070309020205020404" pitchFamily="49" charset="0"/>
              <a:buChar char="o"/>
            </a:pPr>
            <a:r>
              <a:rPr lang="en-US" sz="4000" dirty="0">
                <a:solidFill>
                  <a:schemeClr val="dk1"/>
                </a:solidFill>
                <a:latin typeface="Nunito"/>
                <a:ea typeface="Nunito"/>
                <a:cs typeface="Nunito"/>
                <a:sym typeface="Nunito"/>
              </a:rPr>
              <a:t>MDN: with low blasts and-5q (relatively good prognosis)</a:t>
            </a:r>
          </a:p>
          <a:p>
            <a:pPr marL="2421406" lvl="3">
              <a:lnSpc>
                <a:spcPct val="95000"/>
              </a:lnSpc>
              <a:buClr>
                <a:schemeClr val="dk1"/>
              </a:buClr>
              <a:buSzPts val="2000"/>
              <a:buFont typeface="Courier New" panose="02070309020205020404" pitchFamily="49" charset="0"/>
              <a:buChar char="o"/>
            </a:pPr>
            <a:r>
              <a:rPr lang="en-US" sz="4000" dirty="0">
                <a:solidFill>
                  <a:schemeClr val="dk1"/>
                </a:solidFill>
                <a:latin typeface="Nunito"/>
                <a:ea typeface="Nunito"/>
                <a:cs typeface="Nunito"/>
                <a:sym typeface="Nunito"/>
              </a:rPr>
              <a:t>MDN: with low blasts and-SF3B1 (relatively good prognosis)</a:t>
            </a:r>
          </a:p>
          <a:p>
            <a:pPr marL="2421406" lvl="3">
              <a:lnSpc>
                <a:spcPct val="95000"/>
              </a:lnSpc>
              <a:buClr>
                <a:schemeClr val="dk1"/>
              </a:buClr>
              <a:buSzPts val="2000"/>
              <a:buFont typeface="Courier New" panose="02070309020205020404" pitchFamily="49" charset="0"/>
              <a:buChar char="o"/>
            </a:pPr>
            <a:r>
              <a:rPr lang="en-US" sz="4000" dirty="0">
                <a:solidFill>
                  <a:schemeClr val="dk1"/>
                </a:solidFill>
                <a:latin typeface="Nunito"/>
                <a:ea typeface="Nunito"/>
                <a:cs typeface="Nunito"/>
                <a:sym typeface="Nunito"/>
              </a:rPr>
              <a:t>MDN with biallelic TP53 inactivation(poor prognosis)</a:t>
            </a:r>
          </a:p>
          <a:p>
            <a:pPr marL="1811821" lvl="2">
              <a:lnSpc>
                <a:spcPct val="95000"/>
              </a:lnSpc>
              <a:buClr>
                <a:schemeClr val="dk1"/>
              </a:buClr>
              <a:buSzPts val="2000"/>
              <a:buFont typeface="Arial" panose="020B0604020202020204" pitchFamily="34" charset="0"/>
              <a:buChar char="•"/>
            </a:pPr>
            <a:r>
              <a:rPr lang="en-US" sz="4000" b="1" dirty="0">
                <a:solidFill>
                  <a:schemeClr val="dk1"/>
                </a:solidFill>
                <a:latin typeface="Nunito"/>
                <a:ea typeface="Nunito"/>
                <a:cs typeface="Nunito"/>
                <a:sym typeface="Nunito"/>
              </a:rPr>
              <a:t>Myelodysplastic Neoplasms of Childhood</a:t>
            </a:r>
            <a:r>
              <a:rPr lang="en-US" sz="4000" dirty="0">
                <a:solidFill>
                  <a:schemeClr val="dk1"/>
                </a:solidFill>
                <a:latin typeface="Nunito"/>
                <a:ea typeface="Nunito"/>
                <a:cs typeface="Nunito"/>
                <a:sym typeface="Nunito"/>
              </a:rPr>
              <a:t> (formalized from provisional in 2016)</a:t>
            </a:r>
          </a:p>
          <a:p>
            <a:pPr lvl="2"/>
            <a:r>
              <a:rPr lang="en-US" sz="4000" dirty="0">
                <a:solidFill>
                  <a:schemeClr val="dk1"/>
                </a:solidFill>
                <a:latin typeface="Nunito"/>
                <a:ea typeface="Nunito"/>
                <a:cs typeface="Nunito"/>
                <a:sym typeface="Nunito"/>
              </a:rPr>
              <a:t>Atypical Chronic Myeloid Leukemia changed name to MDS/MPN with neutrophilia</a:t>
            </a:r>
          </a:p>
          <a:p>
            <a:endParaRPr lang="en-US" dirty="0"/>
          </a:p>
        </p:txBody>
      </p:sp>
      <p:sp>
        <p:nvSpPr>
          <p:cNvPr id="4" name="Slide Number Placeholder 3">
            <a:extLst>
              <a:ext uri="{FF2B5EF4-FFF2-40B4-BE49-F238E27FC236}">
                <a16:creationId xmlns:a16="http://schemas.microsoft.com/office/drawing/2014/main" id="{0332F004-B1AF-D439-923B-1F487A7447ED}"/>
              </a:ext>
            </a:extLst>
          </p:cNvPr>
          <p:cNvSpPr>
            <a:spLocks noGrp="1"/>
          </p:cNvSpPr>
          <p:nvPr>
            <p:ph type="sldNum" sz="quarter" idx="12"/>
          </p:nvPr>
        </p:nvSpPr>
        <p:spPr/>
        <p:txBody>
          <a:bodyPr/>
          <a:lstStyle/>
          <a:p>
            <a:fld id="{00000000-1234-1234-1234-123412341234}" type="slidenum">
              <a:rPr lang="en" smtClean="0"/>
              <a:pPr/>
              <a:t>13</a:t>
            </a:fld>
            <a:endParaRPr lang="en"/>
          </a:p>
        </p:txBody>
      </p:sp>
      <p:cxnSp>
        <p:nvCxnSpPr>
          <p:cNvPr id="9" name="Straight Arrow Connector 8">
            <a:extLst>
              <a:ext uri="{FF2B5EF4-FFF2-40B4-BE49-F238E27FC236}">
                <a16:creationId xmlns:a16="http://schemas.microsoft.com/office/drawing/2014/main" id="{F0503E50-3DFD-7AF8-3C63-835F4FB390B3}"/>
              </a:ext>
            </a:extLst>
          </p:cNvPr>
          <p:cNvCxnSpPr>
            <a:cxnSpLocks/>
          </p:cNvCxnSpPr>
          <p:nvPr/>
        </p:nvCxnSpPr>
        <p:spPr>
          <a:xfrm flipH="1" flipV="1">
            <a:off x="5922169" y="5281477"/>
            <a:ext cx="1064419" cy="4661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B798C4D-58A8-BD21-91F8-4F583D263D19}"/>
              </a:ext>
            </a:extLst>
          </p:cNvPr>
          <p:cNvCxnSpPr/>
          <p:nvPr/>
        </p:nvCxnSpPr>
        <p:spPr>
          <a:xfrm flipH="1" flipV="1">
            <a:off x="6096000" y="1920240"/>
            <a:ext cx="1480457" cy="13324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43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83242" y="107600"/>
            <a:ext cx="12057996" cy="128089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200" dirty="0">
                <a:latin typeface="Nunito SemiBold"/>
                <a:ea typeface="Nunito SemiBold"/>
                <a:cs typeface="Nunito SemiBold"/>
                <a:sym typeface="Nunito SemiBold"/>
              </a:rPr>
              <a:t>2022 WHO Classification of Hematopoietic Neoplasms: MDN/MPN</a:t>
            </a:r>
            <a:endParaRPr sz="3200" dirty="0">
              <a:latin typeface="Nunito SemiBold"/>
              <a:ea typeface="Nunito SemiBold"/>
              <a:cs typeface="Nunito SemiBold"/>
              <a:sym typeface="Nunito SemiBold"/>
            </a:endParaRPr>
          </a:p>
        </p:txBody>
      </p:sp>
      <p:sp>
        <p:nvSpPr>
          <p:cNvPr id="100" name="Google Shape;100;p2"/>
          <p:cNvSpPr txBox="1">
            <a:spLocks noGrp="1"/>
          </p:cNvSpPr>
          <p:nvPr>
            <p:ph sz="half" idx="1"/>
          </p:nvPr>
        </p:nvSpPr>
        <p:spPr>
          <a:xfrm>
            <a:off x="5375965" y="1212978"/>
            <a:ext cx="6922398" cy="3777622"/>
          </a:xfrm>
          <a:prstGeom prst="rect">
            <a:avLst/>
          </a:prstGeom>
          <a:noFill/>
          <a:ln>
            <a:noFill/>
          </a:ln>
        </p:spPr>
        <p:txBody>
          <a:bodyPr spcFirstLastPara="1" vert="horz" wrap="square" lIns="121900" tIns="121900" rIns="121900" bIns="121900" rtlCol="0" anchor="t" anchorCtr="0">
            <a:normAutofit fontScale="25000" lnSpcReduction="20000"/>
          </a:bodyPr>
          <a:lstStyle/>
          <a:p>
            <a:pPr marL="135463" indent="0">
              <a:lnSpc>
                <a:spcPct val="120000"/>
              </a:lnSpc>
              <a:buClr>
                <a:schemeClr val="dk1"/>
              </a:buClr>
              <a:buSzPts val="2000"/>
              <a:buNone/>
            </a:pPr>
            <a:r>
              <a:rPr lang="en-US" sz="7200" dirty="0">
                <a:solidFill>
                  <a:schemeClr val="dk1"/>
                </a:solidFill>
                <a:latin typeface="Nunito"/>
                <a:ea typeface="Nunito"/>
                <a:cs typeface="Nunito"/>
                <a:sym typeface="Nunito"/>
              </a:rPr>
              <a:t>Myelodysplastic/Myeloproliferative Neoplasms</a:t>
            </a:r>
          </a:p>
          <a:p>
            <a:pPr marL="592652">
              <a:lnSpc>
                <a:spcPct val="120000"/>
              </a:lnSpc>
              <a:buClr>
                <a:schemeClr val="dk1"/>
              </a:buClr>
              <a:buSzPts val="2000"/>
              <a:buFont typeface="Wingdings" panose="05000000000000000000" pitchFamily="2" charset="2"/>
              <a:buChar char="v"/>
            </a:pPr>
            <a:r>
              <a:rPr lang="en-US" sz="7200" dirty="0">
                <a:solidFill>
                  <a:schemeClr val="dk1"/>
                </a:solidFill>
                <a:latin typeface="Nunito"/>
                <a:ea typeface="Nunito"/>
                <a:cs typeface="Nunito"/>
                <a:sym typeface="Nunito"/>
              </a:rPr>
              <a:t>Retained from 2016</a:t>
            </a:r>
          </a:p>
          <a:p>
            <a:pPr marL="1236102" lvl="1" indent="-457189">
              <a:lnSpc>
                <a:spcPct val="120000"/>
              </a:lnSpc>
              <a:buClr>
                <a:schemeClr val="dk1"/>
              </a:buClr>
              <a:buSzPts val="2000"/>
              <a:buFont typeface="Wingdings" panose="05000000000000000000" pitchFamily="2" charset="2"/>
              <a:buChar char="§"/>
            </a:pPr>
            <a:r>
              <a:rPr lang="en-US" sz="7200" dirty="0">
                <a:solidFill>
                  <a:schemeClr val="dk1"/>
                </a:solidFill>
                <a:latin typeface="Nunito"/>
                <a:ea typeface="Nunito"/>
                <a:cs typeface="Nunito"/>
                <a:sym typeface="Nunito"/>
              </a:rPr>
              <a:t>Chronic Myelomonocytic Leukemia (CMML)</a:t>
            </a:r>
          </a:p>
          <a:p>
            <a:pPr marL="1236102" lvl="1" indent="-457189">
              <a:lnSpc>
                <a:spcPct val="120000"/>
              </a:lnSpc>
              <a:buClr>
                <a:schemeClr val="dk1"/>
              </a:buClr>
              <a:buSzPts val="2000"/>
              <a:buFont typeface="Wingdings" panose="05000000000000000000" pitchFamily="2" charset="2"/>
              <a:buChar char="§"/>
            </a:pPr>
            <a:r>
              <a:rPr lang="en-US" sz="7200" dirty="0">
                <a:solidFill>
                  <a:schemeClr val="dk1"/>
                </a:solidFill>
                <a:latin typeface="Nunito"/>
                <a:ea typeface="Nunito"/>
                <a:cs typeface="Nunito"/>
                <a:sym typeface="Nunito"/>
              </a:rPr>
              <a:t>Myelodysplastic/Myeloproliferative Neoplasm with Neutrophilia</a:t>
            </a:r>
          </a:p>
          <a:p>
            <a:pPr marL="1811821" lvl="2">
              <a:lnSpc>
                <a:spcPct val="120000"/>
              </a:lnSpc>
              <a:buClr>
                <a:schemeClr val="dk1"/>
              </a:buClr>
              <a:buSzPts val="2000"/>
              <a:buFont typeface="Arial" panose="020B0604020202020204" pitchFamily="34" charset="0"/>
              <a:buChar char="•"/>
            </a:pPr>
            <a:r>
              <a:rPr lang="en-US" sz="7200" dirty="0">
                <a:solidFill>
                  <a:schemeClr val="dk1"/>
                </a:solidFill>
                <a:latin typeface="Nunito"/>
                <a:ea typeface="Nunito"/>
                <a:cs typeface="Nunito"/>
                <a:sym typeface="Nunito"/>
              </a:rPr>
              <a:t>Formerly atypical CML</a:t>
            </a:r>
          </a:p>
          <a:p>
            <a:pPr marL="592652">
              <a:lnSpc>
                <a:spcPct val="120000"/>
              </a:lnSpc>
              <a:buClr>
                <a:schemeClr val="dk1"/>
              </a:buClr>
              <a:buSzPts val="2000"/>
              <a:buFont typeface="Wingdings" panose="05000000000000000000" pitchFamily="2" charset="2"/>
              <a:buChar char="v"/>
            </a:pPr>
            <a:r>
              <a:rPr lang="en-US" sz="7200" dirty="0">
                <a:solidFill>
                  <a:schemeClr val="dk1"/>
                </a:solidFill>
                <a:latin typeface="Nunito"/>
                <a:ea typeface="Nunito"/>
                <a:cs typeface="Nunito"/>
                <a:sym typeface="Nunito"/>
              </a:rPr>
              <a:t>Myelodysplastic/Myeloproliferative Neoplasm, Not Otherwise Specified (NOS)</a:t>
            </a:r>
          </a:p>
          <a:p>
            <a:pPr marL="1236102" lvl="1" indent="-457189">
              <a:lnSpc>
                <a:spcPct val="120000"/>
              </a:lnSpc>
              <a:buClr>
                <a:schemeClr val="dk1"/>
              </a:buClr>
              <a:buSzPts val="2000"/>
              <a:buFont typeface="Wingdings" panose="05000000000000000000" pitchFamily="2" charset="2"/>
              <a:buChar char="§"/>
            </a:pPr>
            <a:r>
              <a:rPr lang="en-US" sz="7200" dirty="0">
                <a:solidFill>
                  <a:schemeClr val="dk1"/>
                </a:solidFill>
                <a:latin typeface="Nunito"/>
                <a:ea typeface="Nunito"/>
                <a:cs typeface="Nunito"/>
                <a:sym typeface="Nunito"/>
              </a:rPr>
              <a:t>Name change from unclassified to NOS</a:t>
            </a:r>
            <a:br>
              <a:rPr lang="en-US" sz="7200" dirty="0">
                <a:solidFill>
                  <a:schemeClr val="dk1"/>
                </a:solidFill>
                <a:latin typeface="Nunito"/>
                <a:ea typeface="Nunito"/>
                <a:cs typeface="Nunito"/>
                <a:sym typeface="Nunito"/>
              </a:rPr>
            </a:br>
            <a:endParaRPr lang="en-US" sz="7200" dirty="0">
              <a:solidFill>
                <a:schemeClr val="dk1"/>
              </a:solidFill>
              <a:latin typeface="Nunito"/>
              <a:ea typeface="Nunito"/>
              <a:cs typeface="Nunito"/>
              <a:sym typeface="Nunito"/>
            </a:endParaRPr>
          </a:p>
          <a:p>
            <a:pPr marL="592652">
              <a:lnSpc>
                <a:spcPct val="120000"/>
              </a:lnSpc>
              <a:buClr>
                <a:schemeClr val="dk1"/>
              </a:buClr>
              <a:buSzPts val="2000"/>
              <a:buFont typeface="Wingdings" panose="05000000000000000000" pitchFamily="2" charset="2"/>
              <a:buChar char="v"/>
            </a:pPr>
            <a:r>
              <a:rPr lang="en-US" sz="7200" dirty="0">
                <a:solidFill>
                  <a:schemeClr val="dk1"/>
                </a:solidFill>
                <a:latin typeface="Nunito"/>
                <a:ea typeface="Nunito"/>
                <a:cs typeface="Nunito"/>
                <a:sym typeface="Nunito"/>
              </a:rPr>
              <a:t>Added in 2022</a:t>
            </a:r>
          </a:p>
          <a:p>
            <a:pPr marL="1236102" lvl="1" indent="-457189">
              <a:lnSpc>
                <a:spcPct val="120000"/>
              </a:lnSpc>
              <a:buClr>
                <a:schemeClr val="dk1"/>
              </a:buClr>
              <a:buSzPts val="2000"/>
              <a:buFont typeface="Wingdings" panose="05000000000000000000" pitchFamily="2" charset="2"/>
              <a:buChar char="§"/>
            </a:pPr>
            <a:r>
              <a:rPr lang="en-US" sz="7200" dirty="0">
                <a:solidFill>
                  <a:schemeClr val="dk1"/>
                </a:solidFill>
                <a:latin typeface="Nunito"/>
                <a:ea typeface="Nunito"/>
                <a:cs typeface="Nunito"/>
                <a:sym typeface="Nunito"/>
              </a:rPr>
              <a:t>Myelodysplastic/Myeloproliferative Neoplasm with SF3B1 &amp; Thrombocytosis</a:t>
            </a:r>
          </a:p>
          <a:p>
            <a:pPr marL="1388499" lvl="2" indent="0">
              <a:lnSpc>
                <a:spcPct val="95000"/>
              </a:lnSpc>
              <a:buClr>
                <a:schemeClr val="dk1"/>
              </a:buClr>
              <a:buSzPts val="2000"/>
              <a:buNone/>
            </a:pPr>
            <a:endParaRPr lang="en-US" sz="7200" dirty="0">
              <a:solidFill>
                <a:schemeClr val="dk1"/>
              </a:solidFill>
              <a:latin typeface="Nunito"/>
              <a:ea typeface="Nunito"/>
              <a:cs typeface="Nunito"/>
              <a:sym typeface="Nunito"/>
            </a:endParaRPr>
          </a:p>
          <a:p>
            <a:pPr marL="1811821" lvl="2">
              <a:lnSpc>
                <a:spcPct val="95000"/>
              </a:lnSpc>
              <a:buClr>
                <a:schemeClr val="dk1"/>
              </a:buClr>
              <a:buSzPts val="2000"/>
            </a:pPr>
            <a:endParaRPr lang="en-US" sz="7200" dirty="0">
              <a:solidFill>
                <a:schemeClr val="dk1"/>
              </a:solidFill>
              <a:latin typeface="Nunito"/>
              <a:ea typeface="Nunito"/>
              <a:cs typeface="Nunito"/>
              <a:sym typeface="Nunito"/>
            </a:endParaRPr>
          </a:p>
          <a:p>
            <a:pPr marL="135463" indent="0">
              <a:lnSpc>
                <a:spcPct val="95000"/>
              </a:lnSpc>
              <a:buClr>
                <a:schemeClr val="dk1"/>
              </a:buClr>
              <a:buSzPts val="2000"/>
              <a:buNone/>
            </a:pPr>
            <a:r>
              <a:rPr lang="en-US" sz="7200" dirty="0">
                <a:solidFill>
                  <a:schemeClr val="dk1"/>
                </a:solidFill>
                <a:latin typeface="Nunito"/>
                <a:ea typeface="Nunito"/>
                <a:cs typeface="Nunito"/>
                <a:sym typeface="Nunito"/>
              </a:rPr>
              <a:t>	</a:t>
            </a: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3" name="Content Placeholder 2">
            <a:extLst>
              <a:ext uri="{FF2B5EF4-FFF2-40B4-BE49-F238E27FC236}">
                <a16:creationId xmlns:a16="http://schemas.microsoft.com/office/drawing/2014/main" id="{2CA54FEF-9D40-FA34-CD7A-7E78CCE667B8}"/>
              </a:ext>
            </a:extLst>
          </p:cNvPr>
          <p:cNvSpPr>
            <a:spLocks noGrp="1"/>
          </p:cNvSpPr>
          <p:nvPr>
            <p:ph sz="half" idx="2"/>
          </p:nvPr>
        </p:nvSpPr>
        <p:spPr>
          <a:xfrm>
            <a:off x="517967" y="1573533"/>
            <a:ext cx="4313864" cy="3777622"/>
          </a:xfrm>
        </p:spPr>
        <p:txBody>
          <a:bodyPr>
            <a:normAutofit fontScale="25000" lnSpcReduction="20000"/>
          </a:bodyPr>
          <a:lstStyle/>
          <a:p>
            <a:r>
              <a:rPr lang="en-US" sz="8000" b="1" dirty="0">
                <a:solidFill>
                  <a:srgbClr val="808087"/>
                </a:solidFill>
                <a:latin typeface="Helvetica" panose="020B0604020202020204" pitchFamily="34" charset="0"/>
              </a:rPr>
              <a:t>Myelodysplastic/myeloproliferative neoplasms</a:t>
            </a:r>
            <a:endParaRPr lang="en-US" sz="8000" dirty="0">
              <a:solidFill>
                <a:srgbClr val="0B80B7"/>
              </a:solidFill>
              <a:latin typeface="Helvetica" panose="020B0604020202020204" pitchFamily="34" charset="0"/>
            </a:endParaRPr>
          </a:p>
          <a:p>
            <a:r>
              <a:rPr lang="en-US" sz="8000" dirty="0">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Chronic myelomonocytic </a:t>
            </a:r>
            <a:r>
              <a:rPr lang="en-US" sz="8000" dirty="0" err="1">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leukaemia</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Myelodysplastic/myeloproliferative neoplasm with neutrophilia</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Myelodysplastic/myeloproliferative neoplasm with SF3B1 mutation and thrombocytosis</a:t>
            </a:r>
            <a:endParaRPr lang="en-US" sz="8000" dirty="0">
              <a:solidFill>
                <a:schemeClr val="tx1"/>
              </a:solidFill>
              <a:latin typeface="Helvetica" panose="020B0604020202020204" pitchFamily="34" charset="0"/>
            </a:endParaRPr>
          </a:p>
          <a:p>
            <a:r>
              <a:rPr lang="en-US" sz="8000" dirty="0">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Myelodysplastic/myeloproliferative neoplasm, NOS</a:t>
            </a:r>
            <a:endParaRPr lang="en-US" sz="8000" dirty="0">
              <a:solidFill>
                <a:schemeClr val="tx1"/>
              </a:solidFill>
              <a:latin typeface="Helvetica"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8B2409DD-C1E7-5BE7-E18F-280615B24591}"/>
              </a:ext>
            </a:extLst>
          </p:cNvPr>
          <p:cNvSpPr>
            <a:spLocks noGrp="1"/>
          </p:cNvSpPr>
          <p:nvPr>
            <p:ph type="sldNum" sz="quarter" idx="12"/>
          </p:nvPr>
        </p:nvSpPr>
        <p:spPr/>
        <p:txBody>
          <a:bodyPr/>
          <a:lstStyle/>
          <a:p>
            <a:fld id="{00000000-1234-1234-1234-123412341234}" type="slidenum">
              <a:rPr lang="en" smtClean="0"/>
              <a:pPr/>
              <a:t>14</a:t>
            </a:fld>
            <a:endParaRPr lang="en" dirty="0"/>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5" name="Straight Arrow Connector 4">
            <a:extLst>
              <a:ext uri="{FF2B5EF4-FFF2-40B4-BE49-F238E27FC236}">
                <a16:creationId xmlns:a16="http://schemas.microsoft.com/office/drawing/2014/main" id="{AC9535D8-E167-7ACE-19E7-46DD27F44029}"/>
              </a:ext>
            </a:extLst>
          </p:cNvPr>
          <p:cNvCxnSpPr>
            <a:cxnSpLocks/>
          </p:cNvCxnSpPr>
          <p:nvPr/>
        </p:nvCxnSpPr>
        <p:spPr>
          <a:xfrm flipH="1" flipV="1">
            <a:off x="4775890" y="4040922"/>
            <a:ext cx="914400" cy="124804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0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54EE-3FF8-1F58-8866-E909BFDF7ADA}"/>
              </a:ext>
            </a:extLst>
          </p:cNvPr>
          <p:cNvSpPr>
            <a:spLocks noGrp="1"/>
          </p:cNvSpPr>
          <p:nvPr>
            <p:ph type="title"/>
          </p:nvPr>
        </p:nvSpPr>
        <p:spPr>
          <a:xfrm>
            <a:off x="76200" y="42863"/>
            <a:ext cx="12115800" cy="1280890"/>
          </a:xfrm>
        </p:spPr>
        <p:txBody>
          <a:bodyPr>
            <a:normAutofit/>
          </a:bodyPr>
          <a:lstStyle/>
          <a:p>
            <a:r>
              <a:rPr lang="en-US" sz="3200" dirty="0"/>
              <a:t>2022 WHO Classification of Hematopoietic </a:t>
            </a:r>
            <a:r>
              <a:rPr lang="en-US" sz="3200" dirty="0" err="1"/>
              <a:t>Neoplasms:AMLs</a:t>
            </a:r>
            <a:endParaRPr lang="en-US" sz="3200" dirty="0"/>
          </a:p>
        </p:txBody>
      </p:sp>
      <p:sp>
        <p:nvSpPr>
          <p:cNvPr id="3" name="Content Placeholder 2">
            <a:extLst>
              <a:ext uri="{FF2B5EF4-FFF2-40B4-BE49-F238E27FC236}">
                <a16:creationId xmlns:a16="http://schemas.microsoft.com/office/drawing/2014/main" id="{C8D2493A-728F-2A91-EDD1-70A5C99826DD}"/>
              </a:ext>
            </a:extLst>
          </p:cNvPr>
          <p:cNvSpPr>
            <a:spLocks noGrp="1"/>
          </p:cNvSpPr>
          <p:nvPr>
            <p:ph sz="half" idx="1"/>
          </p:nvPr>
        </p:nvSpPr>
        <p:spPr>
          <a:xfrm>
            <a:off x="214313" y="1152907"/>
            <a:ext cx="6688763" cy="3777622"/>
          </a:xfrm>
        </p:spPr>
        <p:txBody>
          <a:bodyPr>
            <a:normAutofit fontScale="25000" lnSpcReduction="20000"/>
          </a:bodyPr>
          <a:lstStyle/>
          <a:p>
            <a:r>
              <a:rPr lang="en-US" b="1" dirty="0">
                <a:solidFill>
                  <a:schemeClr val="tx1"/>
                </a:solidFill>
                <a:latin typeface="Helvetica" panose="020B0604020202020204" pitchFamily="34" charset="0"/>
              </a:rPr>
              <a:t>Acute myeloid </a:t>
            </a:r>
            <a:r>
              <a:rPr lang="en-US" b="1" dirty="0" err="1">
                <a:solidFill>
                  <a:schemeClr val="tx1"/>
                </a:solidFill>
                <a:latin typeface="Helvetica" panose="020B0604020202020204" pitchFamily="34" charset="0"/>
              </a:rPr>
              <a:t>leukaemia</a:t>
            </a:r>
            <a:endParaRPr lang="en-US" dirty="0">
              <a:solidFill>
                <a:schemeClr val="tx1"/>
              </a:solidFill>
              <a:latin typeface="Helvetica" panose="020B0604020202020204" pitchFamily="34" charset="0"/>
            </a:endParaRPr>
          </a:p>
          <a:p>
            <a:r>
              <a:rPr lang="en-US" sz="7200" i="1" dirty="0">
                <a:solidFill>
                  <a:schemeClr val="tx1"/>
                </a:solidFill>
                <a:latin typeface="Helvetica" panose="020B0604020202020204" pitchFamily="34" charset="0"/>
              </a:rPr>
              <a:t>Acute myeloid </a:t>
            </a:r>
            <a:r>
              <a:rPr lang="en-US" sz="7200" i="1" dirty="0" err="1">
                <a:solidFill>
                  <a:schemeClr val="tx1"/>
                </a:solidFill>
                <a:latin typeface="Helvetica" panose="020B0604020202020204" pitchFamily="34" charset="0"/>
              </a:rPr>
              <a:t>leukaemia</a:t>
            </a:r>
            <a:r>
              <a:rPr lang="en-US" sz="7200" i="1" dirty="0">
                <a:solidFill>
                  <a:schemeClr val="tx1"/>
                </a:solidFill>
                <a:latin typeface="Helvetica" panose="020B0604020202020204" pitchFamily="34" charset="0"/>
              </a:rPr>
              <a:t> with defining genetic abnormalities</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Acute promyelocytic </a:t>
            </a:r>
            <a:r>
              <a:rPr lang="en-US" sz="7200" dirty="0" err="1">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 with PML::RARA fusion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 with RUNX1::RUNX1T1 fusion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 with CBFB::MYH11 fusion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 with DEK::NUP214 fusion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 with RBM15::MRTFA fusion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 with BCR::ABL1 fusion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 with KMT2A rearrangement</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 with MECOM rearrangement</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 with NUP98 rearrangement</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12">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12">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12">
                  <a:extLst>
                    <a:ext uri="{A12FA001-AC4F-418D-AE19-62706E023703}">
                      <ahyp:hlinkClr xmlns:ahyp="http://schemas.microsoft.com/office/drawing/2018/hyperlinkcolor" val="tx"/>
                    </a:ext>
                  </a:extLst>
                </a:hlinkClick>
              </a:rPr>
              <a:t> with NPM1 mutation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13">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13">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13">
                  <a:extLst>
                    <a:ext uri="{A12FA001-AC4F-418D-AE19-62706E023703}">
                      <ahyp:hlinkClr xmlns:ahyp="http://schemas.microsoft.com/office/drawing/2018/hyperlinkcolor" val="tx"/>
                    </a:ext>
                  </a:extLst>
                </a:hlinkClick>
              </a:rPr>
              <a:t> with CEBPA mutation</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14">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14">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14">
                  <a:extLst>
                    <a:ext uri="{A12FA001-AC4F-418D-AE19-62706E023703}">
                      <ahyp:hlinkClr xmlns:ahyp="http://schemas.microsoft.com/office/drawing/2018/hyperlinkcolor" val="tx"/>
                    </a:ext>
                  </a:extLst>
                </a:hlinkClick>
              </a:rPr>
              <a:t>, myelodysplasia-related</a:t>
            </a:r>
            <a:endParaRPr lang="en-US" sz="7200" dirty="0">
              <a:solidFill>
                <a:schemeClr val="tx1"/>
              </a:solidFill>
              <a:latin typeface="Helvetica" panose="020B0604020202020204" pitchFamily="34" charset="0"/>
            </a:endParaRPr>
          </a:p>
          <a:p>
            <a:r>
              <a:rPr lang="en-US" sz="7200" dirty="0">
                <a:solidFill>
                  <a:schemeClr val="tx1"/>
                </a:solidFill>
                <a:latin typeface="Helvetica" panose="020B0604020202020204" pitchFamily="34" charset="0"/>
                <a:hlinkClick r:id="rId15">
                  <a:extLst>
                    <a:ext uri="{A12FA001-AC4F-418D-AE19-62706E023703}">
                      <ahyp:hlinkClr xmlns:ahyp="http://schemas.microsoft.com/office/drawing/2018/hyperlinkcolor" val="tx"/>
                    </a:ext>
                  </a:extLst>
                </a:hlinkClick>
              </a:rPr>
              <a:t>Acute myeloid </a:t>
            </a:r>
            <a:r>
              <a:rPr lang="en-US" sz="7200" dirty="0" err="1">
                <a:solidFill>
                  <a:schemeClr val="tx1"/>
                </a:solidFill>
                <a:latin typeface="Helvetica" panose="020B0604020202020204" pitchFamily="34" charset="0"/>
                <a:hlinkClick r:id="rId15">
                  <a:extLst>
                    <a:ext uri="{A12FA001-AC4F-418D-AE19-62706E023703}">
                      <ahyp:hlinkClr xmlns:ahyp="http://schemas.microsoft.com/office/drawing/2018/hyperlinkcolor" val="tx"/>
                    </a:ext>
                  </a:extLst>
                </a:hlinkClick>
              </a:rPr>
              <a:t>leukaemia</a:t>
            </a:r>
            <a:r>
              <a:rPr lang="en-US" sz="7200" dirty="0">
                <a:solidFill>
                  <a:schemeClr val="tx1"/>
                </a:solidFill>
                <a:latin typeface="Helvetica" panose="020B0604020202020204" pitchFamily="34" charset="0"/>
                <a:hlinkClick r:id="rId15">
                  <a:extLst>
                    <a:ext uri="{A12FA001-AC4F-418D-AE19-62706E023703}">
                      <ahyp:hlinkClr xmlns:ahyp="http://schemas.microsoft.com/office/drawing/2018/hyperlinkcolor" val="tx"/>
                    </a:ext>
                  </a:extLst>
                </a:hlinkClick>
              </a:rPr>
              <a:t> with other defined genetic alterations</a:t>
            </a:r>
            <a:endParaRPr lang="en-US" sz="7200" dirty="0">
              <a:solidFill>
                <a:schemeClr val="tx1"/>
              </a:solidFill>
              <a:latin typeface="Helvetica" panose="020B0604020202020204" pitchFamily="34" charset="0"/>
            </a:endParaRPr>
          </a:p>
          <a:p>
            <a:endParaRPr lang="en-US" dirty="0"/>
          </a:p>
        </p:txBody>
      </p:sp>
      <p:sp>
        <p:nvSpPr>
          <p:cNvPr id="4" name="Content Placeholder 3">
            <a:extLst>
              <a:ext uri="{FF2B5EF4-FFF2-40B4-BE49-F238E27FC236}">
                <a16:creationId xmlns:a16="http://schemas.microsoft.com/office/drawing/2014/main" id="{E8C21C4E-8F57-AE5C-8D43-C9EA87A73EF7}"/>
              </a:ext>
            </a:extLst>
          </p:cNvPr>
          <p:cNvSpPr>
            <a:spLocks noGrp="1"/>
          </p:cNvSpPr>
          <p:nvPr>
            <p:ph sz="half" idx="2"/>
          </p:nvPr>
        </p:nvSpPr>
        <p:spPr>
          <a:xfrm>
            <a:off x="6738309" y="1053531"/>
            <a:ext cx="5453691" cy="4750937"/>
          </a:xfrm>
        </p:spPr>
        <p:txBody>
          <a:bodyPr>
            <a:normAutofit fontScale="25000" lnSpcReduction="20000"/>
          </a:bodyPr>
          <a:lstStyle/>
          <a:p>
            <a:r>
              <a:rPr lang="en-US" i="1" dirty="0">
                <a:solidFill>
                  <a:schemeClr val="tx1"/>
                </a:solidFill>
                <a:latin typeface="Helvetica" panose="020B0604020202020204" pitchFamily="34" charset="0"/>
              </a:rPr>
              <a:t>Acute myeloid </a:t>
            </a:r>
            <a:r>
              <a:rPr lang="en-US" i="1" dirty="0" err="1">
                <a:solidFill>
                  <a:schemeClr val="tx1"/>
                </a:solidFill>
                <a:latin typeface="Helvetica" panose="020B0604020202020204" pitchFamily="34" charset="0"/>
              </a:rPr>
              <a:t>leukaemia</a:t>
            </a:r>
            <a:r>
              <a:rPr lang="en-US" i="1" dirty="0">
                <a:solidFill>
                  <a:schemeClr val="tx1"/>
                </a:solidFill>
                <a:latin typeface="Helvetica" panose="020B0604020202020204" pitchFamily="34" charset="0"/>
              </a:rPr>
              <a:t>, defined by differentiation</a:t>
            </a:r>
            <a:endParaRPr lang="en-US"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6">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6">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6">
                  <a:extLst>
                    <a:ext uri="{A12FA001-AC4F-418D-AE19-62706E023703}">
                      <ahyp:hlinkClr xmlns:ahyp="http://schemas.microsoft.com/office/drawing/2018/hyperlinkcolor" val="tx"/>
                    </a:ext>
                  </a:extLst>
                </a:hlinkClick>
              </a:rPr>
              <a:t> with minimal differentiation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7">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7">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7">
                  <a:extLst>
                    <a:ext uri="{A12FA001-AC4F-418D-AE19-62706E023703}">
                      <ahyp:hlinkClr xmlns:ahyp="http://schemas.microsoft.com/office/drawing/2018/hyperlinkcolor" val="tx"/>
                    </a:ext>
                  </a:extLst>
                </a:hlinkClick>
              </a:rPr>
              <a:t> without maturation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8">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8">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8">
                  <a:extLst>
                    <a:ext uri="{A12FA001-AC4F-418D-AE19-62706E023703}">
                      <ahyp:hlinkClr xmlns:ahyp="http://schemas.microsoft.com/office/drawing/2018/hyperlinkcolor" val="tx"/>
                    </a:ext>
                  </a:extLst>
                </a:hlinkClick>
              </a:rPr>
              <a:t> with maturation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9">
                  <a:extLst>
                    <a:ext uri="{A12FA001-AC4F-418D-AE19-62706E023703}">
                      <ahyp:hlinkClr xmlns:ahyp="http://schemas.microsoft.com/office/drawing/2018/hyperlinkcolor" val="tx"/>
                    </a:ext>
                  </a:extLst>
                </a:hlinkClick>
              </a:rPr>
              <a:t>Acute basophilic </a:t>
            </a:r>
            <a:r>
              <a:rPr lang="en-US" sz="6400" dirty="0" err="1">
                <a:solidFill>
                  <a:schemeClr val="tx1"/>
                </a:solidFill>
                <a:latin typeface="Helvetica" panose="020B0604020202020204" pitchFamily="34" charset="0"/>
                <a:hlinkClick r:id="rId19">
                  <a:extLst>
                    <a:ext uri="{A12FA001-AC4F-418D-AE19-62706E023703}">
                      <ahyp:hlinkClr xmlns:ahyp="http://schemas.microsoft.com/office/drawing/2018/hyperlinkcolor" val="tx"/>
                    </a:ext>
                  </a:extLst>
                </a:hlinkClick>
              </a:rPr>
              <a:t>leukaemia</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0">
                  <a:extLst>
                    <a:ext uri="{A12FA001-AC4F-418D-AE19-62706E023703}">
                      <ahyp:hlinkClr xmlns:ahyp="http://schemas.microsoft.com/office/drawing/2018/hyperlinkcolor" val="tx"/>
                    </a:ext>
                  </a:extLst>
                </a:hlinkClick>
              </a:rPr>
              <a:t>Acute myelomonocytic </a:t>
            </a:r>
            <a:r>
              <a:rPr lang="en-US" sz="6400" dirty="0" err="1">
                <a:solidFill>
                  <a:schemeClr val="tx1"/>
                </a:solidFill>
                <a:latin typeface="Helvetica" panose="020B0604020202020204" pitchFamily="34" charset="0"/>
                <a:hlinkClick r:id="rId20">
                  <a:extLst>
                    <a:ext uri="{A12FA001-AC4F-418D-AE19-62706E023703}">
                      <ahyp:hlinkClr xmlns:ahyp="http://schemas.microsoft.com/office/drawing/2018/hyperlinkcolor" val="tx"/>
                    </a:ext>
                  </a:extLst>
                </a:hlinkClick>
              </a:rPr>
              <a:t>leukaemia</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1">
                  <a:extLst>
                    <a:ext uri="{A12FA001-AC4F-418D-AE19-62706E023703}">
                      <ahyp:hlinkClr xmlns:ahyp="http://schemas.microsoft.com/office/drawing/2018/hyperlinkcolor" val="tx"/>
                    </a:ext>
                  </a:extLst>
                </a:hlinkClick>
              </a:rPr>
              <a:t>Acute monocytic </a:t>
            </a:r>
            <a:r>
              <a:rPr lang="en-US" sz="6400" dirty="0" err="1">
                <a:solidFill>
                  <a:schemeClr val="tx1"/>
                </a:solidFill>
                <a:latin typeface="Helvetica" panose="020B0604020202020204" pitchFamily="34" charset="0"/>
                <a:hlinkClick r:id="rId21">
                  <a:extLst>
                    <a:ext uri="{A12FA001-AC4F-418D-AE19-62706E023703}">
                      <ahyp:hlinkClr xmlns:ahyp="http://schemas.microsoft.com/office/drawing/2018/hyperlinkcolor" val="tx"/>
                    </a:ext>
                  </a:extLst>
                </a:hlinkClick>
              </a:rPr>
              <a:t>leukaemia</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2">
                  <a:extLst>
                    <a:ext uri="{A12FA001-AC4F-418D-AE19-62706E023703}">
                      <ahyp:hlinkClr xmlns:ahyp="http://schemas.microsoft.com/office/drawing/2018/hyperlinkcolor" val="tx"/>
                    </a:ext>
                  </a:extLst>
                </a:hlinkClick>
              </a:rPr>
              <a:t>Acute erythroid </a:t>
            </a:r>
            <a:r>
              <a:rPr lang="en-US" sz="6400" dirty="0" err="1">
                <a:solidFill>
                  <a:schemeClr val="tx1"/>
                </a:solidFill>
                <a:latin typeface="Helvetica" panose="020B0604020202020204" pitchFamily="34" charset="0"/>
                <a:hlinkClick r:id="rId22">
                  <a:extLst>
                    <a:ext uri="{A12FA001-AC4F-418D-AE19-62706E023703}">
                      <ahyp:hlinkClr xmlns:ahyp="http://schemas.microsoft.com/office/drawing/2018/hyperlinkcolor" val="tx"/>
                    </a:ext>
                  </a:extLst>
                </a:hlinkClick>
              </a:rPr>
              <a:t>leukaemia</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3">
                  <a:extLst>
                    <a:ext uri="{A12FA001-AC4F-418D-AE19-62706E023703}">
                      <ahyp:hlinkClr xmlns:ahyp="http://schemas.microsoft.com/office/drawing/2018/hyperlinkcolor" val="tx"/>
                    </a:ext>
                  </a:extLst>
                </a:hlinkClick>
              </a:rPr>
              <a:t>Acute </a:t>
            </a:r>
            <a:r>
              <a:rPr lang="en-US" sz="6400" dirty="0" err="1">
                <a:solidFill>
                  <a:schemeClr val="tx1"/>
                </a:solidFill>
                <a:latin typeface="Helvetica" panose="020B0604020202020204" pitchFamily="34" charset="0"/>
                <a:hlinkClick r:id="rId23">
                  <a:extLst>
                    <a:ext uri="{A12FA001-AC4F-418D-AE19-62706E023703}">
                      <ahyp:hlinkClr xmlns:ahyp="http://schemas.microsoft.com/office/drawing/2018/hyperlinkcolor" val="tx"/>
                    </a:ext>
                  </a:extLst>
                </a:hlinkClick>
              </a:rPr>
              <a:t>megakaryoblastic</a:t>
            </a:r>
            <a:r>
              <a:rPr lang="en-US" sz="6400" dirty="0">
                <a:solidFill>
                  <a:schemeClr val="tx1"/>
                </a:solidFill>
                <a:latin typeface="Helvetica" panose="020B0604020202020204" pitchFamily="34" charset="0"/>
                <a:hlinkClick r:id="rId23">
                  <a:extLst>
                    <a:ext uri="{A12FA001-AC4F-418D-AE19-62706E023703}">
                      <ahyp:hlinkClr xmlns:ahyp="http://schemas.microsoft.com/office/drawing/2018/hyperlinkcolor" val="tx"/>
                    </a:ext>
                  </a:extLst>
                </a:hlinkClick>
              </a:rPr>
              <a:t> </a:t>
            </a:r>
            <a:r>
              <a:rPr lang="en-US" sz="6400" dirty="0" err="1">
                <a:solidFill>
                  <a:schemeClr val="tx1"/>
                </a:solidFill>
                <a:latin typeface="Helvetica" panose="020B0604020202020204" pitchFamily="34" charset="0"/>
                <a:hlinkClick r:id="rId23">
                  <a:extLst>
                    <a:ext uri="{A12FA001-AC4F-418D-AE19-62706E023703}">
                      <ahyp:hlinkClr xmlns:ahyp="http://schemas.microsoft.com/office/drawing/2018/hyperlinkcolor" val="tx"/>
                    </a:ext>
                  </a:extLst>
                </a:hlinkClick>
              </a:rPr>
              <a:t>leukaemia</a:t>
            </a:r>
            <a:endParaRPr lang="en-US" sz="6400" dirty="0">
              <a:solidFill>
                <a:schemeClr val="tx1"/>
              </a:solidFill>
              <a:latin typeface="Helvetica" panose="020B0604020202020204" pitchFamily="34" charset="0"/>
            </a:endParaRPr>
          </a:p>
          <a:p>
            <a:r>
              <a:rPr lang="en-US" sz="6400" i="1" dirty="0">
                <a:solidFill>
                  <a:schemeClr val="tx1"/>
                </a:solidFill>
                <a:latin typeface="Helvetica" panose="020B0604020202020204" pitchFamily="34" charset="0"/>
              </a:rPr>
              <a:t>Myeloid sarcoma</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4">
                  <a:extLst>
                    <a:ext uri="{A12FA001-AC4F-418D-AE19-62706E023703}">
                      <ahyp:hlinkClr xmlns:ahyp="http://schemas.microsoft.com/office/drawing/2018/hyperlinkcolor" val="tx"/>
                    </a:ext>
                  </a:extLst>
                </a:hlinkClick>
              </a:rPr>
              <a:t>Myeloid sarcoma</a:t>
            </a:r>
            <a:endParaRPr lang="en-US" sz="6400" dirty="0">
              <a:solidFill>
                <a:schemeClr val="tx1"/>
              </a:solidFill>
              <a:latin typeface="Helvetica" panose="020B0604020202020204" pitchFamily="34" charset="0"/>
            </a:endParaRPr>
          </a:p>
          <a:p>
            <a:r>
              <a:rPr lang="en-US" sz="6400" b="1" dirty="0">
                <a:solidFill>
                  <a:schemeClr val="tx1"/>
                </a:solidFill>
                <a:latin typeface="Helvetica" panose="020B0604020202020204" pitchFamily="34" charset="0"/>
              </a:rPr>
              <a:t>Myeloid neoplasms, secondary</a:t>
            </a:r>
            <a:endParaRPr lang="en-US" sz="6400" dirty="0">
              <a:solidFill>
                <a:schemeClr val="tx1"/>
              </a:solidFill>
              <a:latin typeface="Helvetica" panose="020B0604020202020204" pitchFamily="34" charset="0"/>
            </a:endParaRPr>
          </a:p>
          <a:p>
            <a:r>
              <a:rPr lang="en-US" sz="6400" i="1" dirty="0">
                <a:solidFill>
                  <a:schemeClr val="tx1"/>
                </a:solidFill>
                <a:latin typeface="Helvetica" panose="020B0604020202020204" pitchFamily="34" charset="0"/>
              </a:rPr>
              <a:t>Myeloid neoplasms and proliferations associated with antecedent or predisposing conditions</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5">
                  <a:extLst>
                    <a:ext uri="{A12FA001-AC4F-418D-AE19-62706E023703}">
                      <ahyp:hlinkClr xmlns:ahyp="http://schemas.microsoft.com/office/drawing/2018/hyperlinkcolor" val="tx"/>
                    </a:ext>
                  </a:extLst>
                </a:hlinkClick>
              </a:rPr>
              <a:t>Myeloid neoplasm post cytotoxic therapy</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6">
                  <a:extLst>
                    <a:ext uri="{A12FA001-AC4F-418D-AE19-62706E023703}">
                      <ahyp:hlinkClr xmlns:ahyp="http://schemas.microsoft.com/office/drawing/2018/hyperlinkcolor" val="tx"/>
                    </a:ext>
                  </a:extLst>
                </a:hlinkClick>
              </a:rPr>
              <a:t>Myeloid neoplasms associated with germline predisposition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27">
                  <a:extLst>
                    <a:ext uri="{A12FA001-AC4F-418D-AE19-62706E023703}">
                      <ahyp:hlinkClr xmlns:ahyp="http://schemas.microsoft.com/office/drawing/2018/hyperlinkcolor" val="tx"/>
                    </a:ext>
                  </a:extLst>
                </a:hlinkClick>
              </a:rPr>
              <a:t>Myeloid proliferations associated with Down syndrome</a:t>
            </a:r>
            <a:endParaRPr lang="en-US" sz="6400" dirty="0">
              <a:solidFill>
                <a:schemeClr val="tx1"/>
              </a:solidFill>
              <a:latin typeface="Helvetica" panose="020B0604020202020204" pitchFamily="34" charset="0"/>
            </a:endParaRPr>
          </a:p>
          <a:p>
            <a:r>
              <a:rPr lang="en-US" sz="6400" b="1" dirty="0">
                <a:solidFill>
                  <a:schemeClr val="tx1"/>
                </a:solidFill>
                <a:latin typeface="Helvetica" panose="020B0604020202020204" pitchFamily="34" charset="0"/>
              </a:rPr>
              <a:t>Myeloid/lymphoid neoplasms</a:t>
            </a:r>
            <a:endParaRPr lang="en-US" sz="6400" dirty="0">
              <a:solidFill>
                <a:schemeClr val="tx1"/>
              </a:solidFill>
              <a:latin typeface="Helvetica"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BEE2B66C-23D1-C77B-949B-51A9604BC2CF}"/>
              </a:ext>
            </a:extLst>
          </p:cNvPr>
          <p:cNvSpPr>
            <a:spLocks noGrp="1"/>
          </p:cNvSpPr>
          <p:nvPr>
            <p:ph type="sldNum" sz="quarter" idx="12"/>
          </p:nvPr>
        </p:nvSpPr>
        <p:spPr/>
        <p:txBody>
          <a:bodyPr/>
          <a:lstStyle/>
          <a:p>
            <a:fld id="{25071B9B-9F4C-4EAC-8832-C9195E19EF06}" type="slidenum">
              <a:rPr lang="en-US" smtClean="0"/>
              <a:t>15</a:t>
            </a:fld>
            <a:endParaRPr lang="en-US"/>
          </a:p>
        </p:txBody>
      </p:sp>
    </p:spTree>
    <p:extLst>
      <p:ext uri="{BB962C8B-B14F-4D97-AF65-F5344CB8AC3E}">
        <p14:creationId xmlns:p14="http://schemas.microsoft.com/office/powerpoint/2010/main" val="146391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69886" y="147337"/>
            <a:ext cx="12561886" cy="128089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200" dirty="0">
                <a:latin typeface="Nunito SemiBold"/>
                <a:ea typeface="Nunito SemiBold"/>
                <a:cs typeface="Nunito SemiBold"/>
                <a:sym typeface="Nunito SemiBold"/>
              </a:rPr>
              <a:t>2022 WHO Classification of Hematopoietic Neoplasms: AML</a:t>
            </a:r>
            <a:endParaRPr sz="3200" dirty="0">
              <a:latin typeface="Nunito SemiBold"/>
              <a:ea typeface="Nunito SemiBold"/>
              <a:cs typeface="Nunito SemiBold"/>
              <a:sym typeface="Nunito SemiBold"/>
            </a:endParaRPr>
          </a:p>
        </p:txBody>
      </p:sp>
      <p:sp>
        <p:nvSpPr>
          <p:cNvPr id="100" name="Google Shape;100;p2"/>
          <p:cNvSpPr txBox="1">
            <a:spLocks noGrp="1"/>
          </p:cNvSpPr>
          <p:nvPr>
            <p:ph sz="half" idx="1"/>
          </p:nvPr>
        </p:nvSpPr>
        <p:spPr>
          <a:xfrm>
            <a:off x="4972050" y="700036"/>
            <a:ext cx="7062635" cy="3777622"/>
          </a:xfrm>
          <a:prstGeom prst="rect">
            <a:avLst/>
          </a:prstGeom>
          <a:noFill/>
          <a:ln>
            <a:noFill/>
          </a:ln>
        </p:spPr>
        <p:txBody>
          <a:bodyPr spcFirstLastPara="1" vert="horz" wrap="square" lIns="121900" tIns="121900" rIns="121900" bIns="121900" rtlCol="0" anchor="t" anchorCtr="0">
            <a:normAutofit fontScale="25000" lnSpcReduction="20000"/>
          </a:bodyPr>
          <a:lstStyle/>
          <a:p>
            <a:pPr marL="135463" indent="0">
              <a:lnSpc>
                <a:spcPct val="95000"/>
              </a:lnSpc>
              <a:buClr>
                <a:schemeClr val="dk1"/>
              </a:buClr>
              <a:buSzPts val="2000"/>
              <a:buNone/>
            </a:pPr>
            <a:r>
              <a:rPr lang="en-US" sz="8000" dirty="0">
                <a:solidFill>
                  <a:schemeClr val="dk1"/>
                </a:solidFill>
                <a:latin typeface="Nunito"/>
                <a:ea typeface="Nunito"/>
                <a:cs typeface="Nunito"/>
                <a:sym typeface="Nunito"/>
              </a:rPr>
              <a:t>Myeloid Neoplasms - AML</a:t>
            </a:r>
          </a:p>
          <a:p>
            <a:pPr marL="592652">
              <a:lnSpc>
                <a:spcPct val="95000"/>
              </a:lnSpc>
              <a:buClr>
                <a:schemeClr val="dk1"/>
              </a:buClr>
              <a:buSzPts val="2000"/>
              <a:buFont typeface="Wingdings" panose="05000000000000000000" pitchFamily="2" charset="2"/>
              <a:buChar char="v"/>
            </a:pPr>
            <a:r>
              <a:rPr lang="en-US" sz="8000" dirty="0">
                <a:solidFill>
                  <a:schemeClr val="dk1"/>
                </a:solidFill>
                <a:latin typeface="Nunito"/>
                <a:ea typeface="Nunito"/>
                <a:cs typeface="Nunito"/>
                <a:sym typeface="Nunito"/>
              </a:rPr>
              <a:t>Genetic abnormalities added since 2016 (can have &lt;20% blasts)</a:t>
            </a:r>
          </a:p>
          <a:p>
            <a:pPr marL="1202237" lvl="1">
              <a:lnSpc>
                <a:spcPct val="95000"/>
              </a:lnSpc>
              <a:buClr>
                <a:schemeClr val="dk1"/>
              </a:buClr>
              <a:buSzPts val="2000"/>
              <a:buFont typeface="Wingdings" panose="05000000000000000000" pitchFamily="2" charset="2"/>
              <a:buChar char="§"/>
            </a:pPr>
            <a:r>
              <a:rPr lang="en-US" sz="8000" dirty="0">
                <a:solidFill>
                  <a:schemeClr val="tx1"/>
                </a:solidFill>
                <a:latin typeface="Nunito"/>
                <a:ea typeface="Nunito"/>
                <a:cs typeface="Nunito"/>
                <a:sym typeface="Nunito"/>
              </a:rPr>
              <a:t>AML with BCR::ABL1 fusion (converted from provisional)</a:t>
            </a:r>
          </a:p>
          <a:p>
            <a:pPr marL="1202237" lvl="1">
              <a:lnSpc>
                <a:spcPct val="95000"/>
              </a:lnSpc>
              <a:buClr>
                <a:schemeClr val="dk1"/>
              </a:buClr>
              <a:buSzPts val="2000"/>
              <a:buFont typeface="Wingdings" panose="05000000000000000000" pitchFamily="2" charset="2"/>
              <a:buChar char="§"/>
            </a:pPr>
            <a:r>
              <a:rPr lang="en-US" sz="8000" dirty="0">
                <a:solidFill>
                  <a:schemeClr val="tx1"/>
                </a:solidFill>
                <a:latin typeface="Nunito"/>
                <a:ea typeface="Nunito"/>
                <a:cs typeface="Nunito"/>
                <a:sym typeface="Nunito"/>
              </a:rPr>
              <a:t>AML with RBM15::MRTFA fusion</a:t>
            </a:r>
          </a:p>
          <a:p>
            <a:pPr marL="1202237" lvl="1">
              <a:lnSpc>
                <a:spcPct val="95000"/>
              </a:lnSpc>
              <a:buClr>
                <a:schemeClr val="dk1"/>
              </a:buClr>
              <a:buSzPts val="2000"/>
              <a:buFont typeface="Wingdings" panose="05000000000000000000" pitchFamily="2" charset="2"/>
              <a:buChar char="§"/>
            </a:pPr>
            <a:r>
              <a:rPr lang="en-US" sz="8000" dirty="0">
                <a:solidFill>
                  <a:schemeClr val="tx1"/>
                </a:solidFill>
                <a:latin typeface="Nunito"/>
                <a:ea typeface="Nunito"/>
                <a:cs typeface="Nunito"/>
                <a:sym typeface="Nunito"/>
              </a:rPr>
              <a:t>AML with KMT2A rearrangement</a:t>
            </a:r>
          </a:p>
          <a:p>
            <a:pPr marL="1202237" lvl="1">
              <a:lnSpc>
                <a:spcPct val="95000"/>
              </a:lnSpc>
              <a:buClr>
                <a:schemeClr val="dk1"/>
              </a:buClr>
              <a:buSzPts val="2000"/>
              <a:buFont typeface="Wingdings" panose="05000000000000000000" pitchFamily="2" charset="2"/>
              <a:buChar char="§"/>
            </a:pPr>
            <a:r>
              <a:rPr lang="en-US" sz="8000" dirty="0">
                <a:solidFill>
                  <a:schemeClr val="tx1"/>
                </a:solidFill>
                <a:latin typeface="Nunito"/>
                <a:ea typeface="Nunito"/>
                <a:cs typeface="Nunito"/>
                <a:sym typeface="Nunito"/>
              </a:rPr>
              <a:t>AML with MECOM rearrangement</a:t>
            </a:r>
          </a:p>
          <a:p>
            <a:pPr marL="1202237" lvl="1">
              <a:lnSpc>
                <a:spcPct val="95000"/>
              </a:lnSpc>
              <a:buClr>
                <a:schemeClr val="dk1"/>
              </a:buClr>
              <a:buSzPts val="2000"/>
              <a:buFont typeface="Wingdings" panose="05000000000000000000" pitchFamily="2" charset="2"/>
              <a:buChar char="§"/>
            </a:pPr>
            <a:r>
              <a:rPr lang="en-US" sz="8000" dirty="0">
                <a:solidFill>
                  <a:schemeClr val="tx1"/>
                </a:solidFill>
                <a:latin typeface="Nunito"/>
                <a:ea typeface="Nunito"/>
                <a:cs typeface="Nunito"/>
                <a:sym typeface="Nunito"/>
              </a:rPr>
              <a:t>AML with NUP98 rearrangement</a:t>
            </a:r>
            <a:endParaRPr lang="en-US" sz="8000" dirty="0">
              <a:solidFill>
                <a:schemeClr val="dk1"/>
              </a:solidFill>
              <a:latin typeface="Nunito"/>
              <a:ea typeface="Nunito"/>
              <a:cs typeface="Nunito"/>
              <a:sym typeface="Nunito"/>
            </a:endParaRPr>
          </a:p>
          <a:p>
            <a:pPr marL="1202237" lvl="1">
              <a:lnSpc>
                <a:spcPct val="95000"/>
              </a:lnSpc>
              <a:buClr>
                <a:schemeClr val="dk1"/>
              </a:buClr>
              <a:buSzPts val="2000"/>
              <a:buFont typeface="Wingdings" panose="05000000000000000000" pitchFamily="2" charset="2"/>
              <a:buChar char="§"/>
            </a:pPr>
            <a:r>
              <a:rPr lang="en-US" sz="8000" dirty="0">
                <a:solidFill>
                  <a:schemeClr val="dk1"/>
                </a:solidFill>
                <a:latin typeface="Nunito"/>
                <a:ea typeface="Nunito"/>
                <a:cs typeface="Nunito"/>
                <a:sym typeface="Nunito"/>
              </a:rPr>
              <a:t>AML with RUNX1T3::GLIS2 fusion</a:t>
            </a:r>
          </a:p>
          <a:p>
            <a:pPr marL="1202237" lvl="1">
              <a:lnSpc>
                <a:spcPct val="95000"/>
              </a:lnSpc>
              <a:buClr>
                <a:schemeClr val="dk1"/>
              </a:buClr>
              <a:buSzPts val="2000"/>
              <a:buFont typeface="Wingdings" panose="05000000000000000000" pitchFamily="2" charset="2"/>
              <a:buChar char="§"/>
            </a:pPr>
            <a:r>
              <a:rPr lang="en-US" sz="8000" dirty="0">
                <a:solidFill>
                  <a:schemeClr val="dk1"/>
                </a:solidFill>
                <a:latin typeface="Nunito"/>
                <a:ea typeface="Nunito"/>
                <a:cs typeface="Nunito"/>
                <a:sym typeface="Nunito"/>
              </a:rPr>
              <a:t>AML with KAT6A::CREBBP fusion</a:t>
            </a:r>
          </a:p>
          <a:p>
            <a:pPr marL="1202237" lvl="1">
              <a:lnSpc>
                <a:spcPct val="95000"/>
              </a:lnSpc>
              <a:buClr>
                <a:schemeClr val="dk1"/>
              </a:buClr>
              <a:buSzPts val="2000"/>
              <a:buFont typeface="Wingdings" panose="05000000000000000000" pitchFamily="2" charset="2"/>
              <a:buChar char="§"/>
            </a:pPr>
            <a:r>
              <a:rPr lang="en-US" sz="8000" dirty="0">
                <a:solidFill>
                  <a:schemeClr val="dk1"/>
                </a:solidFill>
                <a:latin typeface="Nunito"/>
                <a:ea typeface="Nunito"/>
                <a:cs typeface="Nunito"/>
                <a:sym typeface="Nunito"/>
              </a:rPr>
              <a:t>AML with FUS::ERG fusion</a:t>
            </a:r>
          </a:p>
          <a:p>
            <a:pPr marL="1202237" lvl="1">
              <a:lnSpc>
                <a:spcPct val="95000"/>
              </a:lnSpc>
              <a:buClr>
                <a:schemeClr val="dk1"/>
              </a:buClr>
              <a:buSzPts val="2000"/>
              <a:buFont typeface="Wingdings" panose="05000000000000000000" pitchFamily="2" charset="2"/>
              <a:buChar char="§"/>
            </a:pPr>
            <a:r>
              <a:rPr lang="en-US" sz="8000" dirty="0">
                <a:solidFill>
                  <a:schemeClr val="dk1"/>
                </a:solidFill>
                <a:latin typeface="Nunito"/>
                <a:ea typeface="Nunito"/>
                <a:cs typeface="Nunito"/>
                <a:sym typeface="Nunito"/>
              </a:rPr>
              <a:t>AML with NMX1::ETV6 fusion</a:t>
            </a:r>
          </a:p>
          <a:p>
            <a:pPr marL="1202237" lvl="1">
              <a:lnSpc>
                <a:spcPct val="95000"/>
              </a:lnSpc>
              <a:buClr>
                <a:schemeClr val="dk1"/>
              </a:buClr>
              <a:buSzPts val="2000"/>
              <a:buFont typeface="Wingdings" panose="05000000000000000000" pitchFamily="2" charset="2"/>
              <a:buChar char="§"/>
            </a:pPr>
            <a:r>
              <a:rPr lang="en-US" sz="8000" dirty="0">
                <a:solidFill>
                  <a:schemeClr val="dk1"/>
                </a:solidFill>
                <a:latin typeface="Nunito"/>
                <a:ea typeface="Nunito"/>
                <a:cs typeface="Nunito"/>
                <a:sym typeface="Nunito"/>
              </a:rPr>
              <a:t>AML with NPM1::MLF1 fusion</a:t>
            </a:r>
          </a:p>
          <a:p>
            <a:pPr marL="1202237" lvl="1">
              <a:lnSpc>
                <a:spcPct val="95000"/>
              </a:lnSpc>
              <a:buClr>
                <a:schemeClr val="dk1"/>
              </a:buClr>
              <a:buSzPts val="2000"/>
              <a:buFont typeface="Wingdings" panose="05000000000000000000" pitchFamily="2" charset="2"/>
              <a:buChar char="§"/>
            </a:pPr>
            <a:r>
              <a:rPr lang="en-US" sz="8000" dirty="0">
                <a:solidFill>
                  <a:schemeClr val="dk1"/>
                </a:solidFill>
                <a:latin typeface="Nunito"/>
                <a:ea typeface="Nunito"/>
                <a:cs typeface="Nunito"/>
                <a:sym typeface="Nunito"/>
              </a:rPr>
              <a:t>AML – myelodysplasia related [AML-MR]</a:t>
            </a:r>
          </a:p>
          <a:p>
            <a:pPr marL="1202237" lvl="1">
              <a:lnSpc>
                <a:spcPct val="95000"/>
              </a:lnSpc>
              <a:buClr>
                <a:schemeClr val="dk1"/>
              </a:buClr>
              <a:buSzPts val="2000"/>
              <a:buFont typeface="Wingdings" panose="05000000000000000000" pitchFamily="2" charset="2"/>
              <a:buChar char="§"/>
            </a:pPr>
            <a:r>
              <a:rPr lang="en-US" sz="8000" dirty="0">
                <a:solidFill>
                  <a:schemeClr val="dk1"/>
                </a:solidFill>
                <a:latin typeface="Nunito"/>
                <a:ea typeface="Nunito"/>
                <a:cs typeface="Nunito"/>
                <a:sym typeface="Nunito"/>
              </a:rPr>
              <a:t>AML with other defined genetic alterations (rare subtypes)</a:t>
            </a: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3" name="Content Placeholder 2">
            <a:extLst>
              <a:ext uri="{FF2B5EF4-FFF2-40B4-BE49-F238E27FC236}">
                <a16:creationId xmlns:a16="http://schemas.microsoft.com/office/drawing/2014/main" id="{0140C778-0E3D-7645-CCCE-BA15D35152FD}"/>
              </a:ext>
            </a:extLst>
          </p:cNvPr>
          <p:cNvSpPr>
            <a:spLocks noGrp="1"/>
          </p:cNvSpPr>
          <p:nvPr>
            <p:ph sz="half" idx="2"/>
          </p:nvPr>
        </p:nvSpPr>
        <p:spPr>
          <a:xfrm>
            <a:off x="-215106" y="1553166"/>
            <a:ext cx="6126163" cy="3777622"/>
          </a:xfrm>
        </p:spPr>
        <p:txBody>
          <a:bodyPr>
            <a:normAutofit fontScale="25000" lnSpcReduction="20000"/>
          </a:bodyPr>
          <a:lstStyle/>
          <a:p>
            <a:r>
              <a:rPr lang="en-US" sz="6400" i="1" dirty="0">
                <a:solidFill>
                  <a:schemeClr val="tx1"/>
                </a:solidFill>
                <a:latin typeface="Helvetica" panose="020B0604020202020204" pitchFamily="34" charset="0"/>
              </a:rPr>
              <a:t>Acute myeloid </a:t>
            </a:r>
            <a:r>
              <a:rPr lang="en-US" sz="6400" i="1" dirty="0" err="1">
                <a:solidFill>
                  <a:schemeClr val="tx1"/>
                </a:solidFill>
                <a:latin typeface="Helvetica" panose="020B0604020202020204" pitchFamily="34" charset="0"/>
              </a:rPr>
              <a:t>leukaemia</a:t>
            </a:r>
            <a:r>
              <a:rPr lang="en-US" sz="6400" i="1" dirty="0">
                <a:solidFill>
                  <a:schemeClr val="tx1"/>
                </a:solidFill>
                <a:latin typeface="Helvetica" panose="020B0604020202020204" pitchFamily="34" charset="0"/>
              </a:rPr>
              <a:t> with defining genetic abnormalities</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Acute promyelocytic </a:t>
            </a:r>
            <a:r>
              <a:rPr lang="en-US" sz="6400" dirty="0" err="1">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3">
                  <a:extLst>
                    <a:ext uri="{A12FA001-AC4F-418D-AE19-62706E023703}">
                      <ahyp:hlinkClr xmlns:ahyp="http://schemas.microsoft.com/office/drawing/2018/hyperlinkcolor" val="tx"/>
                    </a:ext>
                  </a:extLst>
                </a:hlinkClick>
              </a:rPr>
              <a:t> with PML::RARA fusion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4">
                  <a:extLst>
                    <a:ext uri="{A12FA001-AC4F-418D-AE19-62706E023703}">
                      <ahyp:hlinkClr xmlns:ahyp="http://schemas.microsoft.com/office/drawing/2018/hyperlinkcolor" val="tx"/>
                    </a:ext>
                  </a:extLst>
                </a:hlinkClick>
              </a:rPr>
              <a:t> with RUNX1::RUNX1T1 fusion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5">
                  <a:extLst>
                    <a:ext uri="{A12FA001-AC4F-418D-AE19-62706E023703}">
                      <ahyp:hlinkClr xmlns:ahyp="http://schemas.microsoft.com/office/drawing/2018/hyperlinkcolor" val="tx"/>
                    </a:ext>
                  </a:extLst>
                </a:hlinkClick>
              </a:rPr>
              <a:t> with CBFB::MYH11 fusion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6">
                  <a:extLst>
                    <a:ext uri="{A12FA001-AC4F-418D-AE19-62706E023703}">
                      <ahyp:hlinkClr xmlns:ahyp="http://schemas.microsoft.com/office/drawing/2018/hyperlinkcolor" val="tx"/>
                    </a:ext>
                  </a:extLst>
                </a:hlinkClick>
              </a:rPr>
              <a:t> with DEK::NUP214 fusion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7">
                  <a:extLst>
                    <a:ext uri="{A12FA001-AC4F-418D-AE19-62706E023703}">
                      <ahyp:hlinkClr xmlns:ahyp="http://schemas.microsoft.com/office/drawing/2018/hyperlinkcolor" val="tx"/>
                    </a:ext>
                  </a:extLst>
                </a:hlinkClick>
              </a:rPr>
              <a:t> with RBM15::MRTFA fusion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8">
                  <a:extLst>
                    <a:ext uri="{A12FA001-AC4F-418D-AE19-62706E023703}">
                      <ahyp:hlinkClr xmlns:ahyp="http://schemas.microsoft.com/office/drawing/2018/hyperlinkcolor" val="tx"/>
                    </a:ext>
                  </a:extLst>
                </a:hlinkClick>
              </a:rPr>
              <a:t> with BCR::ABL1 fusion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9">
                  <a:extLst>
                    <a:ext uri="{A12FA001-AC4F-418D-AE19-62706E023703}">
                      <ahyp:hlinkClr xmlns:ahyp="http://schemas.microsoft.com/office/drawing/2018/hyperlinkcolor" val="tx"/>
                    </a:ext>
                  </a:extLst>
                </a:hlinkClick>
              </a:rPr>
              <a:t> with KMT2A rearrangement</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0">
                  <a:extLst>
                    <a:ext uri="{A12FA001-AC4F-418D-AE19-62706E023703}">
                      <ahyp:hlinkClr xmlns:ahyp="http://schemas.microsoft.com/office/drawing/2018/hyperlinkcolor" val="tx"/>
                    </a:ext>
                  </a:extLst>
                </a:hlinkClick>
              </a:rPr>
              <a:t> with MECOM rearrangement</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1">
                  <a:extLst>
                    <a:ext uri="{A12FA001-AC4F-418D-AE19-62706E023703}">
                      <ahyp:hlinkClr xmlns:ahyp="http://schemas.microsoft.com/office/drawing/2018/hyperlinkcolor" val="tx"/>
                    </a:ext>
                  </a:extLst>
                </a:hlinkClick>
              </a:rPr>
              <a:t> with NUP98 rearrangement</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2">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2">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2">
                  <a:extLst>
                    <a:ext uri="{A12FA001-AC4F-418D-AE19-62706E023703}">
                      <ahyp:hlinkClr xmlns:ahyp="http://schemas.microsoft.com/office/drawing/2018/hyperlinkcolor" val="tx"/>
                    </a:ext>
                  </a:extLst>
                </a:hlinkClick>
              </a:rPr>
              <a:t> with NPM1 mutation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3">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3">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3">
                  <a:extLst>
                    <a:ext uri="{A12FA001-AC4F-418D-AE19-62706E023703}">
                      <ahyp:hlinkClr xmlns:ahyp="http://schemas.microsoft.com/office/drawing/2018/hyperlinkcolor" val="tx"/>
                    </a:ext>
                  </a:extLst>
                </a:hlinkClick>
              </a:rPr>
              <a:t> with CEBPA mutation</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4">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4">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4">
                  <a:extLst>
                    <a:ext uri="{A12FA001-AC4F-418D-AE19-62706E023703}">
                      <ahyp:hlinkClr xmlns:ahyp="http://schemas.microsoft.com/office/drawing/2018/hyperlinkcolor" val="tx"/>
                    </a:ext>
                  </a:extLst>
                </a:hlinkClick>
              </a:rPr>
              <a:t>, myelodysplasia-related</a:t>
            </a:r>
            <a:endParaRPr lang="en-US" sz="6400" dirty="0">
              <a:solidFill>
                <a:schemeClr val="tx1"/>
              </a:solidFill>
              <a:latin typeface="Helvetica" panose="020B0604020202020204" pitchFamily="34" charset="0"/>
            </a:endParaRPr>
          </a:p>
          <a:p>
            <a:r>
              <a:rPr lang="en-US" sz="6400" dirty="0">
                <a:solidFill>
                  <a:schemeClr val="tx1"/>
                </a:solidFill>
                <a:latin typeface="Helvetica" panose="020B0604020202020204" pitchFamily="34" charset="0"/>
                <a:hlinkClick r:id="rId15">
                  <a:extLst>
                    <a:ext uri="{A12FA001-AC4F-418D-AE19-62706E023703}">
                      <ahyp:hlinkClr xmlns:ahyp="http://schemas.microsoft.com/office/drawing/2018/hyperlinkcolor" val="tx"/>
                    </a:ext>
                  </a:extLst>
                </a:hlinkClick>
              </a:rPr>
              <a:t>Acute myeloid </a:t>
            </a:r>
            <a:r>
              <a:rPr lang="en-US" sz="6400" dirty="0" err="1">
                <a:solidFill>
                  <a:schemeClr val="tx1"/>
                </a:solidFill>
                <a:latin typeface="Helvetica" panose="020B0604020202020204" pitchFamily="34" charset="0"/>
                <a:hlinkClick r:id="rId15">
                  <a:extLst>
                    <a:ext uri="{A12FA001-AC4F-418D-AE19-62706E023703}">
                      <ahyp:hlinkClr xmlns:ahyp="http://schemas.microsoft.com/office/drawing/2018/hyperlinkcolor" val="tx"/>
                    </a:ext>
                  </a:extLst>
                </a:hlinkClick>
              </a:rPr>
              <a:t>leukaemia</a:t>
            </a:r>
            <a:r>
              <a:rPr lang="en-US" sz="6400" dirty="0">
                <a:solidFill>
                  <a:schemeClr val="tx1"/>
                </a:solidFill>
                <a:latin typeface="Helvetica" panose="020B0604020202020204" pitchFamily="34" charset="0"/>
                <a:hlinkClick r:id="rId15">
                  <a:extLst>
                    <a:ext uri="{A12FA001-AC4F-418D-AE19-62706E023703}">
                      <ahyp:hlinkClr xmlns:ahyp="http://schemas.microsoft.com/office/drawing/2018/hyperlinkcolor" val="tx"/>
                    </a:ext>
                  </a:extLst>
                </a:hlinkClick>
              </a:rPr>
              <a:t> with other defined genetic alterations</a:t>
            </a:r>
            <a:endParaRPr lang="en-US" sz="6400" dirty="0">
              <a:solidFill>
                <a:schemeClr val="tx1"/>
              </a:solidFill>
              <a:latin typeface="Helvetica"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49F27A16-08D4-CA5B-1F79-DD172E4D5960}"/>
              </a:ext>
            </a:extLst>
          </p:cNvPr>
          <p:cNvSpPr>
            <a:spLocks noGrp="1"/>
          </p:cNvSpPr>
          <p:nvPr>
            <p:ph type="sldNum" sz="quarter" idx="12"/>
          </p:nvPr>
        </p:nvSpPr>
        <p:spPr/>
        <p:txBody>
          <a:bodyPr/>
          <a:lstStyle/>
          <a:p>
            <a:fld id="{00000000-1234-1234-1234-123412341234}" type="slidenum">
              <a:rPr lang="en" smtClean="0"/>
              <a:pPr/>
              <a:t>16</a:t>
            </a:fld>
            <a:endParaRPr lang="en" dirty="0"/>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4974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15600" y="390167"/>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200" dirty="0">
                <a:latin typeface="Nunito SemiBold"/>
                <a:ea typeface="Nunito SemiBold"/>
                <a:cs typeface="Nunito SemiBold"/>
                <a:sym typeface="Nunito SemiBold"/>
              </a:rPr>
              <a:t>2022 WHO Classification of Hematopoietic Neoplasms: AML</a:t>
            </a:r>
            <a:endParaRPr sz="3200"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0" y="1153767"/>
            <a:ext cx="11776400" cy="5828059"/>
          </a:xfrm>
          <a:prstGeom prst="rect">
            <a:avLst/>
          </a:prstGeom>
          <a:noFill/>
          <a:ln>
            <a:noFill/>
          </a:ln>
        </p:spPr>
        <p:txBody>
          <a:bodyPr spcFirstLastPara="1" vert="horz" wrap="square" lIns="121900" tIns="121900" rIns="121900" bIns="121900" rtlCol="0" anchor="t" anchorCtr="0">
            <a:normAutofit fontScale="70000" lnSpcReduction="20000"/>
          </a:bodyPr>
          <a:lstStyle/>
          <a:p>
            <a:pPr marL="135463" indent="0">
              <a:lnSpc>
                <a:spcPct val="110000"/>
              </a:lnSpc>
              <a:buClr>
                <a:schemeClr val="dk1"/>
              </a:buClr>
              <a:buSzPts val="2000"/>
              <a:buNone/>
            </a:pPr>
            <a:r>
              <a:rPr lang="en-US" sz="3467" dirty="0">
                <a:solidFill>
                  <a:schemeClr val="tx1"/>
                </a:solidFill>
                <a:latin typeface="Nunito"/>
                <a:ea typeface="Nunito"/>
                <a:cs typeface="Nunito"/>
                <a:sym typeface="Nunito"/>
              </a:rPr>
              <a:t>Myeloid Neoplasms - AML</a:t>
            </a:r>
          </a:p>
          <a:p>
            <a:pPr marL="592652">
              <a:lnSpc>
                <a:spcPct val="110000"/>
              </a:lnSpc>
              <a:buClr>
                <a:schemeClr val="dk1"/>
              </a:buClr>
              <a:buSzPts val="2000"/>
              <a:buFont typeface="Wingdings" panose="05000000000000000000" pitchFamily="2" charset="2"/>
              <a:buChar char="v"/>
            </a:pPr>
            <a:r>
              <a:rPr lang="en-US" sz="2800" dirty="0">
                <a:solidFill>
                  <a:schemeClr val="tx1"/>
                </a:solidFill>
                <a:latin typeface="Nunito"/>
                <a:ea typeface="Nunito"/>
                <a:cs typeface="Nunito"/>
                <a:sym typeface="Nunito"/>
              </a:rPr>
              <a:t>AML with defined genetic abnormalities (retained from 2016)</a:t>
            </a:r>
          </a:p>
          <a:p>
            <a:pPr marL="1236102" lvl="1" indent="-457189">
              <a:lnSpc>
                <a:spcPct val="110000"/>
              </a:lnSpc>
              <a:buClr>
                <a:schemeClr val="dk1"/>
              </a:buClr>
              <a:buSzPts val="2000"/>
              <a:buFont typeface="Wingdings" panose="05000000000000000000" pitchFamily="2" charset="2"/>
              <a:buChar char="§"/>
            </a:pPr>
            <a:r>
              <a:rPr lang="en-US" sz="2267" dirty="0">
                <a:solidFill>
                  <a:schemeClr val="tx1"/>
                </a:solidFill>
                <a:latin typeface="Nunito"/>
                <a:ea typeface="Nunito"/>
                <a:cs typeface="Nunito"/>
                <a:sym typeface="Nunito"/>
              </a:rPr>
              <a:t>Acute Promyelocytic Leukemia (AML:M3) with PML::RARA fusion</a:t>
            </a:r>
          </a:p>
          <a:p>
            <a:pPr marL="1236102" lvl="1" indent="-457189">
              <a:lnSpc>
                <a:spcPct val="110000"/>
              </a:lnSpc>
              <a:buClr>
                <a:schemeClr val="dk1"/>
              </a:buClr>
              <a:buSzPts val="2000"/>
              <a:buFont typeface="Wingdings" panose="05000000000000000000" pitchFamily="2" charset="2"/>
              <a:buChar char="§"/>
            </a:pPr>
            <a:r>
              <a:rPr lang="en-US" sz="2267" dirty="0">
                <a:solidFill>
                  <a:schemeClr val="tx1"/>
                </a:solidFill>
                <a:latin typeface="Nunito"/>
                <a:ea typeface="Nunito"/>
                <a:cs typeface="Nunito"/>
                <a:sym typeface="Nunito"/>
              </a:rPr>
              <a:t>AML with RUNX1::RUNX1T1 fusion</a:t>
            </a:r>
          </a:p>
          <a:p>
            <a:pPr marL="1236102" lvl="1" indent="-457189">
              <a:lnSpc>
                <a:spcPct val="110000"/>
              </a:lnSpc>
              <a:buClr>
                <a:schemeClr val="dk1"/>
              </a:buClr>
              <a:buSzPts val="2000"/>
              <a:buFont typeface="Wingdings" panose="05000000000000000000" pitchFamily="2" charset="2"/>
              <a:buChar char="§"/>
            </a:pPr>
            <a:r>
              <a:rPr lang="en-US" sz="2267" dirty="0">
                <a:solidFill>
                  <a:schemeClr val="tx1"/>
                </a:solidFill>
                <a:latin typeface="Nunito"/>
                <a:ea typeface="Nunito"/>
                <a:cs typeface="Nunito"/>
                <a:sym typeface="Nunito"/>
              </a:rPr>
              <a:t>AML with CBFB::MYH11 fusion</a:t>
            </a:r>
          </a:p>
          <a:p>
            <a:pPr marL="1236102" lvl="1" indent="-457189">
              <a:lnSpc>
                <a:spcPct val="110000"/>
              </a:lnSpc>
              <a:buClr>
                <a:schemeClr val="dk1"/>
              </a:buClr>
              <a:buSzPts val="2000"/>
              <a:buFont typeface="Wingdings" panose="05000000000000000000" pitchFamily="2" charset="2"/>
              <a:buChar char="§"/>
            </a:pPr>
            <a:r>
              <a:rPr lang="en-US" sz="2267" dirty="0">
                <a:solidFill>
                  <a:schemeClr val="tx1"/>
                </a:solidFill>
                <a:latin typeface="Nunito"/>
                <a:ea typeface="Nunito"/>
                <a:cs typeface="Nunito"/>
                <a:sym typeface="Nunito"/>
              </a:rPr>
              <a:t>AML with DEK::NUP214 fusion</a:t>
            </a:r>
          </a:p>
          <a:p>
            <a:pPr marL="1236102" lvl="1" indent="-457189">
              <a:lnSpc>
                <a:spcPct val="110000"/>
              </a:lnSpc>
              <a:buClr>
                <a:schemeClr val="dk1"/>
              </a:buClr>
              <a:buSzPts val="2000"/>
              <a:buFont typeface="Wingdings" panose="05000000000000000000" pitchFamily="2" charset="2"/>
              <a:buChar char="§"/>
            </a:pPr>
            <a:r>
              <a:rPr lang="en-US" sz="2267" dirty="0">
                <a:solidFill>
                  <a:schemeClr val="tx1"/>
                </a:solidFill>
                <a:latin typeface="Nunito"/>
                <a:ea typeface="Nunito"/>
                <a:cs typeface="Nunito"/>
                <a:sym typeface="Nunito"/>
              </a:rPr>
              <a:t>AML with NPM1 mutation</a:t>
            </a:r>
          </a:p>
          <a:p>
            <a:pPr marL="1236102" lvl="1" indent="-457189">
              <a:lnSpc>
                <a:spcPct val="110000"/>
              </a:lnSpc>
              <a:buClr>
                <a:schemeClr val="dk1"/>
              </a:buClr>
              <a:buSzPts val="2000"/>
              <a:buFont typeface="Wingdings" panose="05000000000000000000" pitchFamily="2" charset="2"/>
              <a:buChar char="§"/>
            </a:pPr>
            <a:r>
              <a:rPr lang="en-US" sz="2267" dirty="0">
                <a:solidFill>
                  <a:schemeClr val="tx1"/>
                </a:solidFill>
                <a:latin typeface="Nunito"/>
                <a:ea typeface="Nunito"/>
                <a:cs typeface="Nunito"/>
                <a:sym typeface="Nunito"/>
              </a:rPr>
              <a:t>AML with CEBPA mutation</a:t>
            </a:r>
          </a:p>
          <a:p>
            <a:pPr marL="1236102" lvl="1" indent="-457189">
              <a:lnSpc>
                <a:spcPct val="110000"/>
              </a:lnSpc>
              <a:buClr>
                <a:schemeClr val="dk1"/>
              </a:buClr>
              <a:buSzPts val="2000"/>
              <a:buFont typeface="Wingdings" panose="05000000000000000000" pitchFamily="2" charset="2"/>
              <a:buChar char="§"/>
            </a:pPr>
            <a:r>
              <a:rPr lang="en-US" sz="2267" dirty="0">
                <a:solidFill>
                  <a:schemeClr val="tx1"/>
                </a:solidFill>
                <a:latin typeface="Nunito"/>
                <a:ea typeface="Nunito"/>
                <a:cs typeface="Nunito"/>
                <a:sym typeface="Nunito"/>
              </a:rPr>
              <a:t>Note: recommended by the National</a:t>
            </a:r>
            <a:r>
              <a:rPr lang="en-US" dirty="0"/>
              <a:t> </a:t>
            </a:r>
            <a:r>
              <a:rPr lang="en-US" sz="2300" dirty="0"/>
              <a:t>Comprehensive Cancer Network (NCCN) and the European </a:t>
            </a:r>
            <a:r>
              <a:rPr lang="en-US" sz="2300" dirty="0" err="1"/>
              <a:t>LeukemiaNET</a:t>
            </a:r>
            <a:r>
              <a:rPr lang="en-US" sz="2300" dirty="0"/>
              <a:t> (ELN) recommend that all patients with AML be tested for mutations in a subset of clinically significant genes at the time of diagnosis, including </a:t>
            </a:r>
            <a:r>
              <a:rPr lang="en-US" sz="2300" i="1" dirty="0"/>
              <a:t>CEBPA</a:t>
            </a:r>
            <a:r>
              <a:rPr lang="en-US" sz="2300" dirty="0"/>
              <a:t>, </a:t>
            </a:r>
            <a:r>
              <a:rPr lang="en-US" sz="2300" i="1" dirty="0"/>
              <a:t>c-KIT</a:t>
            </a:r>
            <a:r>
              <a:rPr lang="en-US" sz="2300" dirty="0"/>
              <a:t>, </a:t>
            </a:r>
            <a:r>
              <a:rPr lang="en-US" sz="2300" i="1" dirty="0"/>
              <a:t>FLT3</a:t>
            </a:r>
            <a:r>
              <a:rPr lang="en-US" sz="2300" dirty="0"/>
              <a:t> (internal tandem duplications [ITD] and tyrosine kinase domain [TKD] point mutations), </a:t>
            </a:r>
            <a:r>
              <a:rPr lang="en-US" sz="2300" i="1" dirty="0"/>
              <a:t>IDH1</a:t>
            </a:r>
            <a:r>
              <a:rPr lang="en-US" sz="2300" dirty="0"/>
              <a:t>, </a:t>
            </a:r>
            <a:r>
              <a:rPr lang="en-US" sz="2300" i="1" dirty="0"/>
              <a:t>IDH2</a:t>
            </a:r>
            <a:r>
              <a:rPr lang="en-US" sz="2300" dirty="0"/>
              <a:t>, </a:t>
            </a:r>
            <a:r>
              <a:rPr lang="en-US" sz="2300" i="1" dirty="0"/>
              <a:t>NPM1</a:t>
            </a:r>
            <a:r>
              <a:rPr lang="en-US" sz="2300" dirty="0"/>
              <a:t>, and </a:t>
            </a:r>
            <a:r>
              <a:rPr lang="en-US" sz="2300" i="1" dirty="0"/>
              <a:t>TP53. </a:t>
            </a:r>
            <a:endParaRPr lang="en-US" sz="2300" dirty="0">
              <a:solidFill>
                <a:schemeClr val="tx1"/>
              </a:solidFill>
              <a:latin typeface="Nunito"/>
              <a:ea typeface="Nunito"/>
              <a:cs typeface="Nunito"/>
              <a:sym typeface="Nunito"/>
            </a:endParaRPr>
          </a:p>
          <a:p>
            <a:pPr marL="592652">
              <a:lnSpc>
                <a:spcPct val="110000"/>
              </a:lnSpc>
              <a:buClr>
                <a:schemeClr val="dk1"/>
              </a:buClr>
              <a:buSzPts val="2000"/>
              <a:buFont typeface="Wingdings" panose="05000000000000000000" pitchFamily="2" charset="2"/>
              <a:buChar char="v"/>
            </a:pPr>
            <a:r>
              <a:rPr lang="en-US" sz="2800" dirty="0">
                <a:solidFill>
                  <a:schemeClr val="tx1"/>
                </a:solidFill>
                <a:latin typeface="Nunito"/>
                <a:ea typeface="Nunito"/>
                <a:cs typeface="Nunito"/>
                <a:sym typeface="Nunito"/>
              </a:rPr>
              <a:t>2 translocations removed: MLLT3-MLL &amp; RBM15-MKL1</a:t>
            </a:r>
          </a:p>
          <a:p>
            <a:pPr marL="592652">
              <a:lnSpc>
                <a:spcPct val="110000"/>
              </a:lnSpc>
              <a:buClr>
                <a:schemeClr val="dk1"/>
              </a:buClr>
              <a:buSzPts val="2000"/>
              <a:buFont typeface="Wingdings" panose="05000000000000000000" pitchFamily="2" charset="2"/>
              <a:buChar char="v"/>
            </a:pPr>
            <a:r>
              <a:rPr lang="en-US" sz="2800" dirty="0">
                <a:solidFill>
                  <a:schemeClr val="tx1"/>
                </a:solidFill>
                <a:latin typeface="Nunito"/>
                <a:ea typeface="Nunito"/>
                <a:cs typeface="Nunito"/>
                <a:sym typeface="Nunito"/>
              </a:rPr>
              <a:t>AML with mutated RUNX1 [Not t(8;21)] also removed</a:t>
            </a:r>
            <a:br>
              <a:rPr lang="en-US" sz="2800" dirty="0">
                <a:solidFill>
                  <a:schemeClr val="tx1"/>
                </a:solidFill>
                <a:latin typeface="Nunito"/>
                <a:ea typeface="Nunito"/>
                <a:cs typeface="Nunito"/>
                <a:sym typeface="Nunito"/>
              </a:rPr>
            </a:br>
            <a:r>
              <a:rPr lang="en-US" sz="3467" dirty="0">
                <a:solidFill>
                  <a:schemeClr val="tx1"/>
                </a:solidFill>
                <a:latin typeface="Nunito"/>
                <a:ea typeface="Nunito"/>
                <a:cs typeface="Nunito"/>
                <a:sym typeface="Nunito"/>
              </a:rPr>
              <a:t>Myeloid Neoplasms, secondary (new category)</a:t>
            </a:r>
            <a:endParaRPr lang="en-US" sz="2933" dirty="0">
              <a:solidFill>
                <a:schemeClr val="tx1"/>
              </a:solidFill>
              <a:latin typeface="Nunito"/>
              <a:ea typeface="Nunito"/>
              <a:cs typeface="Nunito"/>
              <a:sym typeface="Nunito"/>
            </a:endParaRPr>
          </a:p>
          <a:p>
            <a:pPr marL="592652">
              <a:lnSpc>
                <a:spcPct val="110000"/>
              </a:lnSpc>
              <a:buClr>
                <a:schemeClr val="dk1"/>
              </a:buClr>
              <a:buSzPts val="2000"/>
              <a:buFont typeface="Wingdings" panose="05000000000000000000" pitchFamily="2" charset="2"/>
              <a:buChar char="v"/>
            </a:pPr>
            <a:r>
              <a:rPr lang="en-US" sz="2800" dirty="0">
                <a:solidFill>
                  <a:schemeClr val="tx1"/>
                </a:solidFill>
                <a:latin typeface="Nunito"/>
                <a:ea typeface="Nunito"/>
                <a:cs typeface="Nunito"/>
                <a:sym typeface="Nunito"/>
              </a:rPr>
              <a:t>Myeloid Neoplasm post-cytotoxic therapy</a:t>
            </a:r>
          </a:p>
          <a:p>
            <a:pPr marL="592652">
              <a:lnSpc>
                <a:spcPct val="110000"/>
              </a:lnSpc>
              <a:buClr>
                <a:schemeClr val="dk1"/>
              </a:buClr>
              <a:buSzPts val="2000"/>
              <a:buFont typeface="Wingdings" panose="05000000000000000000" pitchFamily="2" charset="2"/>
              <a:buChar char="v"/>
            </a:pPr>
            <a:r>
              <a:rPr lang="en-US" sz="2800" dirty="0">
                <a:solidFill>
                  <a:schemeClr val="tx1"/>
                </a:solidFill>
                <a:latin typeface="Nunito"/>
                <a:ea typeface="Nunito"/>
                <a:cs typeface="Nunito"/>
                <a:sym typeface="Nunito"/>
              </a:rPr>
              <a:t>Myeloid Neoplasm associated with germline predisposition (new)</a:t>
            </a:r>
          </a:p>
          <a:p>
            <a:pPr marL="592652">
              <a:lnSpc>
                <a:spcPct val="110000"/>
              </a:lnSpc>
              <a:buClr>
                <a:schemeClr val="dk1"/>
              </a:buClr>
              <a:buSzPts val="2000"/>
              <a:buFont typeface="Wingdings" panose="05000000000000000000" pitchFamily="2" charset="2"/>
              <a:buChar char="v"/>
            </a:pPr>
            <a:r>
              <a:rPr lang="en-US" sz="2800" dirty="0">
                <a:solidFill>
                  <a:schemeClr val="tx1"/>
                </a:solidFill>
                <a:latin typeface="Nunito"/>
                <a:ea typeface="Nunito"/>
                <a:cs typeface="Nunito"/>
                <a:sym typeface="Nunito"/>
              </a:rPr>
              <a:t>Myeloid Neoplasm associated with Down syndrome</a:t>
            </a:r>
          </a:p>
          <a:p>
            <a:pPr marL="1202237" lvl="1">
              <a:lnSpc>
                <a:spcPct val="95000"/>
              </a:lnSpc>
              <a:buClr>
                <a:schemeClr val="dk1"/>
              </a:buClr>
              <a:buSzPts val="2000"/>
            </a:pPr>
            <a:endParaRPr lang="en-US" sz="2800" dirty="0">
              <a:solidFill>
                <a:schemeClr val="dk1"/>
              </a:solidFill>
              <a:latin typeface="Nunito"/>
              <a:ea typeface="Nunito"/>
              <a:cs typeface="Nunito"/>
              <a:sym typeface="Nunito"/>
            </a:endParaRPr>
          </a:p>
          <a:p>
            <a:pPr marL="135463" indent="0">
              <a:lnSpc>
                <a:spcPct val="95000"/>
              </a:lnSpc>
              <a:buClr>
                <a:schemeClr val="dk1"/>
              </a:buClr>
              <a:buSzPts val="2000"/>
              <a:buNone/>
            </a:pPr>
            <a:r>
              <a:rPr lang="en-US" sz="2800" dirty="0">
                <a:solidFill>
                  <a:schemeClr val="dk1"/>
                </a:solidFill>
                <a:latin typeface="Nunito"/>
                <a:ea typeface="Nunito"/>
                <a:cs typeface="Nunito"/>
                <a:sym typeface="Nunito"/>
              </a:rPr>
              <a:t>	</a:t>
            </a: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EBB7EC49-0F3B-02A6-4D26-F4AB9EA43FDE}"/>
              </a:ext>
            </a:extLst>
          </p:cNvPr>
          <p:cNvSpPr>
            <a:spLocks noGrp="1"/>
          </p:cNvSpPr>
          <p:nvPr>
            <p:ph type="sldNum" idx="12"/>
          </p:nvPr>
        </p:nvSpPr>
        <p:spPr>
          <a:xfrm>
            <a:off x="11252600" y="5782551"/>
            <a:ext cx="731600" cy="524800"/>
          </a:xfrm>
        </p:spPr>
        <p:txBody>
          <a:bodyPr/>
          <a:lstStyle/>
          <a:p>
            <a:fld id="{00000000-1234-1234-1234-123412341234}" type="slidenum">
              <a:rPr lang="en" smtClean="0"/>
              <a:pPr/>
              <a:t>17</a:t>
            </a:fld>
            <a:endParaRPr lang="en" dirty="0"/>
          </a:p>
        </p:txBody>
      </p:sp>
      <p:cxnSp>
        <p:nvCxnSpPr>
          <p:cNvPr id="4" name="Straight Arrow Connector 3">
            <a:extLst>
              <a:ext uri="{FF2B5EF4-FFF2-40B4-BE49-F238E27FC236}">
                <a16:creationId xmlns:a16="http://schemas.microsoft.com/office/drawing/2014/main" id="{0CD44D8F-2F5C-A2E1-062D-530CA8EF22AA}"/>
              </a:ext>
            </a:extLst>
          </p:cNvPr>
          <p:cNvCxnSpPr/>
          <p:nvPr/>
        </p:nvCxnSpPr>
        <p:spPr>
          <a:xfrm>
            <a:off x="240367" y="3128963"/>
            <a:ext cx="445433" cy="1714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69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DDD8-8173-D8EC-D28B-88617EA24F2D}"/>
              </a:ext>
            </a:extLst>
          </p:cNvPr>
          <p:cNvSpPr>
            <a:spLocks noGrp="1"/>
          </p:cNvSpPr>
          <p:nvPr>
            <p:ph type="title"/>
          </p:nvPr>
        </p:nvSpPr>
        <p:spPr>
          <a:xfrm>
            <a:off x="415600" y="-58487"/>
            <a:ext cx="11360800" cy="763600"/>
          </a:xfrm>
        </p:spPr>
        <p:txBody>
          <a:bodyPr/>
          <a:lstStyle/>
          <a:p>
            <a:r>
              <a:rPr lang="en-US" dirty="0"/>
              <a:t>One Company’s AML Rapid Mutation Panel</a:t>
            </a:r>
          </a:p>
        </p:txBody>
      </p:sp>
      <p:sp>
        <p:nvSpPr>
          <p:cNvPr id="4" name="Slide Number Placeholder 3">
            <a:extLst>
              <a:ext uri="{FF2B5EF4-FFF2-40B4-BE49-F238E27FC236}">
                <a16:creationId xmlns:a16="http://schemas.microsoft.com/office/drawing/2014/main" id="{17BF94FD-837A-7440-C64F-1B518DFB0328}"/>
              </a:ext>
            </a:extLst>
          </p:cNvPr>
          <p:cNvSpPr>
            <a:spLocks noGrp="1"/>
          </p:cNvSpPr>
          <p:nvPr>
            <p:ph type="sldNum" idx="12"/>
          </p:nvPr>
        </p:nvSpPr>
        <p:spPr/>
        <p:txBody>
          <a:bodyPr/>
          <a:lstStyle/>
          <a:p>
            <a:fld id="{00000000-1234-1234-1234-123412341234}" type="slidenum">
              <a:rPr lang="en" smtClean="0"/>
              <a:pPr/>
              <a:t>18</a:t>
            </a:fld>
            <a:endParaRPr lang="en"/>
          </a:p>
        </p:txBody>
      </p:sp>
      <p:graphicFrame>
        <p:nvGraphicFramePr>
          <p:cNvPr id="5" name="Table 4">
            <a:extLst>
              <a:ext uri="{FF2B5EF4-FFF2-40B4-BE49-F238E27FC236}">
                <a16:creationId xmlns:a16="http://schemas.microsoft.com/office/drawing/2014/main" id="{FC67A73C-B7B2-FCE4-292E-5D6D39DC5925}"/>
              </a:ext>
            </a:extLst>
          </p:cNvPr>
          <p:cNvGraphicFramePr>
            <a:graphicFrameLocks noGrp="1"/>
          </p:cNvGraphicFramePr>
          <p:nvPr>
            <p:extLst>
              <p:ext uri="{D42A27DB-BD31-4B8C-83A1-F6EECF244321}">
                <p14:modId xmlns:p14="http://schemas.microsoft.com/office/powerpoint/2010/main" val="1954540413"/>
              </p:ext>
            </p:extLst>
          </p:nvPr>
        </p:nvGraphicFramePr>
        <p:xfrm>
          <a:off x="701832" y="789590"/>
          <a:ext cx="9094024" cy="5952833"/>
        </p:xfrm>
        <a:graphic>
          <a:graphicData uri="http://schemas.openxmlformats.org/drawingml/2006/table">
            <a:tbl>
              <a:tblPr/>
              <a:tblGrid>
                <a:gridCol w="2273506">
                  <a:extLst>
                    <a:ext uri="{9D8B030D-6E8A-4147-A177-3AD203B41FA5}">
                      <a16:colId xmlns:a16="http://schemas.microsoft.com/office/drawing/2014/main" val="3414655828"/>
                    </a:ext>
                  </a:extLst>
                </a:gridCol>
                <a:gridCol w="2273506">
                  <a:extLst>
                    <a:ext uri="{9D8B030D-6E8A-4147-A177-3AD203B41FA5}">
                      <a16:colId xmlns:a16="http://schemas.microsoft.com/office/drawing/2014/main" val="3049237637"/>
                    </a:ext>
                  </a:extLst>
                </a:gridCol>
                <a:gridCol w="2273506">
                  <a:extLst>
                    <a:ext uri="{9D8B030D-6E8A-4147-A177-3AD203B41FA5}">
                      <a16:colId xmlns:a16="http://schemas.microsoft.com/office/drawing/2014/main" val="3388701710"/>
                    </a:ext>
                  </a:extLst>
                </a:gridCol>
                <a:gridCol w="2273506">
                  <a:extLst>
                    <a:ext uri="{9D8B030D-6E8A-4147-A177-3AD203B41FA5}">
                      <a16:colId xmlns:a16="http://schemas.microsoft.com/office/drawing/2014/main" val="954896651"/>
                    </a:ext>
                  </a:extLst>
                </a:gridCol>
              </a:tblGrid>
              <a:tr h="1220509">
                <a:tc>
                  <a:txBody>
                    <a:bodyPr/>
                    <a:lstStyle/>
                    <a:p>
                      <a:pPr fontAlgn="ctr">
                        <a:spcBef>
                          <a:spcPts val="150"/>
                        </a:spcBef>
                        <a:spcAft>
                          <a:spcPts val="600"/>
                        </a:spcAft>
                        <a:buNone/>
                      </a:pPr>
                      <a:r>
                        <a:rPr lang="en-US" sz="1600" b="1">
                          <a:effectLst/>
                          <a:latin typeface="Arial" panose="020B0604020202020204" pitchFamily="34" charset="0"/>
                        </a:rPr>
                        <a:t>Mutated gene</a:t>
                      </a:r>
                      <a:endParaRPr lang="en-US" sz="1600">
                        <a:effectLst/>
                      </a:endParaRPr>
                    </a:p>
                  </a:txBody>
                  <a:tcPr marL="35863" marR="74715" marT="14943" marB="17932" anchor="ctr">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fontAlgn="ctr">
                        <a:spcBef>
                          <a:spcPts val="150"/>
                        </a:spcBef>
                        <a:spcAft>
                          <a:spcPts val="600"/>
                        </a:spcAft>
                        <a:buNone/>
                      </a:pPr>
                      <a:r>
                        <a:rPr lang="en-US" sz="1600" b="1" dirty="0">
                          <a:effectLst/>
                          <a:latin typeface="Arial" panose="020B0604020202020204" pitchFamily="34" charset="0"/>
                        </a:rPr>
                        <a:t>Frequency, %</a:t>
                      </a:r>
                      <a:r>
                        <a:rPr lang="en-US" sz="1600" b="1" baseline="30000" dirty="0">
                          <a:effectLst/>
                          <a:latin typeface="Arial" panose="020B0604020202020204" pitchFamily="34" charset="0"/>
                        </a:rPr>
                        <a:t>3</a:t>
                      </a:r>
                      <a:endParaRPr lang="en-US" sz="1600" dirty="0">
                        <a:effectLst/>
                      </a:endParaRPr>
                    </a:p>
                  </a:txBody>
                  <a:tcPr marL="35863" marR="74715" marT="14943" marB="17932" anchor="ctr">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fontAlgn="ctr">
                        <a:spcBef>
                          <a:spcPts val="150"/>
                        </a:spcBef>
                        <a:spcAft>
                          <a:spcPts val="600"/>
                        </a:spcAft>
                        <a:buNone/>
                      </a:pPr>
                      <a:r>
                        <a:rPr lang="en-US" sz="1600" b="1">
                          <a:effectLst/>
                          <a:latin typeface="Arial" panose="020B0604020202020204" pitchFamily="34" charset="0"/>
                        </a:rPr>
                        <a:t>Risk classification</a:t>
                      </a:r>
                      <a:r>
                        <a:rPr lang="en-US" sz="1600" b="1" baseline="30000">
                          <a:effectLst/>
                          <a:latin typeface="Arial" panose="020B0604020202020204" pitchFamily="34" charset="0"/>
                        </a:rPr>
                        <a:t>5</a:t>
                      </a:r>
                      <a:endParaRPr lang="en-US" sz="1600">
                        <a:effectLst/>
                      </a:endParaRPr>
                    </a:p>
                  </a:txBody>
                  <a:tcPr marL="35863" marR="74715" marT="14943" marB="17932" anchor="ctr">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fontAlgn="ctr">
                        <a:spcBef>
                          <a:spcPts val="150"/>
                        </a:spcBef>
                        <a:spcAft>
                          <a:spcPts val="600"/>
                        </a:spcAft>
                        <a:buNone/>
                      </a:pPr>
                      <a:r>
                        <a:rPr lang="en-US" sz="1600" b="1">
                          <a:effectLst/>
                          <a:latin typeface="Arial" panose="020B0604020202020204" pitchFamily="34" charset="0"/>
                        </a:rPr>
                        <a:t>Targeted therapy available?</a:t>
                      </a:r>
                      <a:endParaRPr lang="en-US" sz="1600">
                        <a:effectLst/>
                      </a:endParaRPr>
                    </a:p>
                  </a:txBody>
                  <a:tcPr marL="35863" marR="74715" marT="14943" marB="17932" anchor="ctr">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123993962"/>
                  </a:ext>
                </a:extLst>
              </a:tr>
              <a:tr h="1104100">
                <a:tc>
                  <a:txBody>
                    <a:bodyPr/>
                    <a:lstStyle/>
                    <a:p>
                      <a:pPr fontAlgn="t">
                        <a:spcBef>
                          <a:spcPts val="150"/>
                        </a:spcBef>
                        <a:spcAft>
                          <a:spcPts val="600"/>
                        </a:spcAft>
                        <a:buNone/>
                      </a:pPr>
                      <a:r>
                        <a:rPr lang="en-US" sz="1600" i="1">
                          <a:effectLst/>
                        </a:rPr>
                        <a:t>CEBPA</a:t>
                      </a:r>
                      <a:endParaRPr lang="en-US" sz="1600">
                        <a:effectLst/>
                      </a:endParaRPr>
                    </a:p>
                  </a:txBody>
                  <a:tcPr marL="35863" marR="74715" marT="14943" marB="17932">
                    <a:lnL>
                      <a:noFill/>
                    </a:lnL>
                    <a:lnR>
                      <a:noFill/>
                    </a:lnR>
                    <a:lnT w="9525" cap="flat" cmpd="sng" algn="ctr">
                      <a:solidFill>
                        <a:srgbClr val="333333"/>
                      </a:solidFill>
                      <a:prstDash val="solid"/>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dirty="0">
                          <a:effectLst/>
                        </a:rPr>
                        <a:t>7-11</a:t>
                      </a:r>
                    </a:p>
                  </a:txBody>
                  <a:tcPr marL="35863" marR="74715" marT="14943" marB="17932">
                    <a:lnL>
                      <a:noFill/>
                    </a:lnL>
                    <a:lnR>
                      <a:noFill/>
                    </a:lnR>
                    <a:lnT w="9525" cap="flat" cmpd="sng" algn="ctr">
                      <a:solidFill>
                        <a:srgbClr val="333333"/>
                      </a:solidFill>
                      <a:prstDash val="solid"/>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dirty="0">
                          <a:effectLst/>
                        </a:rPr>
                        <a:t>Favorable (</a:t>
                      </a:r>
                      <a:r>
                        <a:rPr lang="en-US" sz="1600" dirty="0" err="1">
                          <a:effectLst/>
                        </a:rPr>
                        <a:t>bZIP</a:t>
                      </a:r>
                      <a:r>
                        <a:rPr lang="en-US" sz="1600" dirty="0">
                          <a:effectLst/>
                        </a:rPr>
                        <a:t> in-frame mutated)</a:t>
                      </a:r>
                    </a:p>
                  </a:txBody>
                  <a:tcPr marL="35863" marR="74715" marT="14943" marB="17932">
                    <a:lnL>
                      <a:noFill/>
                    </a:lnL>
                    <a:lnR>
                      <a:noFill/>
                    </a:lnR>
                    <a:lnT w="9525" cap="flat" cmpd="sng" algn="ctr">
                      <a:solidFill>
                        <a:srgbClr val="333333"/>
                      </a:solidFill>
                      <a:prstDash val="solid"/>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No</a:t>
                      </a:r>
                    </a:p>
                  </a:txBody>
                  <a:tcPr marL="35863" marR="74715" marT="14943" marB="17932">
                    <a:lnL>
                      <a:noFill/>
                    </a:lnL>
                    <a:lnR>
                      <a:noFill/>
                    </a:lnR>
                    <a:lnT w="9525" cap="flat" cmpd="sng" algn="ctr">
                      <a:solidFill>
                        <a:srgbClr val="333333"/>
                      </a:solidFill>
                      <a:prstDash val="solid"/>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extLst>
                  <a:ext uri="{0D108BD9-81ED-4DB2-BD59-A6C34878D82A}">
                    <a16:rowId xmlns:a16="http://schemas.microsoft.com/office/drawing/2014/main" val="1458347590"/>
                  </a:ext>
                </a:extLst>
              </a:tr>
              <a:tr h="348442">
                <a:tc>
                  <a:txBody>
                    <a:bodyPr/>
                    <a:lstStyle/>
                    <a:p>
                      <a:pPr fontAlgn="t">
                        <a:spcBef>
                          <a:spcPts val="150"/>
                        </a:spcBef>
                        <a:spcAft>
                          <a:spcPts val="600"/>
                        </a:spcAft>
                        <a:buNone/>
                      </a:pPr>
                      <a:r>
                        <a:rPr lang="en-US" sz="1600" i="1">
                          <a:effectLst/>
                        </a:rPr>
                        <a:t>c-KIT</a:t>
                      </a:r>
                      <a:endParaRPr lang="en-US" sz="1600">
                        <a:effectLst/>
                      </a:endParaRP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20</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Intermediate</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dirty="0">
                          <a:effectLst/>
                        </a:rPr>
                        <a:t>No</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extLst>
                  <a:ext uri="{0D108BD9-81ED-4DB2-BD59-A6C34878D82A}">
                    <a16:rowId xmlns:a16="http://schemas.microsoft.com/office/drawing/2014/main" val="1865377963"/>
                  </a:ext>
                </a:extLst>
              </a:tr>
              <a:tr h="348442">
                <a:tc>
                  <a:txBody>
                    <a:bodyPr/>
                    <a:lstStyle/>
                    <a:p>
                      <a:pPr fontAlgn="t">
                        <a:spcBef>
                          <a:spcPts val="150"/>
                        </a:spcBef>
                        <a:spcAft>
                          <a:spcPts val="600"/>
                        </a:spcAft>
                        <a:buNone/>
                      </a:pPr>
                      <a:r>
                        <a:rPr lang="en-US" sz="1600" i="1">
                          <a:effectLst/>
                        </a:rPr>
                        <a:t>FLT3</a:t>
                      </a:r>
                      <a:r>
                        <a:rPr lang="en-US" sz="1600">
                          <a:effectLst/>
                        </a:rPr>
                        <a:t>-ITD</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30</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Intermediate</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dirty="0">
                          <a:effectLst/>
                        </a:rPr>
                        <a:t>Yes</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extLst>
                  <a:ext uri="{0D108BD9-81ED-4DB2-BD59-A6C34878D82A}">
                    <a16:rowId xmlns:a16="http://schemas.microsoft.com/office/drawing/2014/main" val="2522108614"/>
                  </a:ext>
                </a:extLst>
              </a:tr>
              <a:tr h="348442">
                <a:tc>
                  <a:txBody>
                    <a:bodyPr/>
                    <a:lstStyle/>
                    <a:p>
                      <a:pPr fontAlgn="t">
                        <a:spcBef>
                          <a:spcPts val="150"/>
                        </a:spcBef>
                        <a:spcAft>
                          <a:spcPts val="600"/>
                        </a:spcAft>
                        <a:buNone/>
                      </a:pPr>
                      <a:r>
                        <a:rPr lang="en-US" sz="1600" i="1">
                          <a:effectLst/>
                        </a:rPr>
                        <a:t>FLT3</a:t>
                      </a:r>
                      <a:r>
                        <a:rPr lang="en-US" sz="1600">
                          <a:effectLst/>
                        </a:rPr>
                        <a:t>-TKD</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10</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Intermediate</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Yes</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extLst>
                  <a:ext uri="{0D108BD9-81ED-4DB2-BD59-A6C34878D82A}">
                    <a16:rowId xmlns:a16="http://schemas.microsoft.com/office/drawing/2014/main" val="1322294671"/>
                  </a:ext>
                </a:extLst>
              </a:tr>
              <a:tr h="348442">
                <a:tc>
                  <a:txBody>
                    <a:bodyPr/>
                    <a:lstStyle/>
                    <a:p>
                      <a:pPr fontAlgn="t">
                        <a:spcBef>
                          <a:spcPts val="150"/>
                        </a:spcBef>
                        <a:spcAft>
                          <a:spcPts val="600"/>
                        </a:spcAft>
                        <a:buNone/>
                      </a:pPr>
                      <a:r>
                        <a:rPr lang="en-US" sz="1600" i="1">
                          <a:effectLst/>
                        </a:rPr>
                        <a:t>IDH1</a:t>
                      </a:r>
                      <a:endParaRPr lang="en-US" sz="1600">
                        <a:effectLst/>
                      </a:endParaRP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6-9</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Intermediate</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Yes</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extLst>
                  <a:ext uri="{0D108BD9-81ED-4DB2-BD59-A6C34878D82A}">
                    <a16:rowId xmlns:a16="http://schemas.microsoft.com/office/drawing/2014/main" val="4203069409"/>
                  </a:ext>
                </a:extLst>
              </a:tr>
              <a:tr h="348442">
                <a:tc>
                  <a:txBody>
                    <a:bodyPr/>
                    <a:lstStyle/>
                    <a:p>
                      <a:pPr fontAlgn="t">
                        <a:spcBef>
                          <a:spcPts val="150"/>
                        </a:spcBef>
                        <a:spcAft>
                          <a:spcPts val="600"/>
                        </a:spcAft>
                        <a:buNone/>
                      </a:pPr>
                      <a:r>
                        <a:rPr lang="en-US" sz="1600" i="1">
                          <a:effectLst/>
                        </a:rPr>
                        <a:t>IDH2</a:t>
                      </a:r>
                      <a:endParaRPr lang="en-US" sz="1600">
                        <a:effectLst/>
                      </a:endParaRP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8-12</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Intermediate</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Yes</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extLst>
                  <a:ext uri="{0D108BD9-81ED-4DB2-BD59-A6C34878D82A}">
                    <a16:rowId xmlns:a16="http://schemas.microsoft.com/office/drawing/2014/main" val="3901980124"/>
                  </a:ext>
                </a:extLst>
              </a:tr>
              <a:tr h="1537572">
                <a:tc>
                  <a:txBody>
                    <a:bodyPr/>
                    <a:lstStyle/>
                    <a:p>
                      <a:pPr fontAlgn="t">
                        <a:spcBef>
                          <a:spcPts val="150"/>
                        </a:spcBef>
                        <a:spcAft>
                          <a:spcPts val="600"/>
                        </a:spcAft>
                        <a:buNone/>
                      </a:pPr>
                      <a:r>
                        <a:rPr lang="en-US" sz="1600" i="1">
                          <a:effectLst/>
                        </a:rPr>
                        <a:t>NPM1</a:t>
                      </a:r>
                      <a:endParaRPr lang="en-US" sz="1600">
                        <a:effectLst/>
                      </a:endParaRP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a:effectLst/>
                        </a:rPr>
                        <a:t>28-35</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dirty="0">
                          <a:effectLst/>
                        </a:rPr>
                        <a:t>Favorable (without </a:t>
                      </a:r>
                      <a:r>
                        <a:rPr lang="en-US" sz="1600" i="1" dirty="0">
                          <a:effectLst/>
                        </a:rPr>
                        <a:t>FLT3</a:t>
                      </a:r>
                      <a:r>
                        <a:rPr lang="en-US" sz="1600" dirty="0">
                          <a:effectLst/>
                        </a:rPr>
                        <a:t>-ITD)</a:t>
                      </a:r>
                    </a:p>
                    <a:p>
                      <a:pPr fontAlgn="t">
                        <a:spcBef>
                          <a:spcPts val="150"/>
                        </a:spcBef>
                        <a:spcAft>
                          <a:spcPts val="600"/>
                        </a:spcAft>
                        <a:buNone/>
                      </a:pPr>
                      <a:r>
                        <a:rPr lang="en-US" sz="1600" dirty="0">
                          <a:effectLst/>
                        </a:rPr>
                        <a:t>Intermediate (with </a:t>
                      </a:r>
                      <a:r>
                        <a:rPr lang="en-US" sz="1600" i="1" dirty="0">
                          <a:effectLst/>
                        </a:rPr>
                        <a:t>FLT3</a:t>
                      </a:r>
                      <a:r>
                        <a:rPr lang="en-US" sz="1600" dirty="0">
                          <a:effectLst/>
                        </a:rPr>
                        <a:t>-ITD)</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tc>
                  <a:txBody>
                    <a:bodyPr/>
                    <a:lstStyle/>
                    <a:p>
                      <a:pPr fontAlgn="t">
                        <a:spcBef>
                          <a:spcPts val="150"/>
                        </a:spcBef>
                        <a:spcAft>
                          <a:spcPts val="600"/>
                        </a:spcAft>
                        <a:buNone/>
                      </a:pPr>
                      <a:r>
                        <a:rPr lang="en-US" sz="1600" dirty="0">
                          <a:effectLst/>
                        </a:rPr>
                        <a:t>Yes</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63666A"/>
                      </a:solidFill>
                      <a:prstDash val="dot"/>
                      <a:round/>
                      <a:headEnd type="none" w="med" len="med"/>
                      <a:tailEnd type="none" w="med" len="med"/>
                    </a:lnB>
                    <a:solidFill>
                      <a:srgbClr val="FFFFFF"/>
                    </a:solidFill>
                  </a:tcPr>
                </a:tc>
                <a:extLst>
                  <a:ext uri="{0D108BD9-81ED-4DB2-BD59-A6C34878D82A}">
                    <a16:rowId xmlns:a16="http://schemas.microsoft.com/office/drawing/2014/main" val="591218945"/>
                  </a:ext>
                </a:extLst>
              </a:tr>
              <a:tr h="348442">
                <a:tc>
                  <a:txBody>
                    <a:bodyPr/>
                    <a:lstStyle/>
                    <a:p>
                      <a:pPr fontAlgn="t">
                        <a:spcBef>
                          <a:spcPts val="150"/>
                        </a:spcBef>
                        <a:spcAft>
                          <a:spcPts val="600"/>
                        </a:spcAft>
                        <a:buNone/>
                      </a:pPr>
                      <a:r>
                        <a:rPr lang="en-US" sz="1400" i="1">
                          <a:effectLst/>
                        </a:rPr>
                        <a:t>TP53</a:t>
                      </a:r>
                      <a:endParaRPr lang="en-US" sz="1400">
                        <a:effectLst/>
                      </a:endParaRP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fontAlgn="t">
                        <a:spcBef>
                          <a:spcPts val="150"/>
                        </a:spcBef>
                        <a:spcAft>
                          <a:spcPts val="600"/>
                        </a:spcAft>
                        <a:buNone/>
                      </a:pPr>
                      <a:r>
                        <a:rPr lang="en-US" sz="1400">
                          <a:effectLst/>
                        </a:rPr>
                        <a:t>12-13</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fontAlgn="t">
                        <a:spcBef>
                          <a:spcPts val="150"/>
                        </a:spcBef>
                        <a:spcAft>
                          <a:spcPts val="600"/>
                        </a:spcAft>
                        <a:buNone/>
                      </a:pPr>
                      <a:r>
                        <a:rPr lang="en-US" sz="1400">
                          <a:effectLst/>
                        </a:rPr>
                        <a:t>Adverse</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fontAlgn="t">
                        <a:spcBef>
                          <a:spcPts val="150"/>
                        </a:spcBef>
                        <a:spcAft>
                          <a:spcPts val="600"/>
                        </a:spcAft>
                        <a:buNone/>
                      </a:pPr>
                      <a:r>
                        <a:rPr lang="en-US" sz="1400" dirty="0">
                          <a:effectLst/>
                        </a:rPr>
                        <a:t>No</a:t>
                      </a:r>
                    </a:p>
                  </a:txBody>
                  <a:tcPr marL="35863" marR="74715" marT="14943" marB="17932">
                    <a:lnL>
                      <a:noFill/>
                    </a:lnL>
                    <a:lnR>
                      <a:noFill/>
                    </a:lnR>
                    <a:lnT w="9525" cap="flat" cmpd="sng" algn="ctr">
                      <a:solidFill>
                        <a:srgbClr val="63666A"/>
                      </a:solidFill>
                      <a:prstDash val="dot"/>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996505208"/>
                  </a:ext>
                </a:extLst>
              </a:tr>
            </a:tbl>
          </a:graphicData>
        </a:graphic>
      </p:graphicFrame>
      <p:sp>
        <p:nvSpPr>
          <p:cNvPr id="7" name="Rectangle 1">
            <a:extLst>
              <a:ext uri="{FF2B5EF4-FFF2-40B4-BE49-F238E27FC236}">
                <a16:creationId xmlns:a16="http://schemas.microsoft.com/office/drawing/2014/main" id="{9F01148A-7939-D734-38CC-CF64F6CE97FD}"/>
              </a:ext>
            </a:extLst>
          </p:cNvPr>
          <p:cNvSpPr>
            <a:spLocks noGrp="1" noChangeArrowheads="1"/>
          </p:cNvSpPr>
          <p:nvPr>
            <p:ph type="body" idx="1"/>
          </p:nvPr>
        </p:nvSpPr>
        <p:spPr bwMode="auto">
          <a:xfrm>
            <a:off x="1001871" y="505058"/>
            <a:ext cx="82927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Frequency and Significance of Common Genetic Mutations in AML</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638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13200" y="107600"/>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200" dirty="0">
                <a:latin typeface="Nunito SemiBold"/>
                <a:ea typeface="Nunito SemiBold"/>
                <a:cs typeface="Nunito SemiBold"/>
                <a:sym typeface="Nunito SemiBold"/>
              </a:rPr>
              <a:t>2022 WHO Classification of Hematopoietic Neoplasms: AML</a:t>
            </a:r>
            <a:endParaRPr sz="3200"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415600" y="1153767"/>
            <a:ext cx="11023925" cy="5507632"/>
          </a:xfrm>
          <a:prstGeom prst="rect">
            <a:avLst/>
          </a:prstGeom>
          <a:noFill/>
          <a:ln>
            <a:noFill/>
          </a:ln>
        </p:spPr>
        <p:txBody>
          <a:bodyPr spcFirstLastPara="1" vert="horz" wrap="square" lIns="121900" tIns="121900" rIns="121900" bIns="121900" rtlCol="0" anchor="t" anchorCtr="0">
            <a:normAutofit/>
          </a:bodyPr>
          <a:lstStyle/>
          <a:p>
            <a:pPr marL="135463" indent="0">
              <a:lnSpc>
                <a:spcPct val="95000"/>
              </a:lnSpc>
              <a:buClr>
                <a:schemeClr val="dk1"/>
              </a:buClr>
              <a:buSzPts val="2000"/>
              <a:buNone/>
            </a:pPr>
            <a:r>
              <a:rPr lang="en-US" sz="3200" dirty="0">
                <a:solidFill>
                  <a:schemeClr val="dk1"/>
                </a:solidFill>
                <a:latin typeface="Nunito"/>
                <a:ea typeface="Nunito"/>
                <a:cs typeface="Nunito"/>
                <a:sym typeface="Nunito"/>
              </a:rPr>
              <a:t>Myeloid Neoplasms - AML</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a:ea typeface="Nunito"/>
                <a:cs typeface="Nunito"/>
                <a:sym typeface="Nunito"/>
              </a:rPr>
              <a:t>AML defined by differentiation, same as 2016</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AML with minimal differentiation (AML:M0)</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AML without differentiation (AML:M1)</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AML with maturation (AML:M2)</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Acute Myelomonocytic Leukemia (AML:M4)</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Acute Monocytic Leukemia (AML:M5)</a:t>
            </a:r>
          </a:p>
          <a:p>
            <a:pPr marL="1811821" lvl="2">
              <a:lnSpc>
                <a:spcPct val="95000"/>
              </a:lnSpc>
              <a:buClr>
                <a:schemeClr val="dk1"/>
              </a:buClr>
              <a:buSzPts val="2000"/>
              <a:buFont typeface="Arial" panose="020B0604020202020204" pitchFamily="34" charset="0"/>
              <a:buChar char="•"/>
            </a:pPr>
            <a:r>
              <a:rPr lang="en-US" sz="2133" strike="sngStrike" dirty="0">
                <a:solidFill>
                  <a:schemeClr val="dk1"/>
                </a:solidFill>
                <a:latin typeface="Nunito"/>
                <a:ea typeface="Nunito"/>
                <a:cs typeface="Nunito"/>
                <a:sym typeface="Nunito"/>
              </a:rPr>
              <a:t>M5a &amp; M5b </a:t>
            </a:r>
            <a:r>
              <a:rPr lang="en-US" sz="2133" dirty="0">
                <a:solidFill>
                  <a:schemeClr val="dk1"/>
                </a:solidFill>
                <a:latin typeface="Nunito"/>
                <a:ea typeface="Nunito"/>
                <a:cs typeface="Nunito"/>
                <a:sym typeface="Nunito"/>
              </a:rPr>
              <a:t> The 2022 WHO </a:t>
            </a:r>
            <a:r>
              <a:rPr lang="en-US" sz="2133" dirty="0" err="1">
                <a:solidFill>
                  <a:schemeClr val="dk1"/>
                </a:solidFill>
                <a:latin typeface="Nunito"/>
                <a:ea typeface="Nunito"/>
                <a:cs typeface="Nunito"/>
                <a:sym typeface="Nunito"/>
              </a:rPr>
              <a:t>ebook</a:t>
            </a:r>
            <a:r>
              <a:rPr lang="en-US" sz="2133" dirty="0">
                <a:solidFill>
                  <a:schemeClr val="dk1"/>
                </a:solidFill>
                <a:latin typeface="Nunito"/>
                <a:ea typeface="Nunito"/>
                <a:cs typeface="Nunito"/>
                <a:sym typeface="Nunito"/>
              </a:rPr>
              <a:t> does not recommend this terminology</a:t>
            </a:r>
            <a:endParaRPr lang="en-US" sz="2133" strike="sngStrike" dirty="0">
              <a:solidFill>
                <a:schemeClr val="dk1"/>
              </a:solidFill>
              <a:latin typeface="Nunito"/>
              <a:ea typeface="Nunito"/>
              <a:cs typeface="Nunito"/>
              <a:sym typeface="Nunito"/>
            </a:endParaRP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Acute Erythroid Leukemia (AML:M6)</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M6a &amp; M6b</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Acute Megakaryocytic Leukemia (AML:M7)</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Acute Basophilic Leukemia</a:t>
            </a:r>
          </a:p>
        </p:txBody>
      </p:sp>
      <p:sp>
        <p:nvSpPr>
          <p:cNvPr id="2" name="Slide Number Placeholder 1">
            <a:extLst>
              <a:ext uri="{FF2B5EF4-FFF2-40B4-BE49-F238E27FC236}">
                <a16:creationId xmlns:a16="http://schemas.microsoft.com/office/drawing/2014/main" id="{45605862-CC36-8D33-CA18-F1B54E8FFD84}"/>
              </a:ext>
            </a:extLst>
          </p:cNvPr>
          <p:cNvSpPr>
            <a:spLocks noGrp="1"/>
          </p:cNvSpPr>
          <p:nvPr>
            <p:ph type="sldNum" idx="12"/>
          </p:nvPr>
        </p:nvSpPr>
        <p:spPr>
          <a:xfrm>
            <a:off x="11248959" y="5812333"/>
            <a:ext cx="731600" cy="524800"/>
          </a:xfrm>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243274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702B-C6E0-4F37-B179-C24A33895E6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CF48144-6F1E-4652-88FB-2B41F4795E14}"/>
              </a:ext>
            </a:extLst>
          </p:cNvPr>
          <p:cNvSpPr>
            <a:spLocks noGrp="1"/>
          </p:cNvSpPr>
          <p:nvPr>
            <p:ph idx="1"/>
          </p:nvPr>
        </p:nvSpPr>
        <p:spPr>
          <a:xfrm>
            <a:off x="734097" y="2015732"/>
            <a:ext cx="10320758" cy="4037749"/>
          </a:xfrm>
        </p:spPr>
        <p:txBody>
          <a:bodyPr>
            <a:normAutofit lnSpcReduction="10000"/>
          </a:bodyPr>
          <a:lstStyle/>
          <a:p>
            <a:r>
              <a:rPr lang="en-US" sz="3200" dirty="0"/>
              <a:t>The participant will be able to: </a:t>
            </a:r>
          </a:p>
          <a:p>
            <a:pPr lvl="1"/>
            <a:r>
              <a:rPr lang="en-US" sz="3200" dirty="0"/>
              <a:t> recognize various hematologic malignancy mutations</a:t>
            </a:r>
          </a:p>
          <a:p>
            <a:pPr lvl="1"/>
            <a:r>
              <a:rPr lang="en-US" sz="3200" dirty="0"/>
              <a:t>Correlate various mutations with specific hematologic malignancies</a:t>
            </a:r>
          </a:p>
          <a:p>
            <a:pPr lvl="1"/>
            <a:r>
              <a:rPr lang="en-US" sz="3200" dirty="0"/>
              <a:t>Correlate specific hematologic malignancies with the 2022-2025  classification system of hematologic malignancies(WHO and the ICC) </a:t>
            </a:r>
          </a:p>
        </p:txBody>
      </p:sp>
      <p:sp>
        <p:nvSpPr>
          <p:cNvPr id="4" name="Slide Number Placeholder 3">
            <a:extLst>
              <a:ext uri="{FF2B5EF4-FFF2-40B4-BE49-F238E27FC236}">
                <a16:creationId xmlns:a16="http://schemas.microsoft.com/office/drawing/2014/main" id="{5E7D6333-7A0C-4DB3-AA44-204FE50D7E93}"/>
              </a:ext>
            </a:extLst>
          </p:cNvPr>
          <p:cNvSpPr>
            <a:spLocks noGrp="1"/>
          </p:cNvSpPr>
          <p:nvPr>
            <p:ph type="sldNum" sz="quarter" idx="12"/>
          </p:nvPr>
        </p:nvSpPr>
        <p:spPr/>
        <p:txBody>
          <a:bodyPr/>
          <a:lstStyle/>
          <a:p>
            <a:fld id="{25071B9B-9F4C-4EAC-8832-C9195E19EF06}" type="slidenum">
              <a:rPr lang="en-US" smtClean="0"/>
              <a:t>2</a:t>
            </a:fld>
            <a:endParaRPr lang="en-US"/>
          </a:p>
        </p:txBody>
      </p:sp>
    </p:spTree>
    <p:extLst>
      <p:ext uri="{BB962C8B-B14F-4D97-AF65-F5344CB8AC3E}">
        <p14:creationId xmlns:p14="http://schemas.microsoft.com/office/powerpoint/2010/main" val="320213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3167" y="390167"/>
            <a:ext cx="12014367"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200" dirty="0">
                <a:latin typeface="Nunito SemiBold"/>
                <a:ea typeface="Nunito SemiBold"/>
                <a:cs typeface="Nunito SemiBold"/>
                <a:sym typeface="Nunito SemiBold"/>
              </a:rPr>
              <a:t>2022 WHO Classification of Hematopoietic Neoplasms: M/L</a:t>
            </a:r>
            <a:endParaRPr sz="3200"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291219" y="1203501"/>
            <a:ext cx="11660416" cy="5108265"/>
          </a:xfrm>
          <a:prstGeom prst="rect">
            <a:avLst/>
          </a:prstGeom>
          <a:noFill/>
          <a:ln>
            <a:noFill/>
          </a:ln>
        </p:spPr>
        <p:txBody>
          <a:bodyPr spcFirstLastPara="1" vert="horz" wrap="square" lIns="121900" tIns="121900" rIns="121900" bIns="121900" rtlCol="0" anchor="t" anchorCtr="0">
            <a:normAutofit fontScale="92500" lnSpcReduction="10000"/>
          </a:bodyPr>
          <a:lstStyle/>
          <a:p>
            <a:pPr marL="135463" indent="0">
              <a:lnSpc>
                <a:spcPct val="95000"/>
              </a:lnSpc>
              <a:buClr>
                <a:schemeClr val="dk1"/>
              </a:buClr>
              <a:buSzPts val="2000"/>
              <a:buNone/>
            </a:pPr>
            <a:r>
              <a:rPr lang="en-US" sz="3200" dirty="0">
                <a:solidFill>
                  <a:schemeClr val="dk1"/>
                </a:solidFill>
                <a:latin typeface="Nunito"/>
                <a:ea typeface="Nunito"/>
                <a:cs typeface="Nunito"/>
                <a:sym typeface="Nunito"/>
              </a:rPr>
              <a:t>Myeloid/Lymphoid Neoplasms with Eosinophilia [MLN-TK]</a:t>
            </a:r>
          </a:p>
          <a:p>
            <a:pPr marL="592652">
              <a:lnSpc>
                <a:spcPct val="95000"/>
              </a:lnSpc>
              <a:buClr>
                <a:schemeClr val="dk1"/>
              </a:buClr>
              <a:buSzPts val="2000"/>
              <a:buFont typeface="Wingdings" panose="05000000000000000000" pitchFamily="2" charset="2"/>
              <a:buChar char="v"/>
            </a:pPr>
            <a:r>
              <a:rPr lang="en-US" sz="2933" dirty="0">
                <a:solidFill>
                  <a:schemeClr val="dk1"/>
                </a:solidFill>
                <a:latin typeface="Nunito"/>
                <a:ea typeface="Nunito"/>
                <a:cs typeface="Nunito"/>
                <a:sym typeface="Nunito"/>
              </a:rPr>
              <a:t>Rearrangements of PDGFRA, PDGFRB, FGFR1 were retained from 2016</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Myeloid/lymphoid neoplasm with PDGFRA rearrangement</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Myeloid/lymphoid neoplasm with PDGFRB rearrangement</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Myeloid/lymphoid neoplasm with FGFR1 rearrangement</a:t>
            </a:r>
          </a:p>
          <a:p>
            <a:pPr marL="592652">
              <a:lnSpc>
                <a:spcPct val="95000"/>
              </a:lnSpc>
              <a:buClr>
                <a:schemeClr val="dk1"/>
              </a:buClr>
              <a:buSzPts val="2000"/>
              <a:buFont typeface="Wingdings" panose="05000000000000000000" pitchFamily="2" charset="2"/>
              <a:buChar char="v"/>
            </a:pPr>
            <a:r>
              <a:rPr lang="en-US" sz="2933" dirty="0">
                <a:solidFill>
                  <a:schemeClr val="dk1"/>
                </a:solidFill>
                <a:latin typeface="Nunito"/>
                <a:ea typeface="Nunito"/>
                <a:cs typeface="Nunito"/>
                <a:sym typeface="Nunito"/>
              </a:rPr>
              <a:t>Myeloid/lymphoid neoplasm with PCM1::JAK2, now JAK2 rearrangement</a:t>
            </a:r>
          </a:p>
          <a:p>
            <a:pPr marL="592652">
              <a:lnSpc>
                <a:spcPct val="95000"/>
              </a:lnSpc>
              <a:buClr>
                <a:schemeClr val="dk1"/>
              </a:buClr>
              <a:buSzPts val="2000"/>
              <a:buFont typeface="Wingdings" panose="05000000000000000000" pitchFamily="2" charset="2"/>
              <a:buChar char="v"/>
            </a:pPr>
            <a:r>
              <a:rPr lang="en-US" sz="2933" dirty="0">
                <a:solidFill>
                  <a:schemeClr val="dk1"/>
                </a:solidFill>
                <a:latin typeface="Nunito"/>
                <a:ea typeface="Nunito"/>
                <a:cs typeface="Nunito"/>
                <a:sym typeface="Nunito"/>
              </a:rPr>
              <a:t>Three mutations were added:</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Myeloid/lymphoid neoplasm with FLT3 rearrangement</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Myeloid/lymphoid neoplasm with ETV6::ABL1 fusion</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Myeloid/lymphoid neoplasm with other tyrosine kinase fusions</a:t>
            </a:r>
          </a:p>
          <a:p>
            <a:pPr marL="592652">
              <a:lnSpc>
                <a:spcPct val="95000"/>
              </a:lnSpc>
              <a:buClr>
                <a:schemeClr val="dk1"/>
              </a:buClr>
              <a:buSzPts val="2000"/>
              <a:buFont typeface="Wingdings" panose="05000000000000000000" pitchFamily="2" charset="2"/>
              <a:buChar char="v"/>
            </a:pPr>
            <a:r>
              <a:rPr lang="en-US" sz="2933" dirty="0">
                <a:solidFill>
                  <a:schemeClr val="dk1"/>
                </a:solidFill>
                <a:latin typeface="Nunito"/>
                <a:ea typeface="Nunito"/>
                <a:cs typeface="Nunito"/>
                <a:sym typeface="Nunito"/>
              </a:rPr>
              <a:t>Chronic Eosinophilic Leukemia can be considered with no above mutations</a:t>
            </a: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F9A3426A-3FFA-1A2B-F2C3-41D690774530}"/>
              </a:ext>
            </a:extLst>
          </p:cNvPr>
          <p:cNvSpPr>
            <a:spLocks noGrp="1"/>
          </p:cNvSpPr>
          <p:nvPr>
            <p:ph type="sldNum" idx="12"/>
          </p:nvPr>
        </p:nvSpPr>
        <p:spPr>
          <a:xfrm>
            <a:off x="11281043" y="5884309"/>
            <a:ext cx="731600" cy="524800"/>
          </a:xfrm>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33583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291219" y="171108"/>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2800" dirty="0">
                <a:latin typeface="Nunito SemiBold"/>
                <a:ea typeface="Nunito SemiBold"/>
                <a:cs typeface="Nunito SemiBold"/>
                <a:sym typeface="Nunito SemiBold"/>
              </a:rPr>
              <a:t>2022 WHO Classification of Hematopoietic Neoplasms: Precursor B-Cell Neoplasms</a:t>
            </a:r>
            <a:endParaRPr sz="2800"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291219" y="1203501"/>
            <a:ext cx="10662533" cy="5142200"/>
          </a:xfrm>
          <a:prstGeom prst="rect">
            <a:avLst/>
          </a:prstGeom>
          <a:noFill/>
          <a:ln>
            <a:noFill/>
          </a:ln>
        </p:spPr>
        <p:txBody>
          <a:bodyPr spcFirstLastPara="1" vert="horz" wrap="square" lIns="121900" tIns="121900" rIns="121900" bIns="121900" rtlCol="0" anchor="t" anchorCtr="0">
            <a:normAutofit/>
          </a:bodyPr>
          <a:lstStyle/>
          <a:p>
            <a:pPr marL="135463" indent="0">
              <a:lnSpc>
                <a:spcPct val="95000"/>
              </a:lnSpc>
              <a:buClr>
                <a:schemeClr val="dk1"/>
              </a:buClr>
              <a:buSzPts val="2000"/>
              <a:buNone/>
            </a:pPr>
            <a:r>
              <a:rPr lang="en-US" sz="2667" dirty="0">
                <a:solidFill>
                  <a:schemeClr val="dk1"/>
                </a:solidFill>
                <a:latin typeface="Nunito"/>
                <a:ea typeface="Nunito"/>
                <a:cs typeface="Nunito"/>
                <a:sym typeface="Nunito"/>
              </a:rPr>
              <a:t>Precursor B-cell Neoplasms (B-lymphoblastic Leukemia (ALL))</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a:ea typeface="Nunito"/>
                <a:cs typeface="Nunito"/>
                <a:sym typeface="Nunito"/>
              </a:rPr>
              <a:t>Retained from 2016</a:t>
            </a:r>
          </a:p>
          <a:p>
            <a:pPr marL="1202237" lvl="1">
              <a:lnSpc>
                <a:spcPct val="95000"/>
              </a:lnSpc>
              <a:buClr>
                <a:schemeClr val="dk1"/>
              </a:buClr>
              <a:buSzPts val="2000"/>
              <a:buFont typeface="Wingdings" panose="05000000000000000000" pitchFamily="2" charset="2"/>
              <a:buChar char="§"/>
            </a:pPr>
            <a:r>
              <a:rPr lang="en-US" sz="2133" dirty="0">
                <a:solidFill>
                  <a:schemeClr val="dk1"/>
                </a:solidFill>
                <a:latin typeface="Nunito"/>
                <a:ea typeface="Nunito"/>
                <a:cs typeface="Nunito"/>
                <a:sym typeface="Nunito"/>
              </a:rPr>
              <a:t>B-ALL with recurrent genetic abnormalities</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t(9;22), BCR::ABL1</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t(v;11q23.3); KMT2A rearrangement</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B-ALL with t(12;21)(p13.2;q22.1); ETV6::RUNX1</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high </a:t>
            </a:r>
            <a:r>
              <a:rPr lang="en-US" sz="2133" dirty="0" err="1">
                <a:solidFill>
                  <a:schemeClr val="dk1"/>
                </a:solidFill>
                <a:latin typeface="Nunito"/>
                <a:ea typeface="Nunito"/>
                <a:cs typeface="Nunito"/>
                <a:sym typeface="Nunito"/>
              </a:rPr>
              <a:t>hyperdiploidy</a:t>
            </a:r>
            <a:endParaRPr lang="en-US" sz="2133" dirty="0">
              <a:solidFill>
                <a:schemeClr val="dk1"/>
              </a:solidFill>
              <a:latin typeface="Nunito"/>
              <a:ea typeface="Nunito"/>
              <a:cs typeface="Nunito"/>
              <a:sym typeface="Nunito"/>
            </a:endParaRP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hypodiploidy</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t(5;14) IL3::IGH</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t(1;19); TCF3::PBX1</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other defined genetic abnormalities</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NOS</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BCR::ABL1-like (no longer provisional)</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with iAMP21 (no longer provisional)</a:t>
            </a:r>
          </a:p>
          <a:p>
            <a:pPr marL="1202237" lvl="1">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B-ALL, Not Otherwise Specified</a:t>
            </a:r>
          </a:p>
        </p:txBody>
      </p:sp>
      <p:sp>
        <p:nvSpPr>
          <p:cNvPr id="2" name="Slide Number Placeholder 1">
            <a:extLst>
              <a:ext uri="{FF2B5EF4-FFF2-40B4-BE49-F238E27FC236}">
                <a16:creationId xmlns:a16="http://schemas.microsoft.com/office/drawing/2014/main" id="{99F7B2A2-00BF-4788-4CAC-B253AAAEEE13}"/>
              </a:ext>
            </a:extLst>
          </p:cNvPr>
          <p:cNvSpPr>
            <a:spLocks noGrp="1"/>
          </p:cNvSpPr>
          <p:nvPr>
            <p:ph type="sldNum" idx="12"/>
          </p:nvPr>
        </p:nvSpPr>
        <p:spPr>
          <a:xfrm>
            <a:off x="11249600" y="6011225"/>
            <a:ext cx="731600" cy="524800"/>
          </a:xfrm>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364739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15600" y="390167"/>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493" dirty="0">
                <a:latin typeface="Nunito SemiBold"/>
                <a:ea typeface="Nunito SemiBold"/>
                <a:cs typeface="Nunito SemiBold"/>
                <a:sym typeface="Nunito SemiBold"/>
              </a:rPr>
              <a:t>2022 WHO Classification of Hematopoietic Neoplasms</a:t>
            </a:r>
            <a:endParaRPr sz="3493"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291218" y="1314451"/>
            <a:ext cx="11462633" cy="4268551"/>
          </a:xfrm>
          <a:prstGeom prst="rect">
            <a:avLst/>
          </a:prstGeom>
          <a:noFill/>
          <a:ln>
            <a:noFill/>
          </a:ln>
        </p:spPr>
        <p:txBody>
          <a:bodyPr spcFirstLastPara="1" vert="horz" wrap="square" lIns="121900" tIns="121900" rIns="121900" bIns="121900" rtlCol="0" anchor="t" anchorCtr="0">
            <a:normAutofit/>
          </a:bodyPr>
          <a:lstStyle/>
          <a:p>
            <a:pPr marL="135463" indent="0">
              <a:lnSpc>
                <a:spcPct val="95000"/>
              </a:lnSpc>
              <a:buClr>
                <a:schemeClr val="dk1"/>
              </a:buClr>
              <a:buSzPts val="2000"/>
              <a:buNone/>
            </a:pPr>
            <a:r>
              <a:rPr lang="en-US" sz="3200" dirty="0">
                <a:solidFill>
                  <a:schemeClr val="dk1"/>
                </a:solidFill>
                <a:latin typeface="Nunito"/>
                <a:ea typeface="Nunito"/>
                <a:cs typeface="Nunito"/>
                <a:sym typeface="Nunito"/>
              </a:rPr>
              <a:t>B-lymphoblastic Leukemia (ALL)</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a:ea typeface="Nunito"/>
                <a:cs typeface="Nunito"/>
                <a:sym typeface="Nunito"/>
              </a:rPr>
              <a:t>Added in 2022</a:t>
            </a:r>
          </a:p>
          <a:p>
            <a:pPr marL="1202237" lvl="1">
              <a:lnSpc>
                <a:spcPct val="95000"/>
              </a:lnSpc>
              <a:buClr>
                <a:schemeClr val="dk1"/>
              </a:buClr>
              <a:buSzPts val="2000"/>
              <a:buFont typeface="Wingdings" panose="05000000000000000000" pitchFamily="2" charset="2"/>
              <a:buChar char="§"/>
            </a:pPr>
            <a:r>
              <a:rPr lang="en-US" sz="2400" dirty="0">
                <a:solidFill>
                  <a:srgbClr val="000000"/>
                </a:solidFill>
                <a:latin typeface="Nunito" pitchFamily="2" charset="0"/>
                <a:ea typeface="Nunito" pitchFamily="2" charset="0"/>
                <a:cs typeface="Nunito" pitchFamily="2" charset="0"/>
              </a:rPr>
              <a:t>B-ALL with ETV6::RUNX1-like</a:t>
            </a:r>
          </a:p>
          <a:p>
            <a:pPr marL="1202237" lvl="1">
              <a:lnSpc>
                <a:spcPct val="95000"/>
              </a:lnSpc>
              <a:buClr>
                <a:schemeClr val="dk1"/>
              </a:buClr>
              <a:buSzPts val="2000"/>
              <a:buFont typeface="Wingdings" panose="05000000000000000000" pitchFamily="2" charset="2"/>
              <a:buChar char="§"/>
            </a:pPr>
            <a:r>
              <a:rPr lang="en-US" sz="2400" dirty="0">
                <a:solidFill>
                  <a:srgbClr val="000000"/>
                </a:solidFill>
                <a:latin typeface="Nunito" pitchFamily="2" charset="0"/>
                <a:ea typeface="Nunito" pitchFamily="2" charset="0"/>
                <a:cs typeface="Nunito" pitchFamily="2" charset="0"/>
              </a:rPr>
              <a:t>B-ALL with TCF3::HLF fusion (Transcription factor - very poor outcome)</a:t>
            </a:r>
            <a:br>
              <a:rPr lang="en-US" sz="2400" dirty="0">
                <a:solidFill>
                  <a:srgbClr val="000000"/>
                </a:solidFill>
                <a:latin typeface="Nunito" pitchFamily="2" charset="0"/>
                <a:ea typeface="Nunito" pitchFamily="2" charset="0"/>
                <a:cs typeface="Nunito" pitchFamily="2" charset="0"/>
              </a:rPr>
            </a:br>
            <a:endParaRPr lang="en-US" sz="2400" dirty="0">
              <a:solidFill>
                <a:srgbClr val="000000"/>
              </a:solidFill>
              <a:latin typeface="Nunito" pitchFamily="2" charset="0"/>
              <a:ea typeface="Nunito" pitchFamily="2" charset="0"/>
              <a:cs typeface="Nunito" pitchFamily="2" charset="0"/>
            </a:endParaRPr>
          </a:p>
          <a:p>
            <a:pPr marL="592652">
              <a:lnSpc>
                <a:spcPct val="95000"/>
              </a:lnSpc>
              <a:buClr>
                <a:schemeClr val="dk1"/>
              </a:buClr>
              <a:buSzPts val="2000"/>
              <a:buFont typeface="Wingdings" panose="05000000000000000000" pitchFamily="2" charset="2"/>
              <a:buChar char="v"/>
            </a:pPr>
            <a:r>
              <a:rPr lang="en-US" sz="2667" dirty="0">
                <a:solidFill>
                  <a:srgbClr val="000000"/>
                </a:solidFill>
                <a:latin typeface="Nunito" pitchFamily="2" charset="0"/>
                <a:ea typeface="Nunito" pitchFamily="2" charset="0"/>
                <a:cs typeface="Nunito" pitchFamily="2" charset="0"/>
              </a:rPr>
              <a:t>Removed in 2022</a:t>
            </a:r>
          </a:p>
          <a:p>
            <a:pPr marL="1202237" lvl="1">
              <a:lnSpc>
                <a:spcPct val="95000"/>
              </a:lnSpc>
              <a:buClr>
                <a:schemeClr val="dk1"/>
              </a:buClr>
              <a:buSzPts val="2000"/>
              <a:buFont typeface="Wingdings" panose="05000000000000000000" pitchFamily="2" charset="2"/>
              <a:buChar char="§"/>
            </a:pPr>
            <a:r>
              <a:rPr lang="en-US" sz="2400" dirty="0">
                <a:solidFill>
                  <a:schemeClr val="dk1"/>
                </a:solidFill>
                <a:latin typeface="Nunito"/>
                <a:ea typeface="Nunito"/>
                <a:cs typeface="Nunito"/>
                <a:sym typeface="Nunito"/>
              </a:rPr>
              <a:t>B-ALL with </a:t>
            </a:r>
            <a:r>
              <a:rPr lang="en-US" sz="2400" dirty="0">
                <a:solidFill>
                  <a:srgbClr val="000000"/>
                </a:solidFill>
                <a:latin typeface="Nunito" pitchFamily="2" charset="0"/>
                <a:ea typeface="Nunito" pitchFamily="2" charset="0"/>
                <a:cs typeface="Nunito" pitchFamily="2" charset="0"/>
              </a:rPr>
              <a:t>t(8;21)(q22;q222); </a:t>
            </a:r>
            <a:r>
              <a:rPr lang="fr-FR" sz="2400" dirty="0">
                <a:solidFill>
                  <a:srgbClr val="1A1A1A"/>
                </a:solidFill>
                <a:latin typeface="Nunito" pitchFamily="2" charset="0"/>
                <a:ea typeface="Arial" panose="020B0604020202020204" pitchFamily="34" charset="0"/>
                <a:cs typeface="Arial" panose="020B0604020202020204" pitchFamily="34" charset="0"/>
              </a:rPr>
              <a:t>AML1/ETO = </a:t>
            </a:r>
            <a:r>
              <a:rPr lang="en-US" sz="2400" dirty="0">
                <a:solidFill>
                  <a:srgbClr val="000000"/>
                </a:solidFill>
                <a:latin typeface="Nunito" pitchFamily="2" charset="0"/>
                <a:ea typeface="Nunito" pitchFamily="2" charset="0"/>
                <a:cs typeface="Nunito" pitchFamily="2" charset="0"/>
              </a:rPr>
              <a:t>RUNX1::RUNX1T1</a:t>
            </a: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778914" lvl="1" indent="0">
              <a:lnSpc>
                <a:spcPct val="95000"/>
              </a:lnSpc>
              <a:buClr>
                <a:schemeClr val="dk1"/>
              </a:buClr>
              <a:buSzPts val="2000"/>
              <a:buNone/>
            </a:pPr>
            <a:endParaRPr lang="en-US" sz="2133" dirty="0">
              <a:solidFill>
                <a:schemeClr val="dk1"/>
              </a:solidFill>
              <a:latin typeface="Nunito"/>
              <a:ea typeface="Nunito"/>
              <a:cs typeface="Nunito"/>
              <a:sym typeface="Nunito"/>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10ABED57-ADF4-925C-8058-B9287BC272FC}"/>
              </a:ext>
            </a:extLst>
          </p:cNvPr>
          <p:cNvSpPr>
            <a:spLocks noGrp="1"/>
          </p:cNvSpPr>
          <p:nvPr>
            <p:ph type="sldNum" idx="12"/>
          </p:nvPr>
        </p:nvSpPr>
        <p:spPr>
          <a:xfrm>
            <a:off x="11212561" y="5918879"/>
            <a:ext cx="731600" cy="524800"/>
          </a:xfrm>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383844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15600" y="390167"/>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200" dirty="0">
                <a:latin typeface="Nunito SemiBold"/>
                <a:ea typeface="Nunito SemiBold"/>
                <a:cs typeface="Nunito SemiBold"/>
                <a:sym typeface="Nunito SemiBold"/>
              </a:rPr>
              <a:t>2022 WHO Classification of Hematopoietic Neoplasms: T-cell ALL</a:t>
            </a:r>
            <a:endParaRPr sz="3200"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415600" y="2091361"/>
            <a:ext cx="11462633" cy="4365172"/>
          </a:xfrm>
          <a:prstGeom prst="rect">
            <a:avLst/>
          </a:prstGeom>
          <a:noFill/>
          <a:ln>
            <a:noFill/>
          </a:ln>
        </p:spPr>
        <p:txBody>
          <a:bodyPr spcFirstLastPara="1" vert="horz" wrap="square" lIns="121900" tIns="121900" rIns="121900" bIns="121900" rtlCol="0" anchor="t" anchorCtr="0">
            <a:normAutofit/>
          </a:bodyPr>
          <a:lstStyle/>
          <a:p>
            <a:pPr marL="135463" indent="0">
              <a:lnSpc>
                <a:spcPct val="95000"/>
              </a:lnSpc>
              <a:buClr>
                <a:schemeClr val="dk1"/>
              </a:buClr>
              <a:buSzPts val="2000"/>
              <a:buNone/>
            </a:pPr>
            <a:r>
              <a:rPr lang="en-US" sz="3200" dirty="0">
                <a:solidFill>
                  <a:schemeClr val="dk1"/>
                </a:solidFill>
                <a:latin typeface="Nunito"/>
                <a:ea typeface="Nunito"/>
                <a:cs typeface="Nunito"/>
                <a:sym typeface="Nunito"/>
              </a:rPr>
              <a:t>T-lymphoblastic Leukemia (ALL)</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a:ea typeface="Nunito"/>
                <a:cs typeface="Nunito"/>
                <a:sym typeface="Nunito"/>
              </a:rPr>
              <a:t>Retained from 2016</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a:ea typeface="Nunito"/>
                <a:cs typeface="Nunito"/>
                <a:sym typeface="Nunito"/>
              </a:rPr>
              <a:t>T-lymphoblastic leukemia</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a:ea typeface="Nunito"/>
                <a:cs typeface="Nunito"/>
                <a:sym typeface="Nunito"/>
              </a:rPr>
              <a:t>Early T-precursor</a:t>
            </a:r>
          </a:p>
          <a:p>
            <a:pPr marL="135463" indent="0">
              <a:lnSpc>
                <a:spcPct val="95000"/>
              </a:lnSpc>
              <a:buClr>
                <a:schemeClr val="dk1"/>
              </a:buClr>
              <a:buSzPts val="2000"/>
              <a:buNone/>
            </a:pPr>
            <a:endParaRPr lang="en-US" sz="2400" dirty="0">
              <a:solidFill>
                <a:srgbClr val="000000"/>
              </a:solidFill>
              <a:latin typeface="Nunito" pitchFamily="2" charset="0"/>
              <a:ea typeface="Nunito" pitchFamily="2" charset="0"/>
              <a:cs typeface="Nunito" pitchFamily="2" charset="0"/>
            </a:endParaRPr>
          </a:p>
          <a:p>
            <a:pPr marL="592652">
              <a:lnSpc>
                <a:spcPct val="95000"/>
              </a:lnSpc>
              <a:buClr>
                <a:schemeClr val="dk1"/>
              </a:buClr>
              <a:buSzPts val="2000"/>
              <a:buFont typeface="Wingdings" panose="05000000000000000000" pitchFamily="2" charset="2"/>
              <a:buChar char="v"/>
            </a:pPr>
            <a:r>
              <a:rPr lang="en-US" sz="2667" dirty="0">
                <a:solidFill>
                  <a:srgbClr val="000000"/>
                </a:solidFill>
                <a:latin typeface="Nunito" pitchFamily="2" charset="0"/>
                <a:ea typeface="Nunito" pitchFamily="2" charset="0"/>
                <a:cs typeface="Nunito" pitchFamily="2" charset="0"/>
              </a:rPr>
              <a:t>Removed in 2022</a:t>
            </a:r>
          </a:p>
          <a:p>
            <a:pPr marL="1202237" lvl="1">
              <a:lnSpc>
                <a:spcPct val="95000"/>
              </a:lnSpc>
              <a:buClr>
                <a:schemeClr val="dk1"/>
              </a:buClr>
              <a:buSzPts val="2000"/>
            </a:pPr>
            <a:r>
              <a:rPr lang="en-US" sz="2400" dirty="0">
                <a:solidFill>
                  <a:schemeClr val="dk1"/>
                </a:solidFill>
                <a:latin typeface="Nunito"/>
                <a:ea typeface="Nunito"/>
                <a:cs typeface="Nunito"/>
                <a:sym typeface="Nunito"/>
              </a:rPr>
              <a:t>Natural killer cell</a:t>
            </a:r>
            <a:endParaRPr lang="en-US" sz="2400"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778914" lvl="1" indent="0">
              <a:lnSpc>
                <a:spcPct val="95000"/>
              </a:lnSpc>
              <a:buClr>
                <a:schemeClr val="dk1"/>
              </a:buClr>
              <a:buSzPts val="2000"/>
              <a:buNone/>
            </a:pPr>
            <a:endParaRPr lang="en-US" sz="2133" dirty="0">
              <a:solidFill>
                <a:schemeClr val="dk1"/>
              </a:solidFill>
              <a:latin typeface="Nunito"/>
              <a:ea typeface="Nunito"/>
              <a:cs typeface="Nunito"/>
              <a:sym typeface="Nunito"/>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E00793DB-2EDB-8909-BC28-BBD19BE6EE28}"/>
              </a:ext>
            </a:extLst>
          </p:cNvPr>
          <p:cNvSpPr>
            <a:spLocks noGrp="1"/>
          </p:cNvSpPr>
          <p:nvPr>
            <p:ph type="sldNum" idx="12"/>
          </p:nvPr>
        </p:nvSpPr>
        <p:spPr>
          <a:xfrm>
            <a:off x="11249815" y="5973320"/>
            <a:ext cx="731600" cy="524800"/>
          </a:xfrm>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591856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13200" y="139121"/>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493" dirty="0">
                <a:latin typeface="Nunito SemiBold"/>
                <a:ea typeface="Nunito SemiBold"/>
                <a:cs typeface="Nunito SemiBold"/>
                <a:sym typeface="Nunito SemiBold"/>
              </a:rPr>
              <a:t>2022 WHO Classification of Hematopoietic Neoplasms: AL Ambiguous Lineage</a:t>
            </a:r>
            <a:endParaRPr sz="3493"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517967" y="1643210"/>
            <a:ext cx="10271195" cy="5014123"/>
          </a:xfrm>
          <a:prstGeom prst="rect">
            <a:avLst/>
          </a:prstGeom>
          <a:noFill/>
          <a:ln>
            <a:noFill/>
          </a:ln>
        </p:spPr>
        <p:txBody>
          <a:bodyPr spcFirstLastPara="1" vert="horz" wrap="square" lIns="121900" tIns="121900" rIns="121900" bIns="121900" rtlCol="0" anchor="t" anchorCtr="0">
            <a:normAutofit lnSpcReduction="10000"/>
          </a:bodyPr>
          <a:lstStyle/>
          <a:p>
            <a:pPr marL="135463" indent="0">
              <a:lnSpc>
                <a:spcPct val="95000"/>
              </a:lnSpc>
              <a:buClr>
                <a:schemeClr val="dk1"/>
              </a:buClr>
              <a:buSzPts val="2000"/>
              <a:buNone/>
            </a:pPr>
            <a:r>
              <a:rPr lang="en-US" sz="3467" dirty="0">
                <a:solidFill>
                  <a:schemeClr val="dk1"/>
                </a:solidFill>
                <a:latin typeface="Nunito"/>
                <a:ea typeface="Nunito"/>
                <a:cs typeface="Nunito"/>
                <a:sym typeface="Nunito"/>
              </a:rPr>
              <a:t>Acute leukemias with Ambiguous Lineage</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a:ea typeface="Nunito"/>
                <a:cs typeface="Nunito"/>
                <a:sym typeface="Nunito"/>
              </a:rPr>
              <a:t>Two discrete categories were developed</a:t>
            </a:r>
          </a:p>
          <a:p>
            <a:pPr marL="1236102" lvl="1" indent="-457189">
              <a:lnSpc>
                <a:spcPct val="95000"/>
              </a:lnSpc>
              <a:buClr>
                <a:schemeClr val="dk1"/>
              </a:buClr>
              <a:buSzPts val="2000"/>
              <a:buFont typeface="Wingdings" panose="05000000000000000000" pitchFamily="2" charset="2"/>
              <a:buChar char="§"/>
            </a:pPr>
            <a:r>
              <a:rPr lang="en-US" sz="2533" dirty="0">
                <a:solidFill>
                  <a:schemeClr val="dk1"/>
                </a:solidFill>
                <a:latin typeface="Nunito"/>
                <a:ea typeface="Nunito"/>
                <a:cs typeface="Nunito"/>
                <a:sym typeface="Nunito"/>
              </a:rPr>
              <a:t>Acute leukemia of ambiguous lineage with defined genetic abnormalities</a:t>
            </a:r>
          </a:p>
          <a:p>
            <a:pPr marL="1811821" lvl="2">
              <a:lnSpc>
                <a:spcPct val="95000"/>
              </a:lnSpc>
              <a:buClr>
                <a:schemeClr val="dk1"/>
              </a:buClr>
              <a:buSzPts val="2000"/>
              <a:buFont typeface="Arial" panose="020B0604020202020204" pitchFamily="34" charset="0"/>
              <a:buChar char="•"/>
            </a:pPr>
            <a:r>
              <a:rPr lang="en-US" sz="2267" dirty="0">
                <a:solidFill>
                  <a:schemeClr val="dk1"/>
                </a:solidFill>
                <a:latin typeface="Nunito"/>
                <a:ea typeface="Nunito"/>
                <a:cs typeface="Nunito"/>
                <a:sym typeface="Nunito"/>
              </a:rPr>
              <a:t>Mixed phenotype with t(9;22), BCR::ABL1</a:t>
            </a:r>
          </a:p>
          <a:p>
            <a:pPr marL="1811821" lvl="2">
              <a:lnSpc>
                <a:spcPct val="95000"/>
              </a:lnSpc>
              <a:buClr>
                <a:schemeClr val="dk1"/>
              </a:buClr>
              <a:buSzPts val="2000"/>
              <a:buFont typeface="Arial" panose="020B0604020202020204" pitchFamily="34" charset="0"/>
              <a:buChar char="•"/>
            </a:pPr>
            <a:r>
              <a:rPr lang="en-US" sz="2267" dirty="0">
                <a:solidFill>
                  <a:schemeClr val="dk1"/>
                </a:solidFill>
                <a:latin typeface="Nunito"/>
                <a:ea typeface="Nunito"/>
                <a:cs typeface="Nunito"/>
                <a:sym typeface="Nunito"/>
              </a:rPr>
              <a:t>Mixed phenotype with t(v;11q23.3); KMT2A</a:t>
            </a:r>
          </a:p>
          <a:p>
            <a:pPr marL="1811821" lvl="2">
              <a:lnSpc>
                <a:spcPct val="95000"/>
              </a:lnSpc>
              <a:buClr>
                <a:schemeClr val="dk1"/>
              </a:buClr>
              <a:buSzPts val="2000"/>
              <a:buFont typeface="Arial" panose="020B0604020202020204" pitchFamily="34" charset="0"/>
              <a:buChar char="•"/>
            </a:pPr>
            <a:r>
              <a:rPr lang="en-US" sz="2267" dirty="0">
                <a:solidFill>
                  <a:schemeClr val="dk1"/>
                </a:solidFill>
                <a:latin typeface="Nunito"/>
                <a:ea typeface="Nunito"/>
                <a:cs typeface="Nunito"/>
                <a:sym typeface="Nunito"/>
              </a:rPr>
              <a:t>Mixed phenotype with other defined mutations (new)</a:t>
            </a:r>
            <a:br>
              <a:rPr lang="en-US" sz="2267" dirty="0">
                <a:solidFill>
                  <a:schemeClr val="dk1"/>
                </a:solidFill>
                <a:latin typeface="Nunito"/>
                <a:ea typeface="Nunito"/>
                <a:cs typeface="Nunito"/>
                <a:sym typeface="Nunito"/>
              </a:rPr>
            </a:br>
            <a:endParaRPr lang="en-US" sz="2267" dirty="0">
              <a:solidFill>
                <a:schemeClr val="dk1"/>
              </a:solidFill>
              <a:latin typeface="Nunito"/>
              <a:ea typeface="Nunito"/>
              <a:cs typeface="Nunito"/>
              <a:sym typeface="Nunito"/>
            </a:endParaRPr>
          </a:p>
          <a:p>
            <a:pPr marL="1236102" lvl="1" indent="-457189">
              <a:lnSpc>
                <a:spcPct val="95000"/>
              </a:lnSpc>
              <a:buClr>
                <a:schemeClr val="dk1"/>
              </a:buClr>
              <a:buSzPts val="2000"/>
              <a:buFont typeface="Wingdings" panose="05000000000000000000" pitchFamily="2" charset="2"/>
              <a:buChar char="§"/>
            </a:pPr>
            <a:r>
              <a:rPr lang="en-US" sz="2533" dirty="0">
                <a:solidFill>
                  <a:schemeClr val="dk1"/>
                </a:solidFill>
                <a:latin typeface="Nunito"/>
                <a:ea typeface="Nunito"/>
                <a:cs typeface="Nunito"/>
                <a:sym typeface="Nunito"/>
              </a:rPr>
              <a:t>AL of Ambiguous Lineage defined immunophenotypically</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Mixed phenotype, B-cell/myeloid (CD19,10,22,79a/MPO)</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Mixed phenotype, T-cell/myeloid (CD3/MPO)</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Mixed phenotype, rare types (new)</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Mixed phenotype of ambiguous lineage, NOS (new)</a:t>
            </a:r>
          </a:p>
          <a:p>
            <a:pPr marL="1811821" lvl="2">
              <a:lnSpc>
                <a:spcPct val="95000"/>
              </a:lnSpc>
              <a:buClr>
                <a:schemeClr val="dk1"/>
              </a:buClr>
              <a:buSzPts val="2000"/>
              <a:buFont typeface="Arial" panose="020B0604020202020204" pitchFamily="34" charset="0"/>
              <a:buChar char="•"/>
            </a:pPr>
            <a:r>
              <a:rPr lang="en-US" sz="2133" dirty="0">
                <a:solidFill>
                  <a:schemeClr val="dk1"/>
                </a:solidFill>
                <a:latin typeface="Nunito"/>
                <a:ea typeface="Nunito"/>
                <a:cs typeface="Nunito"/>
                <a:sym typeface="Nunito"/>
              </a:rPr>
              <a:t>Acute Undifferentiated Leukemia</a:t>
            </a:r>
            <a:endParaRPr lang="en-US" sz="3467" dirty="0">
              <a:solidFill>
                <a:schemeClr val="dk1"/>
              </a:solidFill>
              <a:latin typeface="Nunito"/>
              <a:ea typeface="Nunito"/>
              <a:cs typeface="Nunito"/>
              <a:sym typeface="Nunito"/>
            </a:endParaRPr>
          </a:p>
          <a:p>
            <a:pPr marL="2421406" lvl="3">
              <a:lnSpc>
                <a:spcPct val="95000"/>
              </a:lnSpc>
              <a:buClr>
                <a:schemeClr val="dk1"/>
              </a:buClr>
              <a:buSzPts val="2000"/>
            </a:pPr>
            <a:endParaRPr lang="en-US" sz="3467" dirty="0">
              <a:solidFill>
                <a:schemeClr val="dk1"/>
              </a:solidFill>
              <a:latin typeface="Nunito"/>
              <a:ea typeface="Nunito"/>
              <a:cs typeface="Nunito"/>
              <a:sym typeface="Nunito"/>
            </a:endParaRPr>
          </a:p>
          <a:p>
            <a:pPr marL="1811821" lvl="2">
              <a:lnSpc>
                <a:spcPct val="95000"/>
              </a:lnSpc>
              <a:buClr>
                <a:schemeClr val="dk1"/>
              </a:buClr>
              <a:buSzPts val="2000"/>
            </a:pPr>
            <a:endParaRPr lang="en-US" sz="34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32502CA3-22BD-3C60-D31A-3B4070969B5C}"/>
              </a:ext>
            </a:extLst>
          </p:cNvPr>
          <p:cNvSpPr>
            <a:spLocks noGrp="1"/>
          </p:cNvSpPr>
          <p:nvPr>
            <p:ph type="sldNum" idx="12"/>
          </p:nvPr>
        </p:nvSpPr>
        <p:spPr>
          <a:xfrm>
            <a:off x="11279280" y="5812279"/>
            <a:ext cx="731600" cy="524800"/>
          </a:xfrm>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157045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38625" y="220174"/>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493" dirty="0">
                <a:latin typeface="Nunito SemiBold"/>
                <a:ea typeface="Nunito SemiBold"/>
                <a:cs typeface="Nunito SemiBold"/>
                <a:sym typeface="Nunito SemiBold"/>
              </a:rPr>
              <a:t>2022 WHO Classification of Hematopoietic Neoplasms: Mature B-Cell Neoplasms</a:t>
            </a:r>
            <a:endParaRPr sz="3493"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291217" y="1314452"/>
            <a:ext cx="11660416" cy="5031249"/>
          </a:xfrm>
          <a:prstGeom prst="rect">
            <a:avLst/>
          </a:prstGeom>
          <a:noFill/>
          <a:ln>
            <a:noFill/>
          </a:ln>
        </p:spPr>
        <p:txBody>
          <a:bodyPr spcFirstLastPara="1" vert="horz" wrap="square" lIns="121900" tIns="121900" rIns="121900" bIns="121900" rtlCol="0" anchor="t" anchorCtr="0">
            <a:normAutofit fontScale="92500" lnSpcReduction="10000"/>
          </a:bodyPr>
          <a:lstStyle/>
          <a:p>
            <a:pPr marL="135463" indent="0">
              <a:lnSpc>
                <a:spcPct val="95000"/>
              </a:lnSpc>
              <a:buClr>
                <a:schemeClr val="dk1"/>
              </a:buClr>
              <a:buSzPts val="2000"/>
              <a:buNone/>
            </a:pPr>
            <a:r>
              <a:rPr lang="en-US" sz="3200" dirty="0">
                <a:solidFill>
                  <a:schemeClr val="dk1"/>
                </a:solidFill>
                <a:latin typeface="Nunito"/>
                <a:ea typeface="Nunito"/>
                <a:cs typeface="Nunito"/>
                <a:sym typeface="Nunito"/>
              </a:rPr>
              <a:t>Mature B-cell Neoplasms</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a:ea typeface="Nunito"/>
                <a:cs typeface="Nunito"/>
                <a:sym typeface="Nunito"/>
              </a:rPr>
              <a:t>Two categories of diseases (retained but recategorized)</a:t>
            </a:r>
          </a:p>
          <a:p>
            <a:pPr marL="1202237" lvl="1">
              <a:lnSpc>
                <a:spcPct val="95000"/>
              </a:lnSpc>
              <a:buClr>
                <a:schemeClr val="dk1"/>
              </a:buClr>
              <a:buSzPts val="2000"/>
              <a:buFont typeface="Wingdings" panose="05000000000000000000" pitchFamily="2" charset="2"/>
              <a:buChar char="§"/>
            </a:pPr>
            <a:r>
              <a:rPr lang="en-US" sz="2400" dirty="0">
                <a:solidFill>
                  <a:srgbClr val="000000"/>
                </a:solidFill>
                <a:latin typeface="Nunito" pitchFamily="2" charset="0"/>
                <a:ea typeface="Nunito" pitchFamily="2" charset="0"/>
                <a:cs typeface="Nunito" pitchFamily="2" charset="0"/>
              </a:rPr>
              <a:t>Pre-neoplastic and neoplastic small lymphocytic proliferations</a:t>
            </a:r>
          </a:p>
          <a:p>
            <a:pPr marL="1811821" lvl="2">
              <a:lnSpc>
                <a:spcPct val="95000"/>
              </a:lnSpc>
              <a:buClr>
                <a:schemeClr val="dk1"/>
              </a:buClr>
              <a:buSzPts val="2000"/>
              <a:buFont typeface="Arial" panose="020B0604020202020204" pitchFamily="34" charset="0"/>
              <a:buChar char="•"/>
            </a:pPr>
            <a:r>
              <a:rPr lang="en-US" sz="2400" dirty="0">
                <a:solidFill>
                  <a:srgbClr val="000000"/>
                </a:solidFill>
                <a:latin typeface="Nunito" pitchFamily="2" charset="0"/>
                <a:ea typeface="Nunito" pitchFamily="2" charset="0"/>
                <a:cs typeface="Nunito" pitchFamily="2" charset="0"/>
              </a:rPr>
              <a:t>Monoclonal B-cell lymphocytosis</a:t>
            </a:r>
          </a:p>
          <a:p>
            <a:pPr marL="1811821" lvl="2">
              <a:lnSpc>
                <a:spcPct val="95000"/>
              </a:lnSpc>
              <a:buClr>
                <a:schemeClr val="dk1"/>
              </a:buClr>
              <a:buSzPts val="2000"/>
              <a:buFont typeface="Arial" panose="020B0604020202020204" pitchFamily="34" charset="0"/>
              <a:buChar char="•"/>
            </a:pPr>
            <a:r>
              <a:rPr lang="en-US" sz="2400" dirty="0">
                <a:solidFill>
                  <a:srgbClr val="000000"/>
                </a:solidFill>
                <a:latin typeface="Nunito" pitchFamily="2" charset="0"/>
                <a:ea typeface="Nunito" pitchFamily="2" charset="0"/>
                <a:cs typeface="Nunito" pitchFamily="2" charset="0"/>
              </a:rPr>
              <a:t>CLL</a:t>
            </a:r>
          </a:p>
          <a:p>
            <a:pPr marL="1202237" lvl="1">
              <a:lnSpc>
                <a:spcPct val="95000"/>
              </a:lnSpc>
              <a:buClr>
                <a:schemeClr val="dk1"/>
              </a:buClr>
              <a:buSzPts val="2000"/>
              <a:buFont typeface="Wingdings" panose="05000000000000000000" pitchFamily="2" charset="2"/>
              <a:buChar char="§"/>
            </a:pPr>
            <a:r>
              <a:rPr lang="en-US" sz="2400" dirty="0">
                <a:solidFill>
                  <a:srgbClr val="000000"/>
                </a:solidFill>
                <a:latin typeface="Nunito" pitchFamily="2" charset="0"/>
                <a:ea typeface="Nunito" pitchFamily="2" charset="0"/>
                <a:cs typeface="Nunito" pitchFamily="2" charset="0"/>
              </a:rPr>
              <a:t>Splenic B-cell Leukemias</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Hairy Cell Leukemia</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Splenic B-cell leukemia with prominent nucleoli (slight name change)</a:t>
            </a:r>
            <a:br>
              <a:rPr lang="en-US" sz="2133" dirty="0">
                <a:solidFill>
                  <a:srgbClr val="000000"/>
                </a:solidFill>
                <a:latin typeface="Nunito" pitchFamily="2" charset="0"/>
                <a:ea typeface="Nunito" pitchFamily="2" charset="0"/>
                <a:cs typeface="Nunito" pitchFamily="2" charset="0"/>
              </a:rPr>
            </a:br>
            <a:endParaRPr lang="en-US" sz="2133" dirty="0">
              <a:solidFill>
                <a:srgbClr val="000000"/>
              </a:solidFill>
              <a:latin typeface="Nunito" pitchFamily="2" charset="0"/>
              <a:ea typeface="Nunito" pitchFamily="2" charset="0"/>
              <a:cs typeface="Nunito" pitchFamily="2" charset="0"/>
            </a:endParaRPr>
          </a:p>
          <a:p>
            <a:pPr marL="592652">
              <a:lnSpc>
                <a:spcPct val="95000"/>
              </a:lnSpc>
              <a:buClr>
                <a:schemeClr val="dk1"/>
              </a:buClr>
              <a:buSzPts val="2000"/>
              <a:buFont typeface="Wingdings" panose="05000000000000000000" pitchFamily="2" charset="2"/>
              <a:buChar char="v"/>
            </a:pPr>
            <a:r>
              <a:rPr lang="en-US" sz="2667" dirty="0">
                <a:solidFill>
                  <a:srgbClr val="000000"/>
                </a:solidFill>
                <a:latin typeface="Nunito" pitchFamily="2" charset="0"/>
                <a:ea typeface="Nunito" pitchFamily="2" charset="0"/>
                <a:cs typeface="Nunito" pitchFamily="2" charset="0"/>
              </a:rPr>
              <a:t>Plasma cell neoplasms (paraproteins)</a:t>
            </a:r>
          </a:p>
          <a:p>
            <a:pPr marL="1202237" lvl="1">
              <a:lnSpc>
                <a:spcPct val="95000"/>
              </a:lnSpc>
              <a:buClr>
                <a:schemeClr val="dk1"/>
              </a:buClr>
              <a:buSzPts val="2000"/>
              <a:buFont typeface="Wingdings" panose="05000000000000000000" pitchFamily="2" charset="2"/>
              <a:buChar char="§"/>
            </a:pPr>
            <a:r>
              <a:rPr lang="en-US" sz="2133" dirty="0">
                <a:solidFill>
                  <a:srgbClr val="000000"/>
                </a:solidFill>
                <a:latin typeface="Nunito" pitchFamily="2" charset="0"/>
                <a:ea typeface="Nunito" pitchFamily="2" charset="0"/>
                <a:cs typeface="Nunito" pitchFamily="2" charset="0"/>
              </a:rPr>
              <a:t>Retained</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IgM monoclonal gammopathy of undetermined significance (MGUS)</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Non-IgM monoclonal gammopathy of undetermined significance (MGUS)(IgG/IgA)</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Monoclonal immunoglobulin deposition disease</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HCD (alpha, gamma, mu)</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Plasma cell myeloma</a:t>
            </a: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778914" lvl="1" indent="0">
              <a:lnSpc>
                <a:spcPct val="95000"/>
              </a:lnSpc>
              <a:buClr>
                <a:schemeClr val="dk1"/>
              </a:buClr>
              <a:buSzPts val="2000"/>
              <a:buNone/>
            </a:pPr>
            <a:endParaRPr lang="en-US" sz="2133" dirty="0">
              <a:solidFill>
                <a:schemeClr val="dk1"/>
              </a:solidFill>
              <a:latin typeface="Nunito"/>
              <a:ea typeface="Nunito"/>
              <a:cs typeface="Nunito"/>
              <a:sym typeface="Nunito"/>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C0CE0B41-149A-6F1E-079A-C1DD0019CEFD}"/>
              </a:ext>
            </a:extLst>
          </p:cNvPr>
          <p:cNvSpPr>
            <a:spLocks noGrp="1"/>
          </p:cNvSpPr>
          <p:nvPr>
            <p:ph type="sldNum" idx="12"/>
          </p:nvPr>
        </p:nvSpPr>
        <p:spPr>
          <a:xfrm>
            <a:off x="11270884" y="6002655"/>
            <a:ext cx="731600" cy="524800"/>
          </a:xfrm>
        </p:spPr>
        <p:txBody>
          <a:bodyPr/>
          <a:lstStyle/>
          <a:p>
            <a:fld id="{00000000-1234-1234-1234-123412341234}" type="slidenum">
              <a:rPr lang="en" smtClean="0"/>
              <a:pPr/>
              <a:t>25</a:t>
            </a:fld>
            <a:endParaRPr lang="en"/>
          </a:p>
        </p:txBody>
      </p:sp>
      <p:cxnSp>
        <p:nvCxnSpPr>
          <p:cNvPr id="4" name="Straight Arrow Connector 3">
            <a:extLst>
              <a:ext uri="{FF2B5EF4-FFF2-40B4-BE49-F238E27FC236}">
                <a16:creationId xmlns:a16="http://schemas.microsoft.com/office/drawing/2014/main" id="{C5BF0523-53B8-6B5F-C303-ECBEFD991859}"/>
              </a:ext>
            </a:extLst>
          </p:cNvPr>
          <p:cNvCxnSpPr/>
          <p:nvPr/>
        </p:nvCxnSpPr>
        <p:spPr>
          <a:xfrm>
            <a:off x="653143" y="5434149"/>
            <a:ext cx="836023" cy="33963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63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15600" y="390167"/>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493" dirty="0">
                <a:latin typeface="Nunito SemiBold"/>
                <a:ea typeface="Nunito SemiBold"/>
                <a:cs typeface="Nunito SemiBold"/>
                <a:sym typeface="Nunito SemiBold"/>
              </a:rPr>
              <a:t>2022 WHO Classification of Hematopoietic Neoplasms: Mature B-Cell Neoplasms</a:t>
            </a:r>
            <a:endParaRPr sz="3493"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291217" y="1314452"/>
            <a:ext cx="11660416" cy="5031249"/>
          </a:xfrm>
          <a:prstGeom prst="rect">
            <a:avLst/>
          </a:prstGeom>
          <a:noFill/>
          <a:ln>
            <a:noFill/>
          </a:ln>
        </p:spPr>
        <p:txBody>
          <a:bodyPr spcFirstLastPara="1" vert="horz" wrap="square" lIns="121900" tIns="121900" rIns="121900" bIns="121900" rtlCol="0" anchor="t" anchorCtr="0">
            <a:normAutofit fontScale="92500" lnSpcReduction="20000"/>
          </a:bodyPr>
          <a:lstStyle/>
          <a:p>
            <a:pPr marL="135463" indent="0">
              <a:lnSpc>
                <a:spcPct val="95000"/>
              </a:lnSpc>
              <a:buClr>
                <a:schemeClr val="dk1"/>
              </a:buClr>
              <a:buSzPts val="2000"/>
              <a:buNone/>
            </a:pPr>
            <a:r>
              <a:rPr lang="en-US" sz="3200" dirty="0">
                <a:solidFill>
                  <a:schemeClr val="dk1"/>
                </a:solidFill>
                <a:latin typeface="Nunito"/>
                <a:ea typeface="Nunito"/>
                <a:cs typeface="Nunito"/>
                <a:sym typeface="Nunito"/>
              </a:rPr>
              <a:t>Mature B-cell Neoplasms</a:t>
            </a:r>
          </a:p>
          <a:p>
            <a:pPr marL="592652">
              <a:lnSpc>
                <a:spcPct val="95000"/>
              </a:lnSpc>
              <a:buClr>
                <a:schemeClr val="dk1"/>
              </a:buClr>
              <a:buSzPts val="2000"/>
              <a:buFont typeface="Wingdings" panose="05000000000000000000" pitchFamily="2" charset="2"/>
              <a:buChar char="v"/>
            </a:pPr>
            <a:r>
              <a:rPr lang="en-US" sz="2667" dirty="0">
                <a:solidFill>
                  <a:srgbClr val="000000"/>
                </a:solidFill>
                <a:latin typeface="Nunito" pitchFamily="2" charset="0"/>
                <a:ea typeface="Nunito" pitchFamily="2" charset="0"/>
                <a:cs typeface="Nunito" pitchFamily="2" charset="0"/>
              </a:rPr>
              <a:t>Plasma cell neoplasms (paraproteins)</a:t>
            </a:r>
          </a:p>
          <a:p>
            <a:pPr marL="1202237" lvl="1">
              <a:lnSpc>
                <a:spcPct val="95000"/>
              </a:lnSpc>
              <a:buClr>
                <a:schemeClr val="dk1"/>
              </a:buClr>
              <a:buSzPts val="2000"/>
              <a:buFont typeface="Wingdings" panose="05000000000000000000" pitchFamily="2" charset="2"/>
              <a:buChar char="§"/>
            </a:pPr>
            <a:r>
              <a:rPr lang="en-US" sz="2133" dirty="0">
                <a:solidFill>
                  <a:srgbClr val="000000"/>
                </a:solidFill>
                <a:latin typeface="Nunito" pitchFamily="2" charset="0"/>
                <a:ea typeface="Nunito" pitchFamily="2" charset="0"/>
                <a:cs typeface="Nunito" pitchFamily="2" charset="0"/>
              </a:rPr>
              <a:t>Added in 2022</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Cold agglutinin disease</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Monoclonal gammopathy of renal significance</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Immunoglobulin-related amyloidosis</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Plasmacytoma</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Plasma cell neoplasms with associated paraneoplastic syndrome</a:t>
            </a:r>
          </a:p>
          <a:p>
            <a:pPr marL="2421406" lvl="3">
              <a:lnSpc>
                <a:spcPct val="95000"/>
              </a:lnSpc>
              <a:buClr>
                <a:schemeClr val="dk1"/>
              </a:buClr>
              <a:buSzPts val="2000"/>
              <a:buFont typeface="Courier New" panose="02070309020205020404" pitchFamily="49" charset="0"/>
              <a:buChar char="o"/>
            </a:pPr>
            <a:r>
              <a:rPr lang="en-US" sz="2133" dirty="0">
                <a:solidFill>
                  <a:srgbClr val="000000"/>
                </a:solidFill>
                <a:latin typeface="Nunito" pitchFamily="2" charset="0"/>
                <a:ea typeface="Nunito" pitchFamily="2" charset="0"/>
                <a:cs typeface="Nunito" pitchFamily="2" charset="0"/>
              </a:rPr>
              <a:t>Substances released by tumors that adversely affect surrounding tissues</a:t>
            </a:r>
            <a:br>
              <a:rPr lang="en-US" sz="2133" dirty="0">
                <a:solidFill>
                  <a:srgbClr val="000000"/>
                </a:solidFill>
                <a:latin typeface="Nunito" pitchFamily="2" charset="0"/>
                <a:ea typeface="Nunito" pitchFamily="2" charset="0"/>
                <a:cs typeface="Nunito" pitchFamily="2" charset="0"/>
              </a:rPr>
            </a:b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buFont typeface="Wingdings" panose="05000000000000000000" pitchFamily="2" charset="2"/>
              <a:buChar char="§"/>
            </a:pPr>
            <a:r>
              <a:rPr lang="en-US" sz="2133" dirty="0">
                <a:solidFill>
                  <a:srgbClr val="000000"/>
                </a:solidFill>
                <a:latin typeface="Nunito" pitchFamily="2" charset="0"/>
                <a:ea typeface="Nunito" pitchFamily="2" charset="0"/>
                <a:cs typeface="Nunito" pitchFamily="2" charset="0"/>
              </a:rPr>
              <a:t>Removed in 2022</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Solitary plasmacytoma on bone (replaced with plasmacytoma)</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Extraosseous plasmacytoma (replaced with plasmacytoma)</a:t>
            </a: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B-Prolymphocytic Leukemia: </a:t>
            </a:r>
            <a:r>
              <a:rPr lang="en-US" sz="1600" dirty="0">
                <a:solidFill>
                  <a:srgbClr val="111111"/>
                </a:solidFill>
                <a:latin typeface="Roboto" panose="02000000000000000000" pitchFamily="2" charset="0"/>
              </a:rPr>
              <a:t>Chronic lymphocytic leukemia (CLL) with prolymphocytic progression is a new disease entity defined in the 5th edition World Health Organization (WHO) classification as a </a:t>
            </a:r>
            <a:r>
              <a:rPr lang="en-US" sz="1600" b="1" dirty="0">
                <a:solidFill>
                  <a:srgbClr val="111111"/>
                </a:solidFill>
                <a:latin typeface="Roboto" panose="02000000000000000000" pitchFamily="2" charset="0"/>
              </a:rPr>
              <a:t>CD5+ non-mantle B-cell neoplasm</a:t>
            </a:r>
            <a:r>
              <a:rPr lang="en-US" sz="1600" dirty="0">
                <a:solidFill>
                  <a:srgbClr val="111111"/>
                </a:solidFill>
                <a:latin typeface="Roboto" panose="02000000000000000000" pitchFamily="2" charset="0"/>
              </a:rPr>
              <a:t> with at least 15% prolymphocytes in the peripheral blood or bone marrow, partially replacing the prior classification of B-cell prolymphocytic leukemia (B-PLL).</a:t>
            </a:r>
            <a:endParaRPr lang="en-US" sz="1600" dirty="0"/>
          </a:p>
          <a:p>
            <a:pPr marL="1811821" lvl="2">
              <a:lnSpc>
                <a:spcPct val="95000"/>
              </a:lnSpc>
              <a:buClr>
                <a:schemeClr val="dk1"/>
              </a:buClr>
              <a:buSzPts val="2000"/>
              <a:buFont typeface="Arial" panose="020B0604020202020204" pitchFamily="34" charset="0"/>
              <a:buChar char="•"/>
            </a:pPr>
            <a:endParaRPr lang="en-US" sz="2133" dirty="0">
              <a:solidFill>
                <a:srgbClr val="000000"/>
              </a:solidFill>
              <a:latin typeface="Nunito" pitchFamily="2" charset="0"/>
              <a:ea typeface="Nunito" pitchFamily="2" charset="0"/>
              <a:cs typeface="Nunito" pitchFamily="2" charset="0"/>
            </a:endParaRPr>
          </a:p>
          <a:p>
            <a:pPr marL="1811821" lvl="2">
              <a:lnSpc>
                <a:spcPct val="95000"/>
              </a:lnSpc>
              <a:buClr>
                <a:schemeClr val="dk1"/>
              </a:buClr>
              <a:buSzPts val="2000"/>
              <a:buFont typeface="Arial" panose="020B0604020202020204" pitchFamily="34" charset="0"/>
              <a:buChar char="•"/>
            </a:pPr>
            <a:r>
              <a:rPr lang="en-US" sz="2133" dirty="0">
                <a:solidFill>
                  <a:srgbClr val="000000"/>
                </a:solidFill>
                <a:latin typeface="Nunito" pitchFamily="2" charset="0"/>
                <a:ea typeface="Nunito" pitchFamily="2" charset="0"/>
                <a:cs typeface="Nunito" pitchFamily="2" charset="0"/>
              </a:rPr>
              <a:t>Waldenstrom’s macroglobulinemia classified as lymphoplasmacytic lymphoma</a:t>
            </a:r>
          </a:p>
          <a:p>
            <a:pPr marL="1202237" lvl="1">
              <a:lnSpc>
                <a:spcPct val="95000"/>
              </a:lnSpc>
              <a:buClr>
                <a:schemeClr val="dk1"/>
              </a:buClr>
              <a:buSzPts val="2000"/>
            </a:pPr>
            <a:endParaRPr lang="en-US" sz="2133" dirty="0">
              <a:solidFill>
                <a:srgbClr val="000000"/>
              </a:solidFill>
              <a:latin typeface="Nunito" pitchFamily="2" charset="0"/>
              <a:ea typeface="Nunito" pitchFamily="2" charset="0"/>
              <a:cs typeface="Nunito" pitchFamily="2" charset="0"/>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778914" lvl="1" indent="0">
              <a:lnSpc>
                <a:spcPct val="95000"/>
              </a:lnSpc>
              <a:buClr>
                <a:schemeClr val="dk1"/>
              </a:buClr>
              <a:buSzPts val="2000"/>
              <a:buNone/>
            </a:pPr>
            <a:endParaRPr lang="en-US" sz="2133" dirty="0">
              <a:solidFill>
                <a:schemeClr val="dk1"/>
              </a:solidFill>
              <a:latin typeface="Nunito"/>
              <a:ea typeface="Nunito"/>
              <a:cs typeface="Nunito"/>
              <a:sym typeface="Nunito"/>
            </a:endParaRPr>
          </a:p>
          <a:p>
            <a:pPr marL="1202237" lvl="1">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5F8A44D7-9DA0-8EB5-5DB2-1A03054504FA}"/>
              </a:ext>
            </a:extLst>
          </p:cNvPr>
          <p:cNvSpPr>
            <a:spLocks noGrp="1"/>
          </p:cNvSpPr>
          <p:nvPr>
            <p:ph type="sldNum" idx="12"/>
          </p:nvPr>
        </p:nvSpPr>
        <p:spPr>
          <a:xfrm>
            <a:off x="11234136" y="6044951"/>
            <a:ext cx="731600" cy="524800"/>
          </a:xfrm>
        </p:spPr>
        <p:txBody>
          <a:bodyPr/>
          <a:lstStyle/>
          <a:p>
            <a:fld id="{00000000-1234-1234-1234-123412341234}" type="slidenum">
              <a:rPr lang="en" smtClean="0"/>
              <a:pPr/>
              <a:t>26</a:t>
            </a:fld>
            <a:endParaRPr lang="en" dirty="0"/>
          </a:p>
        </p:txBody>
      </p:sp>
      <p:cxnSp>
        <p:nvCxnSpPr>
          <p:cNvPr id="4" name="Straight Arrow Connector 3">
            <a:extLst>
              <a:ext uri="{FF2B5EF4-FFF2-40B4-BE49-F238E27FC236}">
                <a16:creationId xmlns:a16="http://schemas.microsoft.com/office/drawing/2014/main" id="{E47B1801-8D12-1C93-ED47-88B56D385EE0}"/>
              </a:ext>
            </a:extLst>
          </p:cNvPr>
          <p:cNvCxnSpPr/>
          <p:nvPr/>
        </p:nvCxnSpPr>
        <p:spPr>
          <a:xfrm>
            <a:off x="985838" y="5429250"/>
            <a:ext cx="585787"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B79B6F0-A52E-2AD5-AE44-B53438AEAF1B}"/>
              </a:ext>
            </a:extLst>
          </p:cNvPr>
          <p:cNvCxnSpPr>
            <a:cxnSpLocks/>
          </p:cNvCxnSpPr>
          <p:nvPr/>
        </p:nvCxnSpPr>
        <p:spPr>
          <a:xfrm>
            <a:off x="465440" y="4222398"/>
            <a:ext cx="1106185" cy="5190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0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15600" y="390167"/>
            <a:ext cx="11565600" cy="763600"/>
          </a:xfrm>
          <a:prstGeom prst="rect">
            <a:avLst/>
          </a:prstGeom>
          <a:noFill/>
          <a:ln>
            <a:noFill/>
          </a:ln>
        </p:spPr>
        <p:txBody>
          <a:bodyPr spcFirstLastPara="1" vert="horz" wrap="square" lIns="121900" tIns="121900" rIns="121900" bIns="121900" rtlCol="0" anchor="t" anchorCtr="0">
            <a:noAutofit/>
          </a:bodyPr>
          <a:lstStyle/>
          <a:p>
            <a:pPr algn="ctr">
              <a:buSzPts val="990"/>
            </a:pPr>
            <a:r>
              <a:rPr lang="en-US" sz="3493" dirty="0">
                <a:latin typeface="Nunito SemiBold"/>
                <a:ea typeface="Nunito SemiBold"/>
                <a:cs typeface="Nunito SemiBold"/>
                <a:sym typeface="Nunito SemiBold"/>
              </a:rPr>
              <a:t>2022 WHO Classification of Hematopoietic Neoplasms: Mature T and NK Cell Lymphoid Neoplasms</a:t>
            </a:r>
            <a:endParaRPr sz="3493" dirty="0">
              <a:latin typeface="Nunito SemiBold"/>
              <a:ea typeface="Nunito SemiBold"/>
              <a:cs typeface="Nunito SemiBold"/>
              <a:sym typeface="Nunito SemiBold"/>
            </a:endParaRPr>
          </a:p>
        </p:txBody>
      </p:sp>
      <p:sp>
        <p:nvSpPr>
          <p:cNvPr id="95" name="Google Shape;95;p2"/>
          <p:cNvSpPr/>
          <p:nvPr/>
        </p:nvSpPr>
        <p:spPr>
          <a:xfrm>
            <a:off x="0" y="6456533"/>
            <a:ext cx="12192000" cy="401600"/>
          </a:xfrm>
          <a:prstGeom prst="rect">
            <a:avLst/>
          </a:prstGeom>
          <a:solidFill>
            <a:srgbClr val="0F3C6C"/>
          </a:solidFill>
          <a:ln w="9525" cap="flat" cmpd="sng">
            <a:solidFill>
              <a:srgbClr val="0F3C6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96;p2"/>
          <p:cNvSpPr/>
          <p:nvPr/>
        </p:nvSpPr>
        <p:spPr>
          <a:xfrm>
            <a:off x="240367" y="6158167"/>
            <a:ext cx="555200" cy="5552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98;p2"/>
          <p:cNvSpPr/>
          <p:nvPr/>
        </p:nvSpPr>
        <p:spPr>
          <a:xfrm>
            <a:off x="-33167" y="0"/>
            <a:ext cx="12233200" cy="107600"/>
          </a:xfrm>
          <a:prstGeom prst="rect">
            <a:avLst/>
          </a:prstGeom>
          <a:solidFill>
            <a:srgbClr val="30BCC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2"/>
          <p:cNvSpPr txBox="1">
            <a:spLocks noGrp="1"/>
          </p:cNvSpPr>
          <p:nvPr>
            <p:ph type="body" idx="1"/>
          </p:nvPr>
        </p:nvSpPr>
        <p:spPr>
          <a:xfrm>
            <a:off x="240367" y="1667267"/>
            <a:ext cx="11257687" cy="4888689"/>
          </a:xfrm>
          <a:prstGeom prst="rect">
            <a:avLst/>
          </a:prstGeom>
          <a:noFill/>
          <a:ln>
            <a:noFill/>
          </a:ln>
        </p:spPr>
        <p:txBody>
          <a:bodyPr spcFirstLastPara="1" vert="horz" wrap="square" lIns="121900" tIns="121900" rIns="121900" bIns="121900" rtlCol="0" anchor="t" anchorCtr="0">
            <a:normAutofit/>
          </a:bodyPr>
          <a:lstStyle/>
          <a:p>
            <a:pPr marL="135463" indent="0">
              <a:lnSpc>
                <a:spcPct val="95000"/>
              </a:lnSpc>
              <a:buClr>
                <a:schemeClr val="dk1"/>
              </a:buClr>
              <a:buSzPts val="2000"/>
              <a:buNone/>
            </a:pPr>
            <a:r>
              <a:rPr lang="en-US" sz="3200" dirty="0">
                <a:solidFill>
                  <a:schemeClr val="dk1"/>
                </a:solidFill>
                <a:latin typeface="Nunito" pitchFamily="2" charset="0"/>
                <a:ea typeface="Nunito"/>
                <a:cs typeface="Nunito"/>
                <a:sym typeface="Nunito"/>
              </a:rPr>
              <a:t>Mature T and NK Cell Lymphoid Neoplasms</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pitchFamily="2" charset="0"/>
                <a:ea typeface="Nunito"/>
                <a:cs typeface="Nunito"/>
                <a:sym typeface="Nunito"/>
              </a:rPr>
              <a:t>Retained from 2016</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pitchFamily="2" charset="0"/>
                <a:ea typeface="Nunito"/>
                <a:cs typeface="Nunito"/>
                <a:sym typeface="Nunito"/>
              </a:rPr>
              <a:t>T-prolymphocytic leukemia</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pitchFamily="2" charset="0"/>
                <a:ea typeface="Nunito"/>
                <a:cs typeface="Nunito"/>
                <a:sym typeface="Nunito"/>
              </a:rPr>
              <a:t>T-LGL Leukemia</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pitchFamily="2" charset="0"/>
                <a:ea typeface="Nunito"/>
                <a:cs typeface="Nunito"/>
                <a:sym typeface="Nunito"/>
              </a:rPr>
              <a:t>Adult T-cell leukemia</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pitchFamily="2" charset="0"/>
                <a:ea typeface="Nunito"/>
                <a:cs typeface="Nunito"/>
                <a:sym typeface="Nunito"/>
              </a:rPr>
              <a:t>Mycosis fungoides (Sezary Syndrome )</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pitchFamily="2" charset="0"/>
                <a:ea typeface="Nunito"/>
                <a:cs typeface="Nunito"/>
                <a:sym typeface="Nunito"/>
              </a:rPr>
              <a:t>Aggressive NK leukemia</a:t>
            </a:r>
          </a:p>
          <a:p>
            <a:pPr marL="592652">
              <a:lnSpc>
                <a:spcPct val="95000"/>
              </a:lnSpc>
              <a:buClr>
                <a:schemeClr val="dk1"/>
              </a:buClr>
              <a:buSzPts val="2000"/>
              <a:buFont typeface="Wingdings" panose="05000000000000000000" pitchFamily="2" charset="2"/>
              <a:buChar char="v"/>
            </a:pPr>
            <a:r>
              <a:rPr lang="en-US" sz="2667" dirty="0">
                <a:solidFill>
                  <a:schemeClr val="dk1"/>
                </a:solidFill>
                <a:latin typeface="Nunito" pitchFamily="2" charset="0"/>
                <a:ea typeface="Nunito"/>
                <a:cs typeface="Nunito"/>
                <a:sym typeface="Nunito"/>
              </a:rPr>
              <a:t>Removed in 2022</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pitchFamily="2" charset="0"/>
                <a:ea typeface="Nunito"/>
                <a:cs typeface="Nunito"/>
                <a:sym typeface="Nunito"/>
              </a:rPr>
              <a:t>NK-LGL Leukemia ( NK- large granular lymphocytic leukemia) </a:t>
            </a:r>
          </a:p>
          <a:p>
            <a:pPr marL="1202237" lvl="1">
              <a:lnSpc>
                <a:spcPct val="95000"/>
              </a:lnSpc>
              <a:buClr>
                <a:schemeClr val="dk1"/>
              </a:buClr>
              <a:buSzPts val="2000"/>
              <a:buFont typeface="Wingdings" panose="05000000000000000000" pitchFamily="2" charset="2"/>
              <a:buChar char="v"/>
            </a:pPr>
            <a:r>
              <a:rPr lang="en-US" sz="2400" dirty="0">
                <a:solidFill>
                  <a:schemeClr val="dk1"/>
                </a:solidFill>
                <a:latin typeface="Nunito" pitchFamily="2" charset="0"/>
                <a:ea typeface="Nunito"/>
                <a:cs typeface="Nunito"/>
                <a:sym typeface="Nunito"/>
              </a:rPr>
              <a:t>CLL-NK cell</a:t>
            </a:r>
          </a:p>
          <a:p>
            <a:pPr marL="1202237" lvl="1">
              <a:lnSpc>
                <a:spcPct val="95000"/>
              </a:lnSpc>
              <a:buClr>
                <a:schemeClr val="dk1"/>
              </a:buClr>
              <a:buSzPts val="2000"/>
              <a:buFont typeface="Wingdings" panose="05000000000000000000" pitchFamily="2" charset="2"/>
              <a:buChar char="v"/>
            </a:pPr>
            <a:endParaRPr lang="en-US" sz="2133" dirty="0">
              <a:solidFill>
                <a:schemeClr val="dk1"/>
              </a:solidFill>
              <a:latin typeface="Nunito" pitchFamily="2" charset="0"/>
              <a:ea typeface="Nunito"/>
              <a:cs typeface="Nunito"/>
              <a:sym typeface="Nunito"/>
            </a:endParaRPr>
          </a:p>
          <a:p>
            <a:pPr marL="1811821" lvl="2">
              <a:lnSpc>
                <a:spcPct val="95000"/>
              </a:lnSpc>
              <a:buClr>
                <a:schemeClr val="dk1"/>
              </a:buClr>
              <a:buSzPts val="2000"/>
            </a:pPr>
            <a:endParaRPr lang="en-US" sz="2400" dirty="0">
              <a:solidFill>
                <a:schemeClr val="dk1"/>
              </a:solidFill>
              <a:latin typeface="Nunito" pitchFamily="2" charset="0"/>
              <a:ea typeface="Nunito"/>
              <a:cs typeface="Nunito"/>
              <a:sym typeface="Nunito"/>
            </a:endParaRPr>
          </a:p>
          <a:p>
            <a:pPr marL="2421406" lvl="3">
              <a:lnSpc>
                <a:spcPct val="95000"/>
              </a:lnSpc>
              <a:buClr>
                <a:schemeClr val="dk1"/>
              </a:buClr>
              <a:buSzPts val="2000"/>
            </a:pPr>
            <a:endParaRPr lang="en-US"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202237" lvl="1">
              <a:lnSpc>
                <a:spcPct val="95000"/>
              </a:lnSpc>
              <a:buClr>
                <a:schemeClr val="dk1"/>
              </a:buClr>
              <a:buSzPts val="2000"/>
            </a:pPr>
            <a:endParaRPr lang="en-US" dirty="0">
              <a:solidFill>
                <a:schemeClr val="dk1"/>
              </a:solidFill>
              <a:latin typeface="Nunito"/>
              <a:ea typeface="Nunito"/>
              <a:cs typeface="Nunito"/>
              <a:sym typeface="Nunito"/>
            </a:endParaRPr>
          </a:p>
          <a:p>
            <a:pPr marL="1811821" lvl="2">
              <a:lnSpc>
                <a:spcPct val="95000"/>
              </a:lnSpc>
              <a:buClr>
                <a:schemeClr val="dk1"/>
              </a:buClr>
              <a:buSzPts val="2000"/>
            </a:pPr>
            <a:endParaRPr lang="en-US" sz="2133" dirty="0">
              <a:solidFill>
                <a:schemeClr val="dk1"/>
              </a:solidFill>
              <a:latin typeface="Nunito"/>
              <a:ea typeface="Nunito"/>
              <a:cs typeface="Nunito"/>
              <a:sym typeface="Nunito"/>
            </a:endParaRPr>
          </a:p>
          <a:p>
            <a:pPr marL="135463" indent="0">
              <a:lnSpc>
                <a:spcPct val="95000"/>
              </a:lnSpc>
              <a:buClr>
                <a:schemeClr val="dk1"/>
              </a:buClr>
              <a:buSzPts val="2000"/>
              <a:buNone/>
            </a:pPr>
            <a:endParaRPr sz="2667" dirty="0">
              <a:solidFill>
                <a:schemeClr val="dk1"/>
              </a:solidFill>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F512C89F-0684-5F8A-EC5E-9D5366A63A83}"/>
              </a:ext>
            </a:extLst>
          </p:cNvPr>
          <p:cNvSpPr>
            <a:spLocks noGrp="1"/>
          </p:cNvSpPr>
          <p:nvPr>
            <p:ph type="sldNum" idx="12"/>
          </p:nvPr>
        </p:nvSpPr>
        <p:spPr>
          <a:xfrm>
            <a:off x="11236015" y="5943033"/>
            <a:ext cx="731600" cy="524800"/>
          </a:xfrm>
        </p:spPr>
        <p:txBody>
          <a:bodyPr/>
          <a:lstStyle/>
          <a:p>
            <a:fld id="{00000000-1234-1234-1234-123412341234}" type="slidenum">
              <a:rPr lang="en" smtClean="0"/>
              <a:pPr/>
              <a:t>27</a:t>
            </a:fld>
            <a:endParaRPr lang="en" dirty="0"/>
          </a:p>
        </p:txBody>
      </p:sp>
      <p:cxnSp>
        <p:nvCxnSpPr>
          <p:cNvPr id="4" name="Straight Arrow Connector 3">
            <a:extLst>
              <a:ext uri="{FF2B5EF4-FFF2-40B4-BE49-F238E27FC236}">
                <a16:creationId xmlns:a16="http://schemas.microsoft.com/office/drawing/2014/main" id="{5FEC481D-5237-C869-7883-B726E1836679}"/>
              </a:ext>
            </a:extLst>
          </p:cNvPr>
          <p:cNvCxnSpPr/>
          <p:nvPr/>
        </p:nvCxnSpPr>
        <p:spPr>
          <a:xfrm>
            <a:off x="240367" y="4258491"/>
            <a:ext cx="555200" cy="24819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718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ACBC-ABF5-A22D-927D-18CE874D95D6}"/>
              </a:ext>
            </a:extLst>
          </p:cNvPr>
          <p:cNvSpPr>
            <a:spLocks noGrp="1"/>
          </p:cNvSpPr>
          <p:nvPr>
            <p:ph type="title"/>
          </p:nvPr>
        </p:nvSpPr>
        <p:spPr>
          <a:xfrm>
            <a:off x="1480975" y="-23629"/>
            <a:ext cx="10446707" cy="1059305"/>
          </a:xfrm>
        </p:spPr>
        <p:txBody>
          <a:bodyPr vert="horz" lIns="91440" tIns="45720" rIns="91440" bIns="0" rtlCol="0" anchor="b">
            <a:normAutofit/>
          </a:bodyPr>
          <a:lstStyle/>
          <a:p>
            <a:r>
              <a:rPr lang="en-US" sz="4100" dirty="0"/>
              <a:t>WHO 5</a:t>
            </a:r>
            <a:r>
              <a:rPr lang="en-US" sz="4100" baseline="30000" dirty="0"/>
              <a:t>th</a:t>
            </a:r>
            <a:r>
              <a:rPr lang="en-US" sz="4100" dirty="0"/>
              <a:t> ed and ICC Classification  Part I</a:t>
            </a:r>
          </a:p>
        </p:txBody>
      </p:sp>
      <p:pic>
        <p:nvPicPr>
          <p:cNvPr id="6" name="Content Placeholder 5">
            <a:extLst>
              <a:ext uri="{FF2B5EF4-FFF2-40B4-BE49-F238E27FC236}">
                <a16:creationId xmlns:a16="http://schemas.microsoft.com/office/drawing/2014/main" id="{412DFF40-2964-4DF4-6D45-8498D4A0537B}"/>
              </a:ext>
            </a:extLst>
          </p:cNvPr>
          <p:cNvPicPr>
            <a:picLocks noGrp="1" noChangeAspect="1"/>
          </p:cNvPicPr>
          <p:nvPr>
            <p:ph sz="half" idx="1"/>
          </p:nvPr>
        </p:nvPicPr>
        <p:blipFill>
          <a:blip r:embed="rId3"/>
          <a:stretch>
            <a:fillRect/>
          </a:stretch>
        </p:blipFill>
        <p:spPr>
          <a:xfrm>
            <a:off x="1127376" y="1277343"/>
            <a:ext cx="4929037" cy="5281112"/>
          </a:xfrm>
          <a:prstGeom prst="rect">
            <a:avLst/>
          </a:prstGeom>
        </p:spPr>
      </p:pic>
      <p:pic>
        <p:nvPicPr>
          <p:cNvPr id="9" name="Content Placeholder 8">
            <a:extLst>
              <a:ext uri="{FF2B5EF4-FFF2-40B4-BE49-F238E27FC236}">
                <a16:creationId xmlns:a16="http://schemas.microsoft.com/office/drawing/2014/main" id="{C661D2D4-0675-2615-6E4A-590048841DF5}"/>
              </a:ext>
            </a:extLst>
          </p:cNvPr>
          <p:cNvPicPr>
            <a:picLocks noGrp="1" noChangeAspect="1"/>
          </p:cNvPicPr>
          <p:nvPr>
            <p:ph sz="half" idx="2"/>
          </p:nvPr>
        </p:nvPicPr>
        <p:blipFill>
          <a:blip r:embed="rId4"/>
          <a:stretch>
            <a:fillRect/>
          </a:stretch>
        </p:blipFill>
        <p:spPr>
          <a:xfrm>
            <a:off x="5870713" y="1277343"/>
            <a:ext cx="6152316" cy="5281112"/>
          </a:xfrm>
        </p:spPr>
      </p:pic>
      <p:sp>
        <p:nvSpPr>
          <p:cNvPr id="4" name="Slide Number Placeholder 3">
            <a:extLst>
              <a:ext uri="{FF2B5EF4-FFF2-40B4-BE49-F238E27FC236}">
                <a16:creationId xmlns:a16="http://schemas.microsoft.com/office/drawing/2014/main" id="{EF420F11-BDB2-3936-48F4-7F83C7E06018}"/>
              </a:ext>
            </a:extLst>
          </p:cNvPr>
          <p:cNvSpPr>
            <a:spLocks noGrp="1"/>
          </p:cNvSpPr>
          <p:nvPr>
            <p:ph type="sldNum" sz="quarter" idx="12"/>
          </p:nvPr>
        </p:nvSpPr>
        <p:spPr/>
        <p:txBody>
          <a:bodyPr vert="horz" lIns="91440" tIns="45720" rIns="91440" bIns="45720" rtlCol="0" anchor="t">
            <a:normAutofit lnSpcReduction="10000"/>
          </a:bodyPr>
          <a:lstStyle/>
          <a:p>
            <a:pPr>
              <a:lnSpc>
                <a:spcPct val="90000"/>
              </a:lnSpc>
              <a:spcAft>
                <a:spcPts val="600"/>
              </a:spcAft>
            </a:pPr>
            <a:fld id="{138D0714-A091-4457-A549-A6C411F1BF86}" type="slidenum">
              <a:rPr lang="en-US" smtClean="0"/>
              <a:pPr>
                <a:lnSpc>
                  <a:spcPct val="90000"/>
                </a:lnSpc>
                <a:spcAft>
                  <a:spcPts val="600"/>
                </a:spcAft>
              </a:pPr>
              <a:t>28</a:t>
            </a:fld>
            <a:endParaRPr lang="en-US"/>
          </a:p>
        </p:txBody>
      </p:sp>
      <p:sp>
        <p:nvSpPr>
          <p:cNvPr id="3" name="TextBox 2">
            <a:extLst>
              <a:ext uri="{FF2B5EF4-FFF2-40B4-BE49-F238E27FC236}">
                <a16:creationId xmlns:a16="http://schemas.microsoft.com/office/drawing/2014/main" id="{A5BA2B08-8927-E627-241D-C53F774D0EB4}"/>
              </a:ext>
            </a:extLst>
          </p:cNvPr>
          <p:cNvSpPr txBox="1"/>
          <p:nvPr/>
        </p:nvSpPr>
        <p:spPr>
          <a:xfrm>
            <a:off x="6096000" y="6558455"/>
            <a:ext cx="5831682" cy="307777"/>
          </a:xfrm>
          <a:prstGeom prst="rect">
            <a:avLst/>
          </a:prstGeom>
          <a:noFill/>
        </p:spPr>
        <p:txBody>
          <a:bodyPr wrap="square" rtlCol="0">
            <a:spAutoFit/>
          </a:bodyPr>
          <a:lstStyle/>
          <a:p>
            <a:r>
              <a:rPr lang="en-US" sz="1400" dirty="0"/>
              <a:t>Box 46-1, p.890, Jaffe’s Hematopathology 2025</a:t>
            </a:r>
          </a:p>
        </p:txBody>
      </p:sp>
      <p:cxnSp>
        <p:nvCxnSpPr>
          <p:cNvPr id="7" name="Straight Arrow Connector 6">
            <a:extLst>
              <a:ext uri="{FF2B5EF4-FFF2-40B4-BE49-F238E27FC236}">
                <a16:creationId xmlns:a16="http://schemas.microsoft.com/office/drawing/2014/main" id="{5BE8F9FD-24C2-C28C-AE29-369F59E59A41}"/>
              </a:ext>
            </a:extLst>
          </p:cNvPr>
          <p:cNvCxnSpPr/>
          <p:nvPr/>
        </p:nvCxnSpPr>
        <p:spPr>
          <a:xfrm>
            <a:off x="5870713" y="5470634"/>
            <a:ext cx="530087" cy="1418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D06657-4C18-2881-D8C3-D81BD34545D8}"/>
              </a:ext>
            </a:extLst>
          </p:cNvPr>
          <p:cNvSpPr txBox="1"/>
          <p:nvPr/>
        </p:nvSpPr>
        <p:spPr>
          <a:xfrm>
            <a:off x="1655378" y="6558455"/>
            <a:ext cx="4440621" cy="307777"/>
          </a:xfrm>
          <a:prstGeom prst="rect">
            <a:avLst/>
          </a:prstGeom>
          <a:noFill/>
        </p:spPr>
        <p:txBody>
          <a:bodyPr wrap="square" rtlCol="0">
            <a:spAutoFit/>
          </a:bodyPr>
          <a:lstStyle/>
          <a:p>
            <a:r>
              <a:rPr lang="en-US" sz="1400" dirty="0"/>
              <a:t>WHO 5</a:t>
            </a:r>
            <a:r>
              <a:rPr lang="en-US" sz="1400" baseline="30000" dirty="0"/>
              <a:t>th</a:t>
            </a:r>
            <a:r>
              <a:rPr lang="en-US" sz="1400" dirty="0"/>
              <a:t> ed </a:t>
            </a:r>
            <a:r>
              <a:rPr lang="en-US" sz="1400" dirty="0" err="1"/>
              <a:t>haematolymphoid</a:t>
            </a:r>
            <a:r>
              <a:rPr lang="en-US" sz="1400" dirty="0"/>
              <a:t> tumors </a:t>
            </a:r>
          </a:p>
        </p:txBody>
      </p:sp>
    </p:spTree>
    <p:extLst>
      <p:ext uri="{BB962C8B-B14F-4D97-AF65-F5344CB8AC3E}">
        <p14:creationId xmlns:p14="http://schemas.microsoft.com/office/powerpoint/2010/main" val="281498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30C2D5-C929-84F3-E948-CC67F6CCF55E}"/>
              </a:ext>
            </a:extLst>
          </p:cNvPr>
          <p:cNvSpPr>
            <a:spLocks noGrp="1"/>
          </p:cNvSpPr>
          <p:nvPr>
            <p:ph type="title"/>
          </p:nvPr>
        </p:nvSpPr>
        <p:spPr>
          <a:xfrm>
            <a:off x="1962305" y="221638"/>
            <a:ext cx="9697883" cy="1280890"/>
          </a:xfrm>
        </p:spPr>
        <p:txBody>
          <a:bodyPr/>
          <a:lstStyle/>
          <a:p>
            <a:r>
              <a:rPr lang="en-US" dirty="0"/>
              <a:t>WHO 5</a:t>
            </a:r>
            <a:r>
              <a:rPr lang="en-US" baseline="30000" dirty="0"/>
              <a:t>th</a:t>
            </a:r>
            <a:r>
              <a:rPr lang="en-US" dirty="0"/>
              <a:t> ed and ICC Classification Part 2 </a:t>
            </a:r>
          </a:p>
        </p:txBody>
      </p:sp>
      <p:sp>
        <p:nvSpPr>
          <p:cNvPr id="7" name="Content Placeholder 6">
            <a:extLst>
              <a:ext uri="{FF2B5EF4-FFF2-40B4-BE49-F238E27FC236}">
                <a16:creationId xmlns:a16="http://schemas.microsoft.com/office/drawing/2014/main" id="{8BE51F9C-D6A2-55F9-1079-A3FC922BCF14}"/>
              </a:ext>
            </a:extLst>
          </p:cNvPr>
          <p:cNvSpPr>
            <a:spLocks noGrp="1"/>
          </p:cNvSpPr>
          <p:nvPr>
            <p:ph idx="1"/>
          </p:nvPr>
        </p:nvSpPr>
        <p:spPr>
          <a:xfrm>
            <a:off x="217118" y="1174106"/>
            <a:ext cx="11974882" cy="5683893"/>
          </a:xfrm>
        </p:spPr>
        <p:txBody>
          <a:bodyPr>
            <a:normAutofit fontScale="92500" lnSpcReduction="10000"/>
          </a:bodyPr>
          <a:lstStyle/>
          <a:p>
            <a:r>
              <a:rPr lang="en-US" sz="2400" dirty="0"/>
              <a:t>Although many AML types have distinctive morphologic, clinical, and prognostic features in addition to the specific cytogenetic and molecular genetic findings, : the ICC approach to AML is primarily based on: </a:t>
            </a:r>
          </a:p>
          <a:p>
            <a:pPr lvl="1"/>
            <a:r>
              <a:rPr lang="en-US" sz="2400" dirty="0"/>
              <a:t> genetics with nongenetically defined disorders placed in the ever-shrinking category of AML, not otherwise specified (NOS). </a:t>
            </a:r>
          </a:p>
          <a:p>
            <a:r>
              <a:rPr lang="en-US" sz="2400" dirty="0"/>
              <a:t>In addition to a more genetic approach, the ICC also makes major changes related to blast cell counts required for an AML diagnosis.  Blast count #s not needed for:  </a:t>
            </a:r>
          </a:p>
          <a:p>
            <a:pPr lvl="1"/>
            <a:r>
              <a:rPr lang="en-US" sz="2400" dirty="0"/>
              <a:t>APL with t(15;17)(q24.1;q21.2)/</a:t>
            </a:r>
            <a:r>
              <a:rPr lang="en-US" sz="2400" i="1" dirty="0"/>
              <a:t>PML::RARA </a:t>
            </a:r>
            <a:r>
              <a:rPr lang="en-US" sz="2400" dirty="0"/>
              <a:t>and the core binding factor leukemias (AML with t(8;21)(q22;q22.1)/</a:t>
            </a:r>
            <a:r>
              <a:rPr lang="en-US" sz="2400" i="1" dirty="0"/>
              <a:t>RUNX1::RUNX1T1 </a:t>
            </a:r>
            <a:r>
              <a:rPr lang="en-US" sz="2400" dirty="0"/>
              <a:t>and AML with inv(16)(p13.1q22) or t(16;16)(p13.1;q22)/</a:t>
            </a:r>
            <a:r>
              <a:rPr lang="en-US" sz="2400" i="1" dirty="0"/>
              <a:t>CBFB::MYH11)</a:t>
            </a:r>
          </a:p>
          <a:p>
            <a:pPr lvl="1"/>
            <a:r>
              <a:rPr lang="en-US" sz="2200" dirty="0"/>
              <a:t>For consistency among disease groups, the ICC requires at least 10% peripheral blood or bone marrow blasts for a diagnosis of AML, understanding that rare cases, especially with features of APL or core binding factor leukemias, listed above. </a:t>
            </a:r>
          </a:p>
          <a:p>
            <a:r>
              <a:rPr lang="en-US" sz="2400" dirty="0"/>
              <a:t>One exception to this approach, however, is AML with (9;22)(q34.1;q11.2)/</a:t>
            </a:r>
            <a:r>
              <a:rPr lang="en-US" sz="2400" i="1" dirty="0"/>
              <a:t>BCR::ABL1 </a:t>
            </a:r>
            <a:r>
              <a:rPr lang="en-US" sz="2400" dirty="0"/>
              <a:t>for which the 20% blast requirement is retained because of difficulty in distinguishing the accelerated phase of CML from AML in cases with less than 20% blast cells. </a:t>
            </a:r>
          </a:p>
          <a:p>
            <a:endParaRPr lang="en-US" sz="2600" dirty="0"/>
          </a:p>
        </p:txBody>
      </p:sp>
      <p:sp>
        <p:nvSpPr>
          <p:cNvPr id="5" name="Slide Number Placeholder 4">
            <a:extLst>
              <a:ext uri="{FF2B5EF4-FFF2-40B4-BE49-F238E27FC236}">
                <a16:creationId xmlns:a16="http://schemas.microsoft.com/office/drawing/2014/main" id="{19186B48-6E4D-3396-FFCD-8BB55CC4D1BE}"/>
              </a:ext>
            </a:extLst>
          </p:cNvPr>
          <p:cNvSpPr>
            <a:spLocks noGrp="1"/>
          </p:cNvSpPr>
          <p:nvPr>
            <p:ph type="sldNum" sz="quarter" idx="12"/>
          </p:nvPr>
        </p:nvSpPr>
        <p:spPr/>
        <p:txBody>
          <a:bodyPr/>
          <a:lstStyle/>
          <a:p>
            <a:fld id="{138D0714-A091-4457-A549-A6C411F1BF86}" type="slidenum">
              <a:rPr lang="en-US" smtClean="0"/>
              <a:t>29</a:t>
            </a:fld>
            <a:endParaRPr lang="en-US"/>
          </a:p>
        </p:txBody>
      </p:sp>
    </p:spTree>
    <p:extLst>
      <p:ext uri="{BB962C8B-B14F-4D97-AF65-F5344CB8AC3E}">
        <p14:creationId xmlns:p14="http://schemas.microsoft.com/office/powerpoint/2010/main" val="104001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4EBA-6D78-40A5-AC22-33F17B624BD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0ECADBA-EB50-48CA-8D39-381A5660F3B3}"/>
              </a:ext>
            </a:extLst>
          </p:cNvPr>
          <p:cNvSpPr>
            <a:spLocks noGrp="1"/>
          </p:cNvSpPr>
          <p:nvPr>
            <p:ph idx="1"/>
          </p:nvPr>
        </p:nvSpPr>
        <p:spPr>
          <a:xfrm>
            <a:off x="0" y="1315644"/>
            <a:ext cx="12191999" cy="5070868"/>
          </a:xfrm>
        </p:spPr>
        <p:txBody>
          <a:bodyPr>
            <a:noAutofit/>
          </a:bodyPr>
          <a:lstStyle/>
          <a:p>
            <a:r>
              <a:rPr lang="en-US" sz="2400" dirty="0"/>
              <a:t>I have no conflict of interest or financial disclosures. I do mention a company and some books a few times but not endorsing, just for information.</a:t>
            </a:r>
          </a:p>
          <a:p>
            <a:r>
              <a:rPr lang="en-US" sz="2400" dirty="0"/>
              <a:t>My reason for the topic choice: to learn more about this interesting and important topic in hematologic malignancies</a:t>
            </a:r>
          </a:p>
          <a:p>
            <a:r>
              <a:rPr lang="en-US" sz="2400" dirty="0"/>
              <a:t>In the last 30 years, what has happened in the field of hematopathology:</a:t>
            </a:r>
          </a:p>
          <a:p>
            <a:pPr lvl="1"/>
            <a:r>
              <a:rPr lang="en-US" sz="2400" dirty="0"/>
              <a:t>A classification system has been developed defining distinct, real entities, as outlined in the WHO classification of hematologic neoplasms.</a:t>
            </a:r>
          </a:p>
          <a:p>
            <a:pPr lvl="1"/>
            <a:r>
              <a:rPr lang="en-US" sz="2400" dirty="0"/>
              <a:t>Advances </a:t>
            </a:r>
            <a:r>
              <a:rPr lang="en-US" sz="2400" dirty="0" err="1"/>
              <a:t>ihave</a:t>
            </a:r>
            <a:r>
              <a:rPr lang="en-US" sz="2400" dirty="0"/>
              <a:t> been made in  sophisticated immunophenotyping such as flow cytometry, and most recently an explosion in molecular/genetic testing that greatly expands how we understand the pathophysiology of hematologic disease.  </a:t>
            </a:r>
          </a:p>
          <a:p>
            <a:r>
              <a:rPr lang="en-US" sz="2400" dirty="0"/>
              <a:t>Some of these advances in hematologic malignancy diagnosis will be discussed. </a:t>
            </a:r>
          </a:p>
        </p:txBody>
      </p:sp>
      <p:sp>
        <p:nvSpPr>
          <p:cNvPr id="4" name="Slide Number Placeholder 3">
            <a:extLst>
              <a:ext uri="{FF2B5EF4-FFF2-40B4-BE49-F238E27FC236}">
                <a16:creationId xmlns:a16="http://schemas.microsoft.com/office/drawing/2014/main" id="{99FBFE16-4713-4A86-9A10-11CB34A8A791}"/>
              </a:ext>
            </a:extLst>
          </p:cNvPr>
          <p:cNvSpPr>
            <a:spLocks noGrp="1"/>
          </p:cNvSpPr>
          <p:nvPr>
            <p:ph type="sldNum" sz="quarter" idx="12"/>
          </p:nvPr>
        </p:nvSpPr>
        <p:spPr/>
        <p:txBody>
          <a:bodyPr/>
          <a:lstStyle/>
          <a:p>
            <a:fld id="{25071B9B-9F4C-4EAC-8832-C9195E19EF06}" type="slidenum">
              <a:rPr lang="en-US" smtClean="0"/>
              <a:t>3</a:t>
            </a:fld>
            <a:endParaRPr lang="en-US"/>
          </a:p>
        </p:txBody>
      </p:sp>
    </p:spTree>
    <p:extLst>
      <p:ext uri="{BB962C8B-B14F-4D97-AF65-F5344CB8AC3E}">
        <p14:creationId xmlns:p14="http://schemas.microsoft.com/office/powerpoint/2010/main" val="4072354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FAB1-7FB0-2643-610F-01DCA49CAAF5}"/>
              </a:ext>
            </a:extLst>
          </p:cNvPr>
          <p:cNvSpPr>
            <a:spLocks noGrp="1"/>
          </p:cNvSpPr>
          <p:nvPr>
            <p:ph type="title"/>
          </p:nvPr>
        </p:nvSpPr>
        <p:spPr>
          <a:xfrm>
            <a:off x="1986455" y="329899"/>
            <a:ext cx="9502391" cy="1280890"/>
          </a:xfrm>
        </p:spPr>
        <p:txBody>
          <a:bodyPr/>
          <a:lstStyle/>
          <a:p>
            <a:r>
              <a:rPr lang="en-US" dirty="0"/>
              <a:t>WHO 5</a:t>
            </a:r>
            <a:r>
              <a:rPr lang="en-US" baseline="30000" dirty="0"/>
              <a:t>th</a:t>
            </a:r>
            <a:r>
              <a:rPr lang="en-US" dirty="0"/>
              <a:t> ed and ICC Classification Part 3 </a:t>
            </a:r>
          </a:p>
        </p:txBody>
      </p:sp>
      <p:sp>
        <p:nvSpPr>
          <p:cNvPr id="3" name="Content Placeholder 2">
            <a:extLst>
              <a:ext uri="{FF2B5EF4-FFF2-40B4-BE49-F238E27FC236}">
                <a16:creationId xmlns:a16="http://schemas.microsoft.com/office/drawing/2014/main" id="{29FA5286-F68D-95F2-A924-DED166024AE0}"/>
              </a:ext>
            </a:extLst>
          </p:cNvPr>
          <p:cNvSpPr>
            <a:spLocks noGrp="1"/>
          </p:cNvSpPr>
          <p:nvPr>
            <p:ph idx="1"/>
          </p:nvPr>
        </p:nvSpPr>
        <p:spPr>
          <a:xfrm>
            <a:off x="252608" y="1628467"/>
            <a:ext cx="11686783" cy="5394125"/>
          </a:xfrm>
        </p:spPr>
        <p:txBody>
          <a:bodyPr>
            <a:normAutofit/>
          </a:bodyPr>
          <a:lstStyle/>
          <a:p>
            <a:r>
              <a:rPr lang="en-US" sz="2400" dirty="0"/>
              <a:t>The ICC expands the list of de novo type genetic groups, but there is less data on some of these types to be confident that such a finding in the absence of an increase in blasts warrants a diagnosis of AML. </a:t>
            </a:r>
          </a:p>
          <a:p>
            <a:r>
              <a:rPr lang="en-US" sz="2400" dirty="0"/>
              <a:t>Additionally, mutations in </a:t>
            </a:r>
            <a:r>
              <a:rPr lang="en-US" sz="2400" i="1" dirty="0"/>
              <a:t>NPM1</a:t>
            </a:r>
            <a:r>
              <a:rPr lang="en-US" sz="2400" dirty="0"/>
              <a:t> may be secondary, such as in the setting of chronic myelomonocytic leukemia (CMML), and such a finding in that context should not automatically trigger a diagnosis of AML. </a:t>
            </a:r>
          </a:p>
          <a:p>
            <a:r>
              <a:rPr lang="en-US" sz="2400" dirty="0"/>
              <a:t>For cases of AML with mutated </a:t>
            </a:r>
            <a:r>
              <a:rPr lang="en-US" sz="2400" i="1" dirty="0"/>
              <a:t>TP53</a:t>
            </a:r>
            <a:r>
              <a:rPr lang="en-US" sz="2400" dirty="0"/>
              <a:t>, AML with myelodysplasia-related gene mutations, AML with myelodysplasia-related cytogenetic abnormalities, and AML, NOS, the 20% blast requirement is retained, but a new category of MDS/AML is introduced in which peripheral blood or marrow blasts are 10% to 19%. Such cases should be treated based on their clinical behavior, with some being slowly progressive, similar to MDS, and others progressing quickly, similar to AML.</a:t>
            </a:r>
          </a:p>
        </p:txBody>
      </p:sp>
      <p:sp>
        <p:nvSpPr>
          <p:cNvPr id="4" name="Slide Number Placeholder 3">
            <a:extLst>
              <a:ext uri="{FF2B5EF4-FFF2-40B4-BE49-F238E27FC236}">
                <a16:creationId xmlns:a16="http://schemas.microsoft.com/office/drawing/2014/main" id="{2AA906B3-A030-5E74-1981-C24770022BA6}"/>
              </a:ext>
            </a:extLst>
          </p:cNvPr>
          <p:cNvSpPr>
            <a:spLocks noGrp="1"/>
          </p:cNvSpPr>
          <p:nvPr>
            <p:ph type="sldNum" sz="quarter" idx="12"/>
          </p:nvPr>
        </p:nvSpPr>
        <p:spPr/>
        <p:txBody>
          <a:bodyPr/>
          <a:lstStyle/>
          <a:p>
            <a:fld id="{138D0714-A091-4457-A549-A6C411F1BF86}" type="slidenum">
              <a:rPr lang="en-US" smtClean="0"/>
              <a:t>30</a:t>
            </a:fld>
            <a:endParaRPr lang="en-US"/>
          </a:p>
        </p:txBody>
      </p:sp>
    </p:spTree>
    <p:extLst>
      <p:ext uri="{BB962C8B-B14F-4D97-AF65-F5344CB8AC3E}">
        <p14:creationId xmlns:p14="http://schemas.microsoft.com/office/powerpoint/2010/main" val="1187436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A1275-5FCD-B639-B094-D983620E6104}"/>
              </a:ext>
            </a:extLst>
          </p:cNvPr>
          <p:cNvSpPr>
            <a:spLocks noGrp="1"/>
          </p:cNvSpPr>
          <p:nvPr>
            <p:ph type="title"/>
          </p:nvPr>
        </p:nvSpPr>
        <p:spPr>
          <a:xfrm>
            <a:off x="649225" y="335200"/>
            <a:ext cx="11237976" cy="1259894"/>
          </a:xfrm>
        </p:spPr>
        <p:txBody>
          <a:bodyPr>
            <a:normAutofit/>
          </a:bodyPr>
          <a:lstStyle/>
          <a:p>
            <a:pPr>
              <a:lnSpc>
                <a:spcPct val="90000"/>
              </a:lnSpc>
            </a:pPr>
            <a:r>
              <a:rPr lang="en-US" sz="3200" dirty="0"/>
              <a:t>Clonal Hematopoiesis (CH): Part 1: A product of Aging</a:t>
            </a:r>
          </a:p>
        </p:txBody>
      </p:sp>
      <p:sp>
        <p:nvSpPr>
          <p:cNvPr id="15" name="Rectangle 1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78559DD-95CB-651C-B60F-4CAB705E188B}"/>
              </a:ext>
            </a:extLst>
          </p:cNvPr>
          <p:cNvSpPr>
            <a:spLocks noGrp="1"/>
          </p:cNvSpPr>
          <p:nvPr>
            <p:ph idx="1"/>
          </p:nvPr>
        </p:nvSpPr>
        <p:spPr>
          <a:xfrm>
            <a:off x="649225" y="1444752"/>
            <a:ext cx="11237975" cy="4871721"/>
          </a:xfrm>
        </p:spPr>
        <p:txBody>
          <a:bodyPr>
            <a:normAutofit lnSpcReduction="10000"/>
          </a:bodyPr>
          <a:lstStyle/>
          <a:p>
            <a:r>
              <a:rPr lang="en-US" sz="2800" dirty="0"/>
              <a:t>CH: Characterized by the expansion of distinct, clonal blood cell subpopulations which arise from the hematopoietic stem cell</a:t>
            </a:r>
          </a:p>
          <a:p>
            <a:r>
              <a:rPr lang="en-US" sz="2800" dirty="0"/>
              <a:t>First published in 2014, CH occurs in 1% of  60 year olds, 10% in 70 yrs, 30% of 90 years old, and not showing a blood picture of hematologic malignancy</a:t>
            </a:r>
          </a:p>
          <a:p>
            <a:r>
              <a:rPr lang="en-US" sz="2800" dirty="0"/>
              <a:t>Now called Clonal hematopoiesis of indeterminate potential  (CHIP)</a:t>
            </a:r>
          </a:p>
          <a:p>
            <a:r>
              <a:rPr lang="en-US" sz="2800" dirty="0"/>
              <a:t>CH detected in individuals with unexplained cytopenia is designated as “clonal cytopenia of undetermined significance” (CCUS)</a:t>
            </a:r>
          </a:p>
        </p:txBody>
      </p:sp>
      <p:sp>
        <p:nvSpPr>
          <p:cNvPr id="1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40730FE-87F1-9E36-75D8-BB396BF4D3FA}"/>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25071B9B-9F4C-4EAC-8832-C9195E19EF06}" type="slidenum">
              <a:rPr lang="en-US" sz="1900" smtClean="0"/>
              <a:pPr>
                <a:lnSpc>
                  <a:spcPct val="90000"/>
                </a:lnSpc>
                <a:spcAft>
                  <a:spcPts val="600"/>
                </a:spcAft>
              </a:pPr>
              <a:t>31</a:t>
            </a:fld>
            <a:endParaRPr lang="en-US" sz="1900"/>
          </a:p>
        </p:txBody>
      </p:sp>
      <p:sp>
        <p:nvSpPr>
          <p:cNvPr id="9" name="TextBox 8">
            <a:extLst>
              <a:ext uri="{FF2B5EF4-FFF2-40B4-BE49-F238E27FC236}">
                <a16:creationId xmlns:a16="http://schemas.microsoft.com/office/drawing/2014/main" id="{8A614242-9CFB-840F-6F98-1AC3ED67ED16}"/>
              </a:ext>
            </a:extLst>
          </p:cNvPr>
          <p:cNvSpPr txBox="1"/>
          <p:nvPr/>
        </p:nvSpPr>
        <p:spPr>
          <a:xfrm>
            <a:off x="1533430" y="6321221"/>
            <a:ext cx="10163175" cy="646331"/>
          </a:xfrm>
          <a:prstGeom prst="rect">
            <a:avLst/>
          </a:prstGeom>
          <a:noFill/>
        </p:spPr>
        <p:txBody>
          <a:bodyPr wrap="square" rtlCol="0">
            <a:spAutoFit/>
          </a:bodyPr>
          <a:lstStyle/>
          <a:p>
            <a:r>
              <a:rPr lang="en-US" dirty="0"/>
              <a:t>Dr </a:t>
            </a:r>
            <a:r>
              <a:rPr lang="en-US" dirty="0" err="1"/>
              <a:t>Kishtagari</a:t>
            </a:r>
            <a:r>
              <a:rPr lang="en-US" dirty="0"/>
              <a:t>, 10-25-2025, Do I have Bad Blood, Vanderbilt U, podcast: Blood Cancer Talks</a:t>
            </a:r>
          </a:p>
          <a:p>
            <a:endParaRPr lang="en-US" dirty="0"/>
          </a:p>
        </p:txBody>
      </p:sp>
    </p:spTree>
    <p:extLst>
      <p:ext uri="{BB962C8B-B14F-4D97-AF65-F5344CB8AC3E}">
        <p14:creationId xmlns:p14="http://schemas.microsoft.com/office/powerpoint/2010/main" val="96312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417B-7A96-12C2-35E3-AFB7BBB895CE}"/>
              </a:ext>
            </a:extLst>
          </p:cNvPr>
          <p:cNvSpPr>
            <a:spLocks noGrp="1"/>
          </p:cNvSpPr>
          <p:nvPr>
            <p:ph type="title"/>
          </p:nvPr>
        </p:nvSpPr>
        <p:spPr>
          <a:xfrm>
            <a:off x="2350609" y="0"/>
            <a:ext cx="8911687" cy="1280890"/>
          </a:xfrm>
        </p:spPr>
        <p:txBody>
          <a:bodyPr/>
          <a:lstStyle/>
          <a:p>
            <a:r>
              <a:rPr lang="en-US" dirty="0"/>
              <a:t>Clonal Hematopoiesis (CH): Part 2 </a:t>
            </a:r>
          </a:p>
        </p:txBody>
      </p:sp>
      <p:sp>
        <p:nvSpPr>
          <p:cNvPr id="3" name="Content Placeholder 2">
            <a:extLst>
              <a:ext uri="{FF2B5EF4-FFF2-40B4-BE49-F238E27FC236}">
                <a16:creationId xmlns:a16="http://schemas.microsoft.com/office/drawing/2014/main" id="{554CA3AF-FA21-828F-D6DD-75581544CBD3}"/>
              </a:ext>
            </a:extLst>
          </p:cNvPr>
          <p:cNvSpPr>
            <a:spLocks noGrp="1"/>
          </p:cNvSpPr>
          <p:nvPr>
            <p:ph idx="1"/>
          </p:nvPr>
        </p:nvSpPr>
        <p:spPr>
          <a:xfrm>
            <a:off x="1292271" y="970344"/>
            <a:ext cx="11028362" cy="6073394"/>
          </a:xfrm>
        </p:spPr>
        <p:txBody>
          <a:bodyPr>
            <a:normAutofit fontScale="92500" lnSpcReduction="20000"/>
          </a:bodyPr>
          <a:lstStyle/>
          <a:p>
            <a:r>
              <a:rPr lang="en-US" dirty="0"/>
              <a:t>Analysis of &gt; 30,000 people identified CH as a common age-dependent occurrence in healthy people that was associated with an increased risk of hematological cancers, cardiovascular diseases, and all-cause mortality (#of deaths, specific group over a period of time).</a:t>
            </a:r>
          </a:p>
          <a:p>
            <a:r>
              <a:rPr lang="en-US" dirty="0"/>
              <a:t>The term “clonal hematopoiesis of indeterminate potential” (CHIP) was coined to denote the presence of myeloid cancer–associated somatic mutations in otherwise healthy individuals without underlying myeloid neoplasia or unexplained blood count abnormalities.  A variant allele frequency (VAF) cut-off point of ≥ 2% has been proposed as a criterion for CHIP. </a:t>
            </a:r>
          </a:p>
          <a:p>
            <a:r>
              <a:rPr lang="en-US" dirty="0"/>
              <a:t>CHIP is regarded as a premalignant state, and risk factors for clonal expansion, and ultimately cancer progression, are beginning to be identified. Although screening </a:t>
            </a:r>
            <a:r>
              <a:rPr lang="en-US" dirty="0" err="1"/>
              <a:t>hematologically</a:t>
            </a:r>
            <a:r>
              <a:rPr lang="en-US" dirty="0"/>
              <a:t> normal individuals for CHIP outside the research setting is not routinely advocated at this stage, CHIP may be incidentally discovered in persons undergoing genetic sequencing for other conditions including direct-to-consumer genetic tests.</a:t>
            </a:r>
          </a:p>
          <a:p>
            <a:r>
              <a:rPr lang="en-US" dirty="0"/>
              <a:t>CH detected in individuals with unexplained cytopenia is designated as “clonal cytopenia of undetermined significance” (CCUS) and confers a significant risk of progression to hematological cancers. In this edition, CCUS includes any demonstrable molecular or cytogenetic clonal event detected in an individual with cytopenia lacking morphological evidence of myeloid neoplasia. It is anticipated that data will emerge in the coming years to help risk-stratify CCUS patients and identify optimal management approaches accordingly. In the absence of evidence of clonality, sustained unexplained cytopenia(s) should be referred to as “idiopathic cytopenia of unknown significance”.</a:t>
            </a:r>
          </a:p>
          <a:p>
            <a:r>
              <a:rPr lang="en-US" dirty="0"/>
              <a:t>Eric Topel: as been a prominent advocate for recognizing </a:t>
            </a:r>
            <a:r>
              <a:rPr lang="en-US" b="1" dirty="0"/>
              <a:t>clonal hematopoiesis of indeterminate potential (CHIP)</a:t>
            </a:r>
            <a:r>
              <a:rPr lang="en-US" dirty="0"/>
              <a:t> as a clinically significant biomarker, not just a laboratory curiosity. In his “The Missing CHIP” post, he emphasized that CHIP — defined as somatic mutations in hematopoietic stem cells with a variant allele frequency (VAF) ≥2% — conveys </a:t>
            </a:r>
            <a:r>
              <a:rPr lang="en-US" b="1" dirty="0"/>
              <a:t>independent risk information</a:t>
            </a:r>
            <a:r>
              <a:rPr lang="en-US" dirty="0"/>
              <a:t> for cardiovascular disease, cancer, blood clots, and other conditions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Ground Truths</a:t>
            </a:r>
            <a:r>
              <a:rPr lang="en-US" dirty="0">
                <a:solidFill>
                  <a:schemeClr val="tx1"/>
                </a:solidFill>
              </a:rPr>
              <a:t> </a:t>
            </a:r>
            <a:r>
              <a:rPr lang="en-US" dirty="0"/>
              <a:t>Podcasts</a:t>
            </a:r>
          </a:p>
        </p:txBody>
      </p:sp>
      <p:sp>
        <p:nvSpPr>
          <p:cNvPr id="4" name="Slide Number Placeholder 3">
            <a:extLst>
              <a:ext uri="{FF2B5EF4-FFF2-40B4-BE49-F238E27FC236}">
                <a16:creationId xmlns:a16="http://schemas.microsoft.com/office/drawing/2014/main" id="{55ACB293-BA13-F5BB-9ACE-2CD6070F3A10}"/>
              </a:ext>
            </a:extLst>
          </p:cNvPr>
          <p:cNvSpPr>
            <a:spLocks noGrp="1"/>
          </p:cNvSpPr>
          <p:nvPr>
            <p:ph type="sldNum" sz="quarter" idx="12"/>
          </p:nvPr>
        </p:nvSpPr>
        <p:spPr/>
        <p:txBody>
          <a:bodyPr/>
          <a:lstStyle/>
          <a:p>
            <a:fld id="{25071B9B-9F4C-4EAC-8832-C9195E19EF06}" type="slidenum">
              <a:rPr lang="en-US" smtClean="0"/>
              <a:t>32</a:t>
            </a:fld>
            <a:endParaRPr lang="en-US"/>
          </a:p>
        </p:txBody>
      </p:sp>
      <p:cxnSp>
        <p:nvCxnSpPr>
          <p:cNvPr id="10" name="Straight Arrow Connector 9">
            <a:extLst>
              <a:ext uri="{FF2B5EF4-FFF2-40B4-BE49-F238E27FC236}">
                <a16:creationId xmlns:a16="http://schemas.microsoft.com/office/drawing/2014/main" id="{1C524D8A-4D47-75F5-746D-50F67E5E2C52}"/>
              </a:ext>
            </a:extLst>
          </p:cNvPr>
          <p:cNvCxnSpPr/>
          <p:nvPr/>
        </p:nvCxnSpPr>
        <p:spPr>
          <a:xfrm>
            <a:off x="310896" y="5193792"/>
            <a:ext cx="804672" cy="2926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43C204-1D99-3D15-7DC3-C5DD7B2D5B23}"/>
              </a:ext>
            </a:extLst>
          </p:cNvPr>
          <p:cNvCxnSpPr/>
          <p:nvPr/>
        </p:nvCxnSpPr>
        <p:spPr>
          <a:xfrm>
            <a:off x="310896" y="3429000"/>
            <a:ext cx="804672" cy="342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01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154A-8EE8-03CA-71B0-0E04F01EB575}"/>
              </a:ext>
            </a:extLst>
          </p:cNvPr>
          <p:cNvSpPr>
            <a:spLocks noGrp="1"/>
          </p:cNvSpPr>
          <p:nvPr>
            <p:ph type="title"/>
          </p:nvPr>
        </p:nvSpPr>
        <p:spPr>
          <a:xfrm>
            <a:off x="1894562" y="101380"/>
            <a:ext cx="9765626" cy="1280890"/>
          </a:xfrm>
        </p:spPr>
        <p:txBody>
          <a:bodyPr/>
          <a:lstStyle/>
          <a:p>
            <a:r>
              <a:rPr lang="en-US" dirty="0"/>
              <a:t>Factors of Risk for CHIP and CCUS</a:t>
            </a:r>
          </a:p>
        </p:txBody>
      </p:sp>
      <p:pic>
        <p:nvPicPr>
          <p:cNvPr id="6" name="Content Placeholder 5">
            <a:extLst>
              <a:ext uri="{FF2B5EF4-FFF2-40B4-BE49-F238E27FC236}">
                <a16:creationId xmlns:a16="http://schemas.microsoft.com/office/drawing/2014/main" id="{98A43A7C-A7DE-81C8-86EB-EED82F0688F2}"/>
              </a:ext>
            </a:extLst>
          </p:cNvPr>
          <p:cNvPicPr>
            <a:picLocks noGrp="1" noChangeAspect="1"/>
          </p:cNvPicPr>
          <p:nvPr>
            <p:ph idx="1"/>
          </p:nvPr>
        </p:nvPicPr>
        <p:blipFill>
          <a:blip r:embed="rId3"/>
          <a:stretch>
            <a:fillRect/>
          </a:stretch>
        </p:blipFill>
        <p:spPr>
          <a:xfrm>
            <a:off x="531812" y="1234251"/>
            <a:ext cx="10841038" cy="5327869"/>
          </a:xfrm>
          <a:prstGeom prst="rect">
            <a:avLst/>
          </a:prstGeom>
        </p:spPr>
      </p:pic>
      <p:sp>
        <p:nvSpPr>
          <p:cNvPr id="4" name="Slide Number Placeholder 3">
            <a:extLst>
              <a:ext uri="{FF2B5EF4-FFF2-40B4-BE49-F238E27FC236}">
                <a16:creationId xmlns:a16="http://schemas.microsoft.com/office/drawing/2014/main" id="{7F5B58E2-F1D5-DF7F-8F66-4DFDF201C8E9}"/>
              </a:ext>
            </a:extLst>
          </p:cNvPr>
          <p:cNvSpPr>
            <a:spLocks noGrp="1"/>
          </p:cNvSpPr>
          <p:nvPr>
            <p:ph type="sldNum" sz="quarter" idx="12"/>
          </p:nvPr>
        </p:nvSpPr>
        <p:spPr/>
        <p:txBody>
          <a:bodyPr/>
          <a:lstStyle/>
          <a:p>
            <a:fld id="{25071B9B-9F4C-4EAC-8832-C9195E19EF06}" type="slidenum">
              <a:rPr lang="en-US" smtClean="0"/>
              <a:t>33</a:t>
            </a:fld>
            <a:endParaRPr lang="en-US"/>
          </a:p>
        </p:txBody>
      </p:sp>
      <p:sp>
        <p:nvSpPr>
          <p:cNvPr id="7" name="TextBox 6">
            <a:extLst>
              <a:ext uri="{FF2B5EF4-FFF2-40B4-BE49-F238E27FC236}">
                <a16:creationId xmlns:a16="http://schemas.microsoft.com/office/drawing/2014/main" id="{8CF03EEF-308C-E1AD-1243-7C3F7EE20A53}"/>
              </a:ext>
            </a:extLst>
          </p:cNvPr>
          <p:cNvSpPr txBox="1"/>
          <p:nvPr/>
        </p:nvSpPr>
        <p:spPr>
          <a:xfrm>
            <a:off x="1894562" y="6448583"/>
            <a:ext cx="10297438" cy="646331"/>
          </a:xfrm>
          <a:prstGeom prst="rect">
            <a:avLst/>
          </a:prstGeom>
          <a:noFill/>
        </p:spPr>
        <p:txBody>
          <a:bodyPr wrap="square" rtlCol="0">
            <a:spAutoFit/>
          </a:bodyPr>
          <a:lstStyle/>
          <a:p>
            <a:r>
              <a:rPr lang="en-US" dirty="0"/>
              <a:t>Dr </a:t>
            </a:r>
            <a:r>
              <a:rPr lang="en-US" dirty="0" err="1"/>
              <a:t>Kishtagari</a:t>
            </a:r>
            <a:r>
              <a:rPr lang="en-US" dirty="0"/>
              <a:t>, 10-25-2025, Do I have Bad Blood, Vanderbilt U, podcast: Blood Cancer Talks</a:t>
            </a:r>
          </a:p>
          <a:p>
            <a:endParaRPr lang="en-US" dirty="0"/>
          </a:p>
        </p:txBody>
      </p:sp>
      <p:sp>
        <p:nvSpPr>
          <p:cNvPr id="8" name="TextBox 7">
            <a:extLst>
              <a:ext uri="{FF2B5EF4-FFF2-40B4-BE49-F238E27FC236}">
                <a16:creationId xmlns:a16="http://schemas.microsoft.com/office/drawing/2014/main" id="{BA522936-85A7-6DDD-6C87-B85A2AFA0E8F}"/>
              </a:ext>
            </a:extLst>
          </p:cNvPr>
          <p:cNvSpPr txBox="1"/>
          <p:nvPr/>
        </p:nvSpPr>
        <p:spPr>
          <a:xfrm>
            <a:off x="8858250" y="2697481"/>
            <a:ext cx="1504950" cy="369332"/>
          </a:xfrm>
          <a:prstGeom prst="rect">
            <a:avLst/>
          </a:prstGeom>
          <a:noFill/>
        </p:spPr>
        <p:txBody>
          <a:bodyPr wrap="square" rtlCol="0">
            <a:spAutoFit/>
          </a:bodyPr>
          <a:lstStyle/>
          <a:p>
            <a:r>
              <a:rPr lang="en-US" dirty="0"/>
              <a:t>CCUS</a:t>
            </a:r>
          </a:p>
        </p:txBody>
      </p:sp>
      <p:sp>
        <p:nvSpPr>
          <p:cNvPr id="9" name="TextBox 8">
            <a:extLst>
              <a:ext uri="{FF2B5EF4-FFF2-40B4-BE49-F238E27FC236}">
                <a16:creationId xmlns:a16="http://schemas.microsoft.com/office/drawing/2014/main" id="{40C94D53-3FB1-63EB-023F-2D42EAB06EB0}"/>
              </a:ext>
            </a:extLst>
          </p:cNvPr>
          <p:cNvSpPr txBox="1"/>
          <p:nvPr/>
        </p:nvSpPr>
        <p:spPr>
          <a:xfrm>
            <a:off x="9067800" y="4114800"/>
            <a:ext cx="1504950" cy="369332"/>
          </a:xfrm>
          <a:prstGeom prst="rect">
            <a:avLst/>
          </a:prstGeom>
          <a:noFill/>
        </p:spPr>
        <p:txBody>
          <a:bodyPr wrap="square" rtlCol="0">
            <a:spAutoFit/>
          </a:bodyPr>
          <a:lstStyle/>
          <a:p>
            <a:r>
              <a:rPr lang="en-US" dirty="0"/>
              <a:t>CHIP</a:t>
            </a:r>
          </a:p>
        </p:txBody>
      </p:sp>
      <p:sp>
        <p:nvSpPr>
          <p:cNvPr id="10" name="TextBox 9">
            <a:extLst>
              <a:ext uri="{FF2B5EF4-FFF2-40B4-BE49-F238E27FC236}">
                <a16:creationId xmlns:a16="http://schemas.microsoft.com/office/drawing/2014/main" id="{570C1FC5-2A30-4982-71C5-36237CDF851F}"/>
              </a:ext>
            </a:extLst>
          </p:cNvPr>
          <p:cNvSpPr txBox="1"/>
          <p:nvPr/>
        </p:nvSpPr>
        <p:spPr>
          <a:xfrm>
            <a:off x="1894562" y="817283"/>
            <a:ext cx="7654387" cy="646331"/>
          </a:xfrm>
          <a:prstGeom prst="rect">
            <a:avLst/>
          </a:prstGeom>
          <a:noFill/>
        </p:spPr>
        <p:txBody>
          <a:bodyPr wrap="square" rtlCol="0">
            <a:spAutoFit/>
          </a:bodyPr>
          <a:lstStyle/>
          <a:p>
            <a:r>
              <a:rPr lang="en-US" dirty="0"/>
              <a:t>Clonal Hematopoiesis of Indeterminate Potential; Clonal Cytopenia of Undetermined Significance</a:t>
            </a:r>
          </a:p>
        </p:txBody>
      </p:sp>
    </p:spTree>
    <p:extLst>
      <p:ext uri="{BB962C8B-B14F-4D97-AF65-F5344CB8AC3E}">
        <p14:creationId xmlns:p14="http://schemas.microsoft.com/office/powerpoint/2010/main" val="2156832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E8AB-A88F-ED25-E317-E0CF38ADDE82}"/>
              </a:ext>
            </a:extLst>
          </p:cNvPr>
          <p:cNvSpPr>
            <a:spLocks noGrp="1"/>
          </p:cNvSpPr>
          <p:nvPr>
            <p:ph type="title"/>
          </p:nvPr>
        </p:nvSpPr>
        <p:spPr>
          <a:xfrm>
            <a:off x="2592926" y="235105"/>
            <a:ext cx="8911687" cy="1280890"/>
          </a:xfrm>
        </p:spPr>
        <p:txBody>
          <a:bodyPr/>
          <a:lstStyle/>
          <a:p>
            <a:r>
              <a:rPr lang="en-US" dirty="0"/>
              <a:t>Case Study 1: Part 1</a:t>
            </a:r>
          </a:p>
        </p:txBody>
      </p:sp>
      <p:sp>
        <p:nvSpPr>
          <p:cNvPr id="5" name="Content Placeholder 4">
            <a:extLst>
              <a:ext uri="{FF2B5EF4-FFF2-40B4-BE49-F238E27FC236}">
                <a16:creationId xmlns:a16="http://schemas.microsoft.com/office/drawing/2014/main" id="{921F64BC-70FF-E4F3-FAD8-2A6EFFCECDF9}"/>
              </a:ext>
            </a:extLst>
          </p:cNvPr>
          <p:cNvSpPr>
            <a:spLocks noGrp="1"/>
          </p:cNvSpPr>
          <p:nvPr>
            <p:ph sz="half" idx="1"/>
          </p:nvPr>
        </p:nvSpPr>
        <p:spPr>
          <a:xfrm>
            <a:off x="531812" y="1515995"/>
            <a:ext cx="4313864" cy="3777622"/>
          </a:xfrm>
        </p:spPr>
        <p:txBody>
          <a:bodyPr>
            <a:noAutofit/>
          </a:bodyPr>
          <a:lstStyle/>
          <a:p>
            <a:r>
              <a:rPr lang="en-US" sz="1600" dirty="0"/>
              <a:t>A 78 year old man was noted incidentally to have a leukocytosis on a CBC.  </a:t>
            </a:r>
          </a:p>
          <a:p>
            <a:r>
              <a:rPr lang="en-US" sz="1600" dirty="0"/>
              <a:t>Morphology of the peripheral smear: small, mature-appearing </a:t>
            </a:r>
            <a:r>
              <a:rPr lang="en-US" sz="1600" dirty="0" err="1"/>
              <a:t>lymphs</a:t>
            </a:r>
            <a:r>
              <a:rPr lang="en-US" sz="1600" dirty="0"/>
              <a:t>, “soccer ball-like” nuclei and some smudge cells. </a:t>
            </a:r>
          </a:p>
          <a:p>
            <a:r>
              <a:rPr lang="en-US" sz="1600" dirty="0"/>
              <a:t>Flow cytometry: CD5+,CD19+, CD20 dim, CD23+, CD43 dim, CD79b dim, CD200 +, CD10 neg, CD38 neg, </a:t>
            </a:r>
          </a:p>
          <a:p>
            <a:r>
              <a:rPr lang="en-US" sz="1600" dirty="0"/>
              <a:t>FISH: 13q14.3 62% of cells, 17p13.1 deletion 76% of cells.  Neg for trisomy 12, t (11;14) CCND1-IGH, and deletion 11q.  </a:t>
            </a:r>
          </a:p>
          <a:p>
            <a:r>
              <a:rPr lang="en-US" sz="1600" dirty="0"/>
              <a:t>Targeted next generation sequencing panel:</a:t>
            </a:r>
            <a:r>
              <a:rPr lang="en-US" sz="1600" i="1" dirty="0"/>
              <a:t>TP53 mutation</a:t>
            </a:r>
          </a:p>
          <a:p>
            <a:endParaRPr lang="en-US" sz="1600" i="1" dirty="0"/>
          </a:p>
          <a:p>
            <a:r>
              <a:rPr lang="en-US" sz="1600" b="1" i="1" dirty="0"/>
              <a:t>Diagnosis:___________________________</a:t>
            </a:r>
            <a:endParaRPr lang="en-US" sz="1600" b="1" dirty="0"/>
          </a:p>
        </p:txBody>
      </p:sp>
      <p:pic>
        <p:nvPicPr>
          <p:cNvPr id="8" name="Content Placeholder 7">
            <a:extLst>
              <a:ext uri="{FF2B5EF4-FFF2-40B4-BE49-F238E27FC236}">
                <a16:creationId xmlns:a16="http://schemas.microsoft.com/office/drawing/2014/main" id="{114ADFE5-E28C-350C-CD02-9D2754C734CA}"/>
              </a:ext>
            </a:extLst>
          </p:cNvPr>
          <p:cNvPicPr>
            <a:picLocks noGrp="1" noChangeAspect="1"/>
          </p:cNvPicPr>
          <p:nvPr>
            <p:ph sz="half" idx="2"/>
          </p:nvPr>
        </p:nvPicPr>
        <p:blipFill>
          <a:blip r:embed="rId3"/>
          <a:stretch>
            <a:fillRect/>
          </a:stretch>
        </p:blipFill>
        <p:spPr>
          <a:xfrm>
            <a:off x="5937980" y="1152907"/>
            <a:ext cx="6235991" cy="5233606"/>
          </a:xfrm>
          <a:prstGeom prst="rect">
            <a:avLst/>
          </a:prstGeom>
        </p:spPr>
      </p:pic>
      <p:sp>
        <p:nvSpPr>
          <p:cNvPr id="4" name="Slide Number Placeholder 3">
            <a:extLst>
              <a:ext uri="{FF2B5EF4-FFF2-40B4-BE49-F238E27FC236}">
                <a16:creationId xmlns:a16="http://schemas.microsoft.com/office/drawing/2014/main" id="{208890EB-1C3C-DC3B-344F-18446FE98B24}"/>
              </a:ext>
            </a:extLst>
          </p:cNvPr>
          <p:cNvSpPr>
            <a:spLocks noGrp="1"/>
          </p:cNvSpPr>
          <p:nvPr>
            <p:ph type="sldNum" sz="quarter" idx="12"/>
          </p:nvPr>
        </p:nvSpPr>
        <p:spPr/>
        <p:txBody>
          <a:bodyPr/>
          <a:lstStyle/>
          <a:p>
            <a:fld id="{25071B9B-9F4C-4EAC-8832-C9195E19EF06}" type="slidenum">
              <a:rPr lang="en-US" smtClean="0"/>
              <a:t>34</a:t>
            </a:fld>
            <a:endParaRPr lang="en-US"/>
          </a:p>
        </p:txBody>
      </p:sp>
      <p:pic>
        <p:nvPicPr>
          <p:cNvPr id="10" name="Picture 9">
            <a:extLst>
              <a:ext uri="{FF2B5EF4-FFF2-40B4-BE49-F238E27FC236}">
                <a16:creationId xmlns:a16="http://schemas.microsoft.com/office/drawing/2014/main" id="{A3CE533C-CA00-56D2-400B-9BC96F5C3527}"/>
              </a:ext>
            </a:extLst>
          </p:cNvPr>
          <p:cNvPicPr>
            <a:picLocks noChangeAspect="1"/>
          </p:cNvPicPr>
          <p:nvPr/>
        </p:nvPicPr>
        <p:blipFill>
          <a:blip r:embed="rId4"/>
          <a:stretch>
            <a:fillRect/>
          </a:stretch>
        </p:blipFill>
        <p:spPr>
          <a:xfrm>
            <a:off x="10545607" y="2328812"/>
            <a:ext cx="1114581" cy="714475"/>
          </a:xfrm>
          <a:prstGeom prst="rect">
            <a:avLst/>
          </a:prstGeom>
        </p:spPr>
      </p:pic>
      <p:sp>
        <p:nvSpPr>
          <p:cNvPr id="11" name="TextBox 10">
            <a:extLst>
              <a:ext uri="{FF2B5EF4-FFF2-40B4-BE49-F238E27FC236}">
                <a16:creationId xmlns:a16="http://schemas.microsoft.com/office/drawing/2014/main" id="{84CAA509-A729-0412-2B71-1AF92799281D}"/>
              </a:ext>
            </a:extLst>
          </p:cNvPr>
          <p:cNvSpPr txBox="1"/>
          <p:nvPr/>
        </p:nvSpPr>
        <p:spPr>
          <a:xfrm>
            <a:off x="5937980" y="6386513"/>
            <a:ext cx="5906358" cy="276999"/>
          </a:xfrm>
          <a:prstGeom prst="rect">
            <a:avLst/>
          </a:prstGeom>
          <a:noFill/>
        </p:spPr>
        <p:txBody>
          <a:bodyPr wrap="square" rtlCol="0">
            <a:spAutoFit/>
          </a:bodyPr>
          <a:lstStyle/>
          <a:p>
            <a:r>
              <a:rPr lang="en-US" sz="1200" dirty="0"/>
              <a:t>Beck R, Moore E. Molecular Hematopathology, 2021, p. 152-147. </a:t>
            </a:r>
          </a:p>
        </p:txBody>
      </p:sp>
      <p:sp>
        <p:nvSpPr>
          <p:cNvPr id="13" name="TextBox 12">
            <a:extLst>
              <a:ext uri="{FF2B5EF4-FFF2-40B4-BE49-F238E27FC236}">
                <a16:creationId xmlns:a16="http://schemas.microsoft.com/office/drawing/2014/main" id="{8F827ADB-33FC-89E8-76AE-49AF0DB9F966}"/>
              </a:ext>
            </a:extLst>
          </p:cNvPr>
          <p:cNvSpPr txBox="1"/>
          <p:nvPr/>
        </p:nvSpPr>
        <p:spPr>
          <a:xfrm>
            <a:off x="9112108" y="1556194"/>
            <a:ext cx="2082621" cy="369332"/>
          </a:xfrm>
          <a:prstGeom prst="rect">
            <a:avLst/>
          </a:prstGeom>
          <a:noFill/>
        </p:spPr>
        <p:txBody>
          <a:bodyPr wrap="none" rtlCol="0">
            <a:spAutoFit/>
          </a:bodyPr>
          <a:lstStyle/>
          <a:p>
            <a:r>
              <a:rPr lang="en-US" dirty="0"/>
              <a:t>Think absolute #s</a:t>
            </a:r>
          </a:p>
        </p:txBody>
      </p:sp>
      <p:sp>
        <p:nvSpPr>
          <p:cNvPr id="3" name="TextBox 2">
            <a:extLst>
              <a:ext uri="{FF2B5EF4-FFF2-40B4-BE49-F238E27FC236}">
                <a16:creationId xmlns:a16="http://schemas.microsoft.com/office/drawing/2014/main" id="{9CE5A98B-A92E-041D-63ED-DC96B59EA03B}"/>
              </a:ext>
            </a:extLst>
          </p:cNvPr>
          <p:cNvSpPr txBox="1"/>
          <p:nvPr/>
        </p:nvSpPr>
        <p:spPr>
          <a:xfrm>
            <a:off x="7653880" y="2591730"/>
            <a:ext cx="1219200" cy="369332"/>
          </a:xfrm>
          <a:prstGeom prst="rect">
            <a:avLst/>
          </a:prstGeom>
          <a:noFill/>
        </p:spPr>
        <p:txBody>
          <a:bodyPr wrap="square" rtlCol="0">
            <a:spAutoFit/>
          </a:bodyPr>
          <a:lstStyle/>
          <a:p>
            <a:r>
              <a:rPr lang="en-US" dirty="0"/>
              <a:t>11,385</a:t>
            </a:r>
          </a:p>
        </p:txBody>
      </p:sp>
    </p:spTree>
    <p:extLst>
      <p:ext uri="{BB962C8B-B14F-4D97-AF65-F5344CB8AC3E}">
        <p14:creationId xmlns:p14="http://schemas.microsoft.com/office/powerpoint/2010/main" val="445340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1318A4-8706-B0F1-3F22-9264D7E20B93}"/>
              </a:ext>
            </a:extLst>
          </p:cNvPr>
          <p:cNvPicPr>
            <a:picLocks noChangeAspect="1"/>
          </p:cNvPicPr>
          <p:nvPr/>
        </p:nvPicPr>
        <p:blipFill>
          <a:blip r:embed="rId3"/>
          <a:srcRect t="28123" b="30674"/>
          <a:stretch>
            <a:fillRect/>
          </a:stretch>
        </p:blipFill>
        <p:spPr>
          <a:xfrm>
            <a:off x="5278167" y="2243877"/>
            <a:ext cx="5713682" cy="3213947"/>
          </a:xfrm>
          <a:prstGeom prst="rect">
            <a:avLst/>
          </a:prstGeom>
        </p:spPr>
      </p:pic>
      <p:sp>
        <p:nvSpPr>
          <p:cNvPr id="12" name="Title 11">
            <a:extLst>
              <a:ext uri="{FF2B5EF4-FFF2-40B4-BE49-F238E27FC236}">
                <a16:creationId xmlns:a16="http://schemas.microsoft.com/office/drawing/2014/main" id="{79834855-B640-EE2A-9809-AD9BABDC4533}"/>
              </a:ext>
            </a:extLst>
          </p:cNvPr>
          <p:cNvSpPr>
            <a:spLocks noGrp="1"/>
          </p:cNvSpPr>
          <p:nvPr>
            <p:ph type="title"/>
          </p:nvPr>
        </p:nvSpPr>
        <p:spPr>
          <a:xfrm>
            <a:off x="531811" y="1603432"/>
            <a:ext cx="3668713" cy="1280890"/>
          </a:xfrm>
        </p:spPr>
        <p:txBody>
          <a:bodyPr>
            <a:normAutofit fontScale="90000"/>
          </a:bodyPr>
          <a:lstStyle/>
          <a:p>
            <a:r>
              <a:rPr lang="en-US" dirty="0"/>
              <a:t>Case 1: Part 2, Common FISH Abnormalities and Somatic Mutations in CLL</a:t>
            </a:r>
          </a:p>
        </p:txBody>
      </p:sp>
      <p:sp>
        <p:nvSpPr>
          <p:cNvPr id="5" name="Slide Number Placeholder 4">
            <a:extLst>
              <a:ext uri="{FF2B5EF4-FFF2-40B4-BE49-F238E27FC236}">
                <a16:creationId xmlns:a16="http://schemas.microsoft.com/office/drawing/2014/main" id="{6720EFB6-78B8-AE5C-F971-CB92E5B8F04B}"/>
              </a:ext>
            </a:extLst>
          </p:cNvPr>
          <p:cNvSpPr>
            <a:spLocks noGrp="1"/>
          </p:cNvSpPr>
          <p:nvPr>
            <p:ph type="sldNum" sz="quarter" idx="12"/>
          </p:nvPr>
        </p:nvSpPr>
        <p:spPr/>
        <p:txBody>
          <a:bodyPr>
            <a:normAutofit lnSpcReduction="10000"/>
          </a:bodyPr>
          <a:lstStyle/>
          <a:p>
            <a:pPr>
              <a:lnSpc>
                <a:spcPct val="90000"/>
              </a:lnSpc>
              <a:spcAft>
                <a:spcPts val="600"/>
              </a:spcAft>
            </a:pPr>
            <a:fld id="{25071B9B-9F4C-4EAC-8832-C9195E19EF06}" type="slidenum">
              <a:rPr lang="en-US">
                <a:solidFill>
                  <a:srgbClr val="FFFFFF"/>
                </a:solidFill>
              </a:rPr>
              <a:pPr>
                <a:lnSpc>
                  <a:spcPct val="90000"/>
                </a:lnSpc>
                <a:spcAft>
                  <a:spcPts val="600"/>
                </a:spcAft>
              </a:pPr>
              <a:t>35</a:t>
            </a:fld>
            <a:endParaRPr lang="en-US">
              <a:solidFill>
                <a:srgbClr val="FFFFFF"/>
              </a:solidFill>
            </a:endParaRPr>
          </a:p>
        </p:txBody>
      </p:sp>
      <p:pic>
        <p:nvPicPr>
          <p:cNvPr id="9" name="Picture 8">
            <a:extLst>
              <a:ext uri="{FF2B5EF4-FFF2-40B4-BE49-F238E27FC236}">
                <a16:creationId xmlns:a16="http://schemas.microsoft.com/office/drawing/2014/main" id="{8FBE7B37-CCD5-DEBE-3AC1-D02017DE31D8}"/>
              </a:ext>
            </a:extLst>
          </p:cNvPr>
          <p:cNvPicPr>
            <a:picLocks noChangeAspect="1"/>
          </p:cNvPicPr>
          <p:nvPr/>
        </p:nvPicPr>
        <p:blipFill>
          <a:blip r:embed="rId4"/>
          <a:stretch>
            <a:fillRect/>
          </a:stretch>
        </p:blipFill>
        <p:spPr>
          <a:xfrm>
            <a:off x="4793000" y="231309"/>
            <a:ext cx="6562569" cy="6498104"/>
          </a:xfrm>
          <a:prstGeom prst="rect">
            <a:avLst/>
          </a:prstGeom>
        </p:spPr>
      </p:pic>
      <p:cxnSp>
        <p:nvCxnSpPr>
          <p:cNvPr id="14" name="Straight Arrow Connector 13">
            <a:extLst>
              <a:ext uri="{FF2B5EF4-FFF2-40B4-BE49-F238E27FC236}">
                <a16:creationId xmlns:a16="http://schemas.microsoft.com/office/drawing/2014/main" id="{1ABF9029-8E29-E4B9-1036-8B55C2DB0AE9}"/>
              </a:ext>
            </a:extLst>
          </p:cNvPr>
          <p:cNvCxnSpPr/>
          <p:nvPr/>
        </p:nvCxnSpPr>
        <p:spPr>
          <a:xfrm>
            <a:off x="4200524" y="2782389"/>
            <a:ext cx="436790" cy="23513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970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7797-4C0D-43A0-89D9-3A3C41BF7D4D}"/>
              </a:ext>
            </a:extLst>
          </p:cNvPr>
          <p:cNvSpPr>
            <a:spLocks noGrp="1"/>
          </p:cNvSpPr>
          <p:nvPr>
            <p:ph type="title"/>
          </p:nvPr>
        </p:nvSpPr>
        <p:spPr>
          <a:xfrm>
            <a:off x="1546638" y="397724"/>
            <a:ext cx="4325112" cy="1049235"/>
          </a:xfrm>
        </p:spPr>
        <p:txBody>
          <a:bodyPr>
            <a:normAutofit/>
          </a:bodyPr>
          <a:lstStyle/>
          <a:p>
            <a:r>
              <a:rPr lang="en-US" sz="2800" dirty="0"/>
              <a:t>Genetics and Epigenetics in CLL</a:t>
            </a:r>
          </a:p>
        </p:txBody>
      </p:sp>
      <p:sp>
        <p:nvSpPr>
          <p:cNvPr id="4" name="Slide Number Placeholder 3">
            <a:extLst>
              <a:ext uri="{FF2B5EF4-FFF2-40B4-BE49-F238E27FC236}">
                <a16:creationId xmlns:a16="http://schemas.microsoft.com/office/drawing/2014/main" id="{5A100A70-EE01-4DDD-BF7D-26B960443FD2}"/>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F2D7FD23-D212-480B-9A3A-0A78A6A7D2A0}" type="slidenum">
              <a:rPr lang="en-US" smtClean="0"/>
              <a:pPr>
                <a:lnSpc>
                  <a:spcPct val="90000"/>
                </a:lnSpc>
                <a:spcAft>
                  <a:spcPts val="600"/>
                </a:spcAft>
              </a:pPr>
              <a:t>36</a:t>
            </a:fld>
            <a:endParaRPr lang="en-US"/>
          </a:p>
        </p:txBody>
      </p:sp>
      <p:sp>
        <p:nvSpPr>
          <p:cNvPr id="3" name="Content Placeholder 2">
            <a:extLst>
              <a:ext uri="{FF2B5EF4-FFF2-40B4-BE49-F238E27FC236}">
                <a16:creationId xmlns:a16="http://schemas.microsoft.com/office/drawing/2014/main" id="{CE8F0326-3FF3-44C3-88E2-56825B16CE6A}"/>
              </a:ext>
            </a:extLst>
          </p:cNvPr>
          <p:cNvSpPr>
            <a:spLocks noGrp="1"/>
          </p:cNvSpPr>
          <p:nvPr>
            <p:ph idx="1"/>
          </p:nvPr>
        </p:nvSpPr>
        <p:spPr>
          <a:xfrm>
            <a:off x="785050" y="1618008"/>
            <a:ext cx="5144093" cy="4842268"/>
          </a:xfrm>
        </p:spPr>
        <p:txBody>
          <a:bodyPr>
            <a:normAutofit fontScale="92500" lnSpcReduction="20000"/>
          </a:bodyPr>
          <a:lstStyle/>
          <a:p>
            <a:pPr>
              <a:lnSpc>
                <a:spcPct val="110000"/>
              </a:lnSpc>
            </a:pPr>
            <a:r>
              <a:rPr lang="en-US" sz="1600" dirty="0"/>
              <a:t>Genetic mutations: </a:t>
            </a:r>
          </a:p>
          <a:p>
            <a:pPr lvl="1">
              <a:lnSpc>
                <a:spcPct val="110000"/>
              </a:lnSpc>
            </a:pPr>
            <a:r>
              <a:rPr lang="en-US" sz="1600" dirty="0"/>
              <a:t>del 13q14 most common abnormality: 50% of patients</a:t>
            </a:r>
          </a:p>
          <a:p>
            <a:pPr lvl="1">
              <a:lnSpc>
                <a:spcPct val="110000"/>
              </a:lnSpc>
            </a:pPr>
            <a:r>
              <a:rPr lang="en-US" sz="1600" dirty="0"/>
              <a:t>Trisomy 12: 15-20% of patients</a:t>
            </a:r>
          </a:p>
          <a:p>
            <a:pPr lvl="1">
              <a:lnSpc>
                <a:spcPct val="110000"/>
              </a:lnSpc>
            </a:pPr>
            <a:r>
              <a:rPr lang="en-US" sz="1600" dirty="0"/>
              <a:t>del 11q22.3: 10-15% of patients</a:t>
            </a:r>
          </a:p>
          <a:p>
            <a:pPr lvl="1">
              <a:lnSpc>
                <a:spcPct val="110000"/>
              </a:lnSpc>
            </a:pPr>
            <a:r>
              <a:rPr lang="en-US" sz="1600" dirty="0"/>
              <a:t>Others: del 6q21, del 17 p13.1</a:t>
            </a:r>
          </a:p>
          <a:p>
            <a:pPr>
              <a:lnSpc>
                <a:spcPct val="110000"/>
              </a:lnSpc>
            </a:pPr>
            <a:r>
              <a:rPr lang="en-US" sz="1600" dirty="0"/>
              <a:t>In general loss and gain of chromosomes is common whereas balanced translocations are not common</a:t>
            </a:r>
          </a:p>
          <a:p>
            <a:pPr>
              <a:lnSpc>
                <a:spcPct val="110000"/>
              </a:lnSpc>
            </a:pPr>
            <a:r>
              <a:rPr lang="en-US" sz="1600" dirty="0"/>
              <a:t>RNA expression of noncoding micro RNAs ( miRNAs or </a:t>
            </a:r>
            <a:r>
              <a:rPr lang="en-US" sz="1600" dirty="0" err="1"/>
              <a:t>miRs</a:t>
            </a:r>
            <a:r>
              <a:rPr lang="en-US" sz="1600" dirty="0"/>
              <a:t>) serve as a model for disease pathogenesis.  For example,  loss of 13q14 results in a loss of a tumor-suppressor gene and results in short noncoding miRNA.  This modulates the expression of various pro and </a:t>
            </a:r>
            <a:r>
              <a:rPr lang="en-US" sz="1600" dirty="0" err="1"/>
              <a:t>antiapoptopic</a:t>
            </a:r>
            <a:r>
              <a:rPr lang="en-US" sz="1600" dirty="0"/>
              <a:t> proteins of relevance to CLL. </a:t>
            </a:r>
          </a:p>
          <a:p>
            <a:pPr>
              <a:lnSpc>
                <a:spcPct val="110000"/>
              </a:lnSpc>
            </a:pPr>
            <a:r>
              <a:rPr lang="en-US" sz="1600" dirty="0"/>
              <a:t>del 17p13.1 leads to the deletion of the tumor protein p53 (</a:t>
            </a:r>
            <a:r>
              <a:rPr lang="en-US" sz="1600" i="1" dirty="0"/>
              <a:t>TP53</a:t>
            </a:r>
            <a:r>
              <a:rPr lang="en-US" sz="1600" dirty="0"/>
              <a:t>)</a:t>
            </a:r>
          </a:p>
        </p:txBody>
      </p:sp>
      <p:pic>
        <p:nvPicPr>
          <p:cNvPr id="6" name="Picture 5">
            <a:extLst>
              <a:ext uri="{FF2B5EF4-FFF2-40B4-BE49-F238E27FC236}">
                <a16:creationId xmlns:a16="http://schemas.microsoft.com/office/drawing/2014/main" id="{4BA95AF0-AB82-4FE3-B645-EDB19909DBAB}"/>
              </a:ext>
            </a:extLst>
          </p:cNvPr>
          <p:cNvPicPr>
            <a:picLocks noChangeAspect="1"/>
          </p:cNvPicPr>
          <p:nvPr/>
        </p:nvPicPr>
        <p:blipFill>
          <a:blip r:embed="rId3"/>
          <a:stretch>
            <a:fillRect/>
          </a:stretch>
        </p:blipFill>
        <p:spPr>
          <a:xfrm>
            <a:off x="6769831" y="0"/>
            <a:ext cx="4637119" cy="3674916"/>
          </a:xfrm>
          <a:prstGeom prst="rect">
            <a:avLst/>
          </a:prstGeom>
        </p:spPr>
      </p:pic>
      <p:sp>
        <p:nvSpPr>
          <p:cNvPr id="12" name="TextBox 11">
            <a:extLst>
              <a:ext uri="{FF2B5EF4-FFF2-40B4-BE49-F238E27FC236}">
                <a16:creationId xmlns:a16="http://schemas.microsoft.com/office/drawing/2014/main" id="{474050AE-E2A9-46C2-A045-9EBB2449F3B2}"/>
              </a:ext>
            </a:extLst>
          </p:cNvPr>
          <p:cNvSpPr txBox="1"/>
          <p:nvPr/>
        </p:nvSpPr>
        <p:spPr>
          <a:xfrm>
            <a:off x="6262859" y="3839192"/>
            <a:ext cx="5613963" cy="3083921"/>
          </a:xfrm>
          <a:prstGeom prst="rect">
            <a:avLst/>
          </a:prstGeom>
          <a:noFill/>
        </p:spPr>
        <p:txBody>
          <a:bodyPr wrap="square">
            <a:spAutoFit/>
          </a:bodyPr>
          <a:lstStyle/>
          <a:p>
            <a:pPr eaLnBrk="1" hangingPunct="1">
              <a:lnSpc>
                <a:spcPct val="90000"/>
              </a:lnSpc>
            </a:pPr>
            <a:r>
              <a:rPr lang="en-US" altLang="en-US" dirty="0"/>
              <a:t>G</a:t>
            </a:r>
            <a:r>
              <a:rPr lang="en-US" altLang="en-US" baseline="-25000" dirty="0"/>
              <a:t>1</a:t>
            </a:r>
            <a:r>
              <a:rPr lang="en-US" altLang="en-US" dirty="0"/>
              <a:t> – checks for DNA damage</a:t>
            </a:r>
          </a:p>
          <a:p>
            <a:pPr lvl="1" eaLnBrk="1" hangingPunct="1">
              <a:lnSpc>
                <a:spcPct val="90000"/>
              </a:lnSpc>
            </a:pPr>
            <a:r>
              <a:rPr lang="en-US" altLang="en-US" dirty="0"/>
              <a:t>Rb (retinoblastoma susceptibility gene)</a:t>
            </a:r>
          </a:p>
          <a:p>
            <a:pPr lvl="1" eaLnBrk="1" hangingPunct="1">
              <a:lnSpc>
                <a:spcPct val="90000"/>
              </a:lnSpc>
            </a:pPr>
            <a:r>
              <a:rPr lang="en-US" altLang="en-US" b="1" dirty="0"/>
              <a:t>P53(</a:t>
            </a:r>
            <a:r>
              <a:rPr lang="en-US" altLang="en-US" b="1" i="1" dirty="0"/>
              <a:t>TP53) </a:t>
            </a:r>
            <a:r>
              <a:rPr lang="en-US" altLang="en-US" b="1" dirty="0"/>
              <a:t>– molecular policeman, tumor suppressor gene; most commonly mutated gene in human tumors</a:t>
            </a:r>
          </a:p>
          <a:p>
            <a:pPr eaLnBrk="1" hangingPunct="1">
              <a:lnSpc>
                <a:spcPct val="90000"/>
              </a:lnSpc>
            </a:pPr>
            <a:r>
              <a:rPr lang="en-US" altLang="en-US" dirty="0"/>
              <a:t>G</a:t>
            </a:r>
            <a:r>
              <a:rPr lang="en-US" altLang="en-US" baseline="-25000" dirty="0"/>
              <a:t>2</a:t>
            </a:r>
            <a:r>
              <a:rPr lang="en-US" altLang="en-US" dirty="0"/>
              <a:t>-M checkpoint monitors the accuracy of DNA replication during S-phase</a:t>
            </a:r>
          </a:p>
          <a:p>
            <a:pPr eaLnBrk="1" hangingPunct="1">
              <a:lnSpc>
                <a:spcPct val="90000"/>
              </a:lnSpc>
            </a:pPr>
            <a:r>
              <a:rPr lang="en-US" altLang="en-US" dirty="0"/>
              <a:t>Metaphase checkpoint ( mitotic – spindle checkpoint) – </a:t>
            </a:r>
            <a:r>
              <a:rPr lang="en-US" altLang="en-US" dirty="0" err="1"/>
              <a:t>fxns</a:t>
            </a:r>
            <a:r>
              <a:rPr lang="en-US" altLang="en-US" dirty="0"/>
              <a:t> to ensure that all chromosomes are properly aligned on the spindle apparatus prior to initiating chromosomal separation and segregation at anaphase</a:t>
            </a:r>
          </a:p>
        </p:txBody>
      </p:sp>
      <p:cxnSp>
        <p:nvCxnSpPr>
          <p:cNvPr id="7" name="Straight Arrow Connector 6">
            <a:extLst>
              <a:ext uri="{FF2B5EF4-FFF2-40B4-BE49-F238E27FC236}">
                <a16:creationId xmlns:a16="http://schemas.microsoft.com/office/drawing/2014/main" id="{09906489-0CD4-280A-4E43-2F2D052CE1A8}"/>
              </a:ext>
            </a:extLst>
          </p:cNvPr>
          <p:cNvCxnSpPr/>
          <p:nvPr/>
        </p:nvCxnSpPr>
        <p:spPr>
          <a:xfrm flipV="1">
            <a:off x="6529388" y="2743200"/>
            <a:ext cx="857250" cy="931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0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5822-3F2A-4497-8799-4D89F41BB58D}"/>
              </a:ext>
            </a:extLst>
          </p:cNvPr>
          <p:cNvSpPr>
            <a:spLocks noGrp="1"/>
          </p:cNvSpPr>
          <p:nvPr>
            <p:ph type="title"/>
          </p:nvPr>
        </p:nvSpPr>
        <p:spPr/>
        <p:txBody>
          <a:bodyPr/>
          <a:lstStyle/>
          <a:p>
            <a:r>
              <a:rPr lang="en-US" dirty="0"/>
              <a:t>CLL Biology: Bruton Tyrosine Kinase</a:t>
            </a:r>
          </a:p>
        </p:txBody>
      </p:sp>
      <p:sp>
        <p:nvSpPr>
          <p:cNvPr id="3" name="Content Placeholder 2">
            <a:extLst>
              <a:ext uri="{FF2B5EF4-FFF2-40B4-BE49-F238E27FC236}">
                <a16:creationId xmlns:a16="http://schemas.microsoft.com/office/drawing/2014/main" id="{577BB51B-D091-47B7-97C1-8B5D286C3BDA}"/>
              </a:ext>
            </a:extLst>
          </p:cNvPr>
          <p:cNvSpPr>
            <a:spLocks noGrp="1"/>
          </p:cNvSpPr>
          <p:nvPr>
            <p:ph idx="1"/>
          </p:nvPr>
        </p:nvSpPr>
        <p:spPr>
          <a:xfrm>
            <a:off x="1" y="1672832"/>
            <a:ext cx="12191999" cy="5185168"/>
          </a:xfrm>
        </p:spPr>
        <p:txBody>
          <a:bodyPr>
            <a:normAutofit fontScale="92500" lnSpcReduction="20000"/>
          </a:bodyPr>
          <a:lstStyle/>
          <a:p>
            <a:r>
              <a:rPr lang="en-US" sz="2000" dirty="0"/>
              <a:t>Bruton tyrosine kinase (BTK) mediated intracellular signaling of the B-cell receptor(BCR) is critical for B Cell development, expansion, and survival.</a:t>
            </a:r>
          </a:p>
          <a:p>
            <a:r>
              <a:rPr lang="en-US" dirty="0"/>
              <a:t>BTK is an enzyme that exists in most kinds of blood cells.  </a:t>
            </a:r>
          </a:p>
          <a:p>
            <a:r>
              <a:rPr lang="en-US" dirty="0"/>
              <a:t>In CLL, BTK enzyme is overactive, causing the B lymphocytes to become defective and grow out of control. </a:t>
            </a:r>
            <a:endParaRPr lang="en-US" sz="2000" dirty="0"/>
          </a:p>
          <a:p>
            <a:r>
              <a:rPr lang="en-US" sz="2000" dirty="0"/>
              <a:t>BTK, a member of the tyrosine kinase expressed in carcinoma (TEC) kinase family, is a nonreceptor tyrosine kinase and an essential component of the BCR signalosome. </a:t>
            </a:r>
          </a:p>
          <a:p>
            <a:r>
              <a:rPr lang="en-US" sz="2000" dirty="0"/>
              <a:t>During BCR signaling BTK phosphorylation leads signal transduction via multiple pathways, culminating in the nuclear translocation of transcription factors, including NF-</a:t>
            </a:r>
            <a:r>
              <a:rPr lang="en-US" sz="2000" dirty="0" err="1"/>
              <a:t>kappaB</a:t>
            </a:r>
            <a:r>
              <a:rPr lang="en-US" sz="2000" dirty="0"/>
              <a:t>. </a:t>
            </a:r>
          </a:p>
          <a:p>
            <a:r>
              <a:rPr lang="en-US" sz="2000" dirty="0"/>
              <a:t>Activated  BCR signaling contributes to the initiation and maintenance  of B cell malignancies</a:t>
            </a:r>
          </a:p>
          <a:p>
            <a:r>
              <a:rPr lang="en-US" sz="2000" dirty="0"/>
              <a:t>Aberrant BCR signaling has been  strongly linked to lymphomagenesis and plays a crucial role in the pathobiology  of CLL, mantle cell lymphoma and other hematologic malignancies. </a:t>
            </a:r>
          </a:p>
          <a:p>
            <a:r>
              <a:rPr lang="en-US" sz="2000" dirty="0"/>
              <a:t>BTK is an essential component of BCR signaling, as demonstrated by the observed effects of mutations interfering with its functions both in animals and humans.</a:t>
            </a:r>
          </a:p>
          <a:p>
            <a:r>
              <a:rPr lang="en-US" sz="2000" dirty="0"/>
              <a:t>BTK was clinically validated as a target in B-cell malignancies by the first-in-class inhibitor </a:t>
            </a:r>
            <a:r>
              <a:rPr lang="en-US" sz="2000" dirty="0" err="1"/>
              <a:t>ibrutinub</a:t>
            </a:r>
            <a:r>
              <a:rPr lang="en-US" sz="2000" dirty="0"/>
              <a:t> which currently has 6  US FDA approved indications including CLL, MCL, lymphoplasmacytic lymphoma ( Waldenstrom macroglobulinemia) , and marginal zone lymphoma</a:t>
            </a:r>
          </a:p>
          <a:p>
            <a:endParaRPr lang="en-US" dirty="0"/>
          </a:p>
        </p:txBody>
      </p:sp>
      <p:sp>
        <p:nvSpPr>
          <p:cNvPr id="4" name="Slide Number Placeholder 3">
            <a:extLst>
              <a:ext uri="{FF2B5EF4-FFF2-40B4-BE49-F238E27FC236}">
                <a16:creationId xmlns:a16="http://schemas.microsoft.com/office/drawing/2014/main" id="{9ACE79EC-1B62-4508-8376-96F57FB1C3E8}"/>
              </a:ext>
            </a:extLst>
          </p:cNvPr>
          <p:cNvSpPr>
            <a:spLocks noGrp="1"/>
          </p:cNvSpPr>
          <p:nvPr>
            <p:ph type="sldNum" sz="quarter" idx="12"/>
          </p:nvPr>
        </p:nvSpPr>
        <p:spPr/>
        <p:txBody>
          <a:bodyPr/>
          <a:lstStyle/>
          <a:p>
            <a:fld id="{F2D7FD23-D212-480B-9A3A-0A78A6A7D2A0}" type="slidenum">
              <a:rPr lang="en-US" smtClean="0"/>
              <a:t>37</a:t>
            </a:fld>
            <a:endParaRPr lang="en-US"/>
          </a:p>
        </p:txBody>
      </p:sp>
      <p:cxnSp>
        <p:nvCxnSpPr>
          <p:cNvPr id="6" name="Straight Arrow Connector 5">
            <a:extLst>
              <a:ext uri="{FF2B5EF4-FFF2-40B4-BE49-F238E27FC236}">
                <a16:creationId xmlns:a16="http://schemas.microsoft.com/office/drawing/2014/main" id="{4C7C3F24-AFBB-8074-2A34-03850EF9FACE}"/>
              </a:ext>
            </a:extLst>
          </p:cNvPr>
          <p:cNvCxnSpPr/>
          <p:nvPr/>
        </p:nvCxnSpPr>
        <p:spPr>
          <a:xfrm>
            <a:off x="91440" y="2481943"/>
            <a:ext cx="300445" cy="26125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015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FD51DB-491C-83FE-28D4-0916EBA4D4CA}"/>
              </a:ext>
            </a:extLst>
          </p:cNvPr>
          <p:cNvSpPr>
            <a:spLocks noGrp="1"/>
          </p:cNvSpPr>
          <p:nvPr>
            <p:ph type="title"/>
          </p:nvPr>
        </p:nvSpPr>
        <p:spPr>
          <a:xfrm>
            <a:off x="2748501" y="116150"/>
            <a:ext cx="8911687" cy="1280890"/>
          </a:xfrm>
        </p:spPr>
        <p:txBody>
          <a:bodyPr/>
          <a:lstStyle/>
          <a:p>
            <a:r>
              <a:rPr lang="en-US" dirty="0"/>
              <a:t>Case 1: Part 3 Diagnosis and Treatment</a:t>
            </a:r>
          </a:p>
        </p:txBody>
      </p:sp>
      <p:sp>
        <p:nvSpPr>
          <p:cNvPr id="18" name="Content Placeholder 17">
            <a:extLst>
              <a:ext uri="{FF2B5EF4-FFF2-40B4-BE49-F238E27FC236}">
                <a16:creationId xmlns:a16="http://schemas.microsoft.com/office/drawing/2014/main" id="{DC906C28-6018-999F-BE14-19595BE7C69D}"/>
              </a:ext>
            </a:extLst>
          </p:cNvPr>
          <p:cNvSpPr>
            <a:spLocks noGrp="1"/>
          </p:cNvSpPr>
          <p:nvPr>
            <p:ph sz="half" idx="1"/>
          </p:nvPr>
        </p:nvSpPr>
        <p:spPr>
          <a:xfrm>
            <a:off x="-268288" y="1264014"/>
            <a:ext cx="4972460" cy="5477836"/>
          </a:xfrm>
        </p:spPr>
        <p:txBody>
          <a:bodyPr>
            <a:noAutofit/>
          </a:bodyPr>
          <a:lstStyle/>
          <a:p>
            <a:r>
              <a:rPr lang="en-US" dirty="0"/>
              <a:t>In this case, the patient’s CLL carried a mutated IGHV that was not IGHV3-21, carried a biallelic deletion of 13q14, both favorable findings. Nonetheless, del( 17p) and a TP53 mutation were present and the relatively high percentage of del(13q)-positive cells make this case a high-risk CLL. </a:t>
            </a:r>
          </a:p>
          <a:p>
            <a:r>
              <a:rPr lang="en-US" dirty="0"/>
              <a:t>Because of the minimally affected blood cell counts and absence of symptoms, the patient is currently being monitored without therapy. </a:t>
            </a:r>
          </a:p>
          <a:p>
            <a:r>
              <a:rPr lang="en-US" dirty="0"/>
              <a:t>He will  likely need therapy in the near future based on the adverse genetics, requiring either a  Bruton tyrosine kinase (BTK) or BCL-2 inhibitor as frontline treatment. Long-term outcome is expected to be poor.</a:t>
            </a:r>
          </a:p>
        </p:txBody>
      </p:sp>
      <p:sp>
        <p:nvSpPr>
          <p:cNvPr id="19" name="Content Placeholder 18">
            <a:extLst>
              <a:ext uri="{FF2B5EF4-FFF2-40B4-BE49-F238E27FC236}">
                <a16:creationId xmlns:a16="http://schemas.microsoft.com/office/drawing/2014/main" id="{E979CDAF-9F58-648B-9F3C-F15D553633BF}"/>
              </a:ext>
            </a:extLst>
          </p:cNvPr>
          <p:cNvSpPr>
            <a:spLocks noGrp="1"/>
          </p:cNvSpPr>
          <p:nvPr>
            <p:ph sz="half" idx="2"/>
          </p:nvPr>
        </p:nvSpPr>
        <p:spPr>
          <a:xfrm>
            <a:off x="4832760" y="1397040"/>
            <a:ext cx="7111591" cy="5858518"/>
          </a:xfrm>
        </p:spPr>
        <p:txBody>
          <a:bodyPr>
            <a:noAutofit/>
          </a:bodyPr>
          <a:lstStyle/>
          <a:p>
            <a:r>
              <a:rPr lang="en-US" sz="1600" dirty="0"/>
              <a:t>Genetic analysis including FISH, IGHV mutation status, and assessment for TP53 mutation is recommended for all new diagnoses of CLL, for prognostication purposes.</a:t>
            </a:r>
          </a:p>
          <a:p>
            <a:r>
              <a:rPr lang="en-US" sz="1600" dirty="0"/>
              <a:t>- Unfavorable chromosomal abnormalities in CLL include del(17p), del(11q), and complex karyotype (&gt;3 abnormalities).</a:t>
            </a:r>
          </a:p>
          <a:p>
            <a:r>
              <a:rPr lang="en-US" sz="1600" dirty="0"/>
              <a:t> Somatic mutations in </a:t>
            </a:r>
            <a:r>
              <a:rPr lang="en-US" sz="1600" i="1" dirty="0"/>
              <a:t>TP53, ATM, NOTCHI, SF3B1, BIRC3, RPSI5  </a:t>
            </a:r>
            <a:r>
              <a:rPr lang="en-US" sz="1600" dirty="0"/>
              <a:t>and</a:t>
            </a:r>
            <a:r>
              <a:rPr lang="en-US" sz="1600" i="1" dirty="0"/>
              <a:t> NFKBIE </a:t>
            </a:r>
            <a:r>
              <a:rPr lang="en-US" sz="1600" dirty="0"/>
              <a:t>are associated with adverse prognosis. Targeted NGS panels for evaluation of lymphoid neoplasms may include these genes. </a:t>
            </a:r>
          </a:p>
          <a:p>
            <a:r>
              <a:rPr lang="en-US" sz="1600" dirty="0"/>
              <a:t>Molecular assessment of </a:t>
            </a:r>
            <a:r>
              <a:rPr lang="en-US" sz="1600" dirty="0" err="1"/>
              <a:t>lGHV</a:t>
            </a:r>
            <a:r>
              <a:rPr lang="en-US" sz="1600" dirty="0"/>
              <a:t> gene mutation status is important in the diagnostic workup, since unmutated </a:t>
            </a:r>
            <a:r>
              <a:rPr lang="en-US" sz="1600" dirty="0" err="1"/>
              <a:t>IgHV</a:t>
            </a:r>
            <a:r>
              <a:rPr lang="en-US" sz="1600" dirty="0"/>
              <a:t> (defined as &gt;98% homology with</a:t>
            </a:r>
          </a:p>
          <a:p>
            <a:r>
              <a:rPr lang="en-US" sz="1600" dirty="0"/>
              <a:t>germline sequences) has an unfavorable prognosis and is associated with expression of CD38, ZAP -7 0, and cD49d.</a:t>
            </a:r>
          </a:p>
          <a:p>
            <a:r>
              <a:rPr lang="en-US" sz="1600" dirty="0"/>
              <a:t>- Cases of CLL having del(l7p) or TP53 mutations  are typically refractory to standard chemotherapy and benefit from therapy with either BTK or BCL-2 inhibitors.</a:t>
            </a:r>
          </a:p>
          <a:p>
            <a:pPr marL="0" indent="0">
              <a:buNone/>
            </a:pPr>
            <a:endParaRPr lang="en-US" sz="1600" dirty="0"/>
          </a:p>
        </p:txBody>
      </p:sp>
      <p:sp>
        <p:nvSpPr>
          <p:cNvPr id="5" name="Slide Number Placeholder 4">
            <a:extLst>
              <a:ext uri="{FF2B5EF4-FFF2-40B4-BE49-F238E27FC236}">
                <a16:creationId xmlns:a16="http://schemas.microsoft.com/office/drawing/2014/main" id="{28881792-E2C8-ADAD-58F9-0E1720060A1F}"/>
              </a:ext>
            </a:extLst>
          </p:cNvPr>
          <p:cNvSpPr>
            <a:spLocks noGrp="1"/>
          </p:cNvSpPr>
          <p:nvPr>
            <p:ph type="sldNum" sz="quarter" idx="12"/>
          </p:nvPr>
        </p:nvSpPr>
        <p:spPr/>
        <p:txBody>
          <a:bodyPr/>
          <a:lstStyle/>
          <a:p>
            <a:fld id="{25071B9B-9F4C-4EAC-8832-C9195E19EF06}" type="slidenum">
              <a:rPr lang="en-US" smtClean="0"/>
              <a:t>38</a:t>
            </a:fld>
            <a:endParaRPr lang="en-US"/>
          </a:p>
        </p:txBody>
      </p:sp>
      <p:cxnSp>
        <p:nvCxnSpPr>
          <p:cNvPr id="21" name="Straight Arrow Connector 20">
            <a:extLst>
              <a:ext uri="{FF2B5EF4-FFF2-40B4-BE49-F238E27FC236}">
                <a16:creationId xmlns:a16="http://schemas.microsoft.com/office/drawing/2014/main" id="{930989C0-8F56-D19A-193C-60D74E64CF48}"/>
              </a:ext>
            </a:extLst>
          </p:cNvPr>
          <p:cNvCxnSpPr/>
          <p:nvPr/>
        </p:nvCxnSpPr>
        <p:spPr>
          <a:xfrm>
            <a:off x="4820194" y="5329646"/>
            <a:ext cx="522515" cy="2643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682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89CC-8010-4498-F7EB-E9F8CD191AC7}"/>
              </a:ext>
            </a:extLst>
          </p:cNvPr>
          <p:cNvSpPr>
            <a:spLocks noGrp="1"/>
          </p:cNvSpPr>
          <p:nvPr>
            <p:ph type="title"/>
          </p:nvPr>
        </p:nvSpPr>
        <p:spPr>
          <a:xfrm>
            <a:off x="2592923" y="147337"/>
            <a:ext cx="8911687" cy="1280890"/>
          </a:xfrm>
        </p:spPr>
        <p:txBody>
          <a:bodyPr/>
          <a:lstStyle/>
          <a:p>
            <a:r>
              <a:rPr lang="en-US" dirty="0"/>
              <a:t>Case 2: Part 1</a:t>
            </a:r>
          </a:p>
        </p:txBody>
      </p:sp>
      <p:sp>
        <p:nvSpPr>
          <p:cNvPr id="7" name="Content Placeholder 6">
            <a:extLst>
              <a:ext uri="{FF2B5EF4-FFF2-40B4-BE49-F238E27FC236}">
                <a16:creationId xmlns:a16="http://schemas.microsoft.com/office/drawing/2014/main" id="{479955F5-DE8A-F556-AAB4-D234A47A90F3}"/>
              </a:ext>
            </a:extLst>
          </p:cNvPr>
          <p:cNvSpPr>
            <a:spLocks noGrp="1"/>
          </p:cNvSpPr>
          <p:nvPr>
            <p:ph sz="half" idx="1"/>
          </p:nvPr>
        </p:nvSpPr>
        <p:spPr>
          <a:xfrm>
            <a:off x="1031232" y="1054413"/>
            <a:ext cx="5064768" cy="5503549"/>
          </a:xfrm>
        </p:spPr>
        <p:txBody>
          <a:bodyPr>
            <a:normAutofit fontScale="85000" lnSpcReduction="20000"/>
          </a:bodyPr>
          <a:lstStyle/>
          <a:p>
            <a:r>
              <a:rPr lang="en-US" dirty="0"/>
              <a:t>An 83-year-old man with a 2-year history of atypical CLL presented for management of his lymphocytosis.  </a:t>
            </a:r>
          </a:p>
          <a:p>
            <a:r>
              <a:rPr lang="en-US" dirty="0"/>
              <a:t>Peripheral blood morphology: predominance of lymphocytes, medium-sized, moderate amount cytoplasm and round to oval nuclei, with single prominent nucleoli.</a:t>
            </a:r>
          </a:p>
          <a:p>
            <a:r>
              <a:rPr lang="en-US" dirty="0"/>
              <a:t>Bone marrow morphology: 44% lymphocytes, similar morphology as above. </a:t>
            </a:r>
          </a:p>
          <a:p>
            <a:r>
              <a:rPr lang="en-US" dirty="0"/>
              <a:t>Flow cytometry: CD5+, CD19+, CD19+, CD38(dim), CD43, CD79b, +, Kappa light chain +, CD10-,CD11c-, CD23-, CD43_, CD200-.</a:t>
            </a:r>
          </a:p>
          <a:p>
            <a:r>
              <a:rPr lang="en-US" dirty="0"/>
              <a:t>Immunohistochemistry for cyclin D1 and SOX11:negative. </a:t>
            </a:r>
          </a:p>
          <a:p>
            <a:r>
              <a:rPr lang="en-US" dirty="0"/>
              <a:t>Chromosome karyotype : 47,X,-Y,+ l ,del ( 1)(p13) +3,t (3;18) ((p26;q21.2),der (14) t(1;14)(q21;q32)</a:t>
            </a:r>
          </a:p>
          <a:p>
            <a:r>
              <a:rPr lang="en-US" dirty="0"/>
              <a:t>FISH was positive for deletion of IGH (14q32)in 52.8% of cells, negative for del(11q), neg for trisomy 12, neg for del 17p.   </a:t>
            </a:r>
          </a:p>
          <a:p>
            <a:r>
              <a:rPr lang="en-US" dirty="0"/>
              <a:t>Fish positive for </a:t>
            </a:r>
            <a:r>
              <a:rPr lang="en-US" i="1" dirty="0"/>
              <a:t>MYC</a:t>
            </a:r>
            <a:r>
              <a:rPr lang="en-US" dirty="0"/>
              <a:t> (8q24) 46% of cells, IGH-MYC, t(8;14) not detected. </a:t>
            </a:r>
          </a:p>
          <a:p>
            <a:r>
              <a:rPr lang="en-US" dirty="0"/>
              <a:t>NGS: </a:t>
            </a:r>
            <a:r>
              <a:rPr lang="en-US" i="1" dirty="0"/>
              <a:t>TRAF3pK429c.1285A&gt;T, </a:t>
            </a:r>
            <a:r>
              <a:rPr lang="en-US" dirty="0"/>
              <a:t>variant allele 45%</a:t>
            </a:r>
          </a:p>
          <a:p>
            <a:r>
              <a:rPr lang="en-US" b="1" dirty="0"/>
              <a:t>Diagnosis</a:t>
            </a:r>
            <a:r>
              <a:rPr lang="en-US" dirty="0"/>
              <a:t>:__________________________</a:t>
            </a:r>
          </a:p>
        </p:txBody>
      </p:sp>
      <p:pic>
        <p:nvPicPr>
          <p:cNvPr id="10" name="Content Placeholder 9">
            <a:extLst>
              <a:ext uri="{FF2B5EF4-FFF2-40B4-BE49-F238E27FC236}">
                <a16:creationId xmlns:a16="http://schemas.microsoft.com/office/drawing/2014/main" id="{129BD24D-2554-CA39-D382-7AA2C9527744}"/>
              </a:ext>
            </a:extLst>
          </p:cNvPr>
          <p:cNvPicPr>
            <a:picLocks noGrp="1" noChangeAspect="1"/>
          </p:cNvPicPr>
          <p:nvPr>
            <p:ph sz="half" idx="2"/>
          </p:nvPr>
        </p:nvPicPr>
        <p:blipFill>
          <a:blip r:embed="rId3"/>
          <a:stretch>
            <a:fillRect/>
          </a:stretch>
        </p:blipFill>
        <p:spPr>
          <a:xfrm>
            <a:off x="6595420" y="1054413"/>
            <a:ext cx="4929946" cy="4691400"/>
          </a:xfrm>
          <a:prstGeom prst="rect">
            <a:avLst/>
          </a:prstGeom>
        </p:spPr>
      </p:pic>
      <p:sp>
        <p:nvSpPr>
          <p:cNvPr id="5" name="Slide Number Placeholder 4">
            <a:extLst>
              <a:ext uri="{FF2B5EF4-FFF2-40B4-BE49-F238E27FC236}">
                <a16:creationId xmlns:a16="http://schemas.microsoft.com/office/drawing/2014/main" id="{B63B242D-EBEA-3D56-24E9-54B33FE19999}"/>
              </a:ext>
            </a:extLst>
          </p:cNvPr>
          <p:cNvSpPr>
            <a:spLocks noGrp="1"/>
          </p:cNvSpPr>
          <p:nvPr>
            <p:ph type="sldNum" sz="quarter" idx="12"/>
          </p:nvPr>
        </p:nvSpPr>
        <p:spPr/>
        <p:txBody>
          <a:bodyPr/>
          <a:lstStyle/>
          <a:p>
            <a:fld id="{25071B9B-9F4C-4EAC-8832-C9195E19EF06}" type="slidenum">
              <a:rPr lang="en-US" smtClean="0"/>
              <a:t>39</a:t>
            </a:fld>
            <a:endParaRPr lang="en-US"/>
          </a:p>
        </p:txBody>
      </p:sp>
      <p:sp>
        <p:nvSpPr>
          <p:cNvPr id="11" name="TextBox 10">
            <a:extLst>
              <a:ext uri="{FF2B5EF4-FFF2-40B4-BE49-F238E27FC236}">
                <a16:creationId xmlns:a16="http://schemas.microsoft.com/office/drawing/2014/main" id="{48A2DAF4-A415-E91B-C189-54801464A998}"/>
              </a:ext>
            </a:extLst>
          </p:cNvPr>
          <p:cNvSpPr txBox="1"/>
          <p:nvPr/>
        </p:nvSpPr>
        <p:spPr>
          <a:xfrm>
            <a:off x="7048767" y="6234797"/>
            <a:ext cx="4346573" cy="646331"/>
          </a:xfrm>
          <a:prstGeom prst="rect">
            <a:avLst/>
          </a:prstGeom>
          <a:noFill/>
        </p:spPr>
        <p:txBody>
          <a:bodyPr wrap="square" rtlCol="0">
            <a:spAutoFit/>
          </a:bodyPr>
          <a:lstStyle/>
          <a:p>
            <a:r>
              <a:rPr lang="en-US" dirty="0"/>
              <a:t>Beck R, Moore E. Molecular Hematopathology, 2021, p. 158-163.</a:t>
            </a:r>
          </a:p>
        </p:txBody>
      </p:sp>
      <p:pic>
        <p:nvPicPr>
          <p:cNvPr id="13" name="Picture 12">
            <a:extLst>
              <a:ext uri="{FF2B5EF4-FFF2-40B4-BE49-F238E27FC236}">
                <a16:creationId xmlns:a16="http://schemas.microsoft.com/office/drawing/2014/main" id="{BFCAC7C7-786B-D867-ABFD-9390DBAFEA3F}"/>
              </a:ext>
            </a:extLst>
          </p:cNvPr>
          <p:cNvPicPr>
            <a:picLocks noChangeAspect="1"/>
          </p:cNvPicPr>
          <p:nvPr/>
        </p:nvPicPr>
        <p:blipFill>
          <a:blip r:embed="rId4"/>
          <a:stretch>
            <a:fillRect/>
          </a:stretch>
        </p:blipFill>
        <p:spPr>
          <a:xfrm>
            <a:off x="10448445" y="1940670"/>
            <a:ext cx="1534831" cy="1381348"/>
          </a:xfrm>
          <a:prstGeom prst="rect">
            <a:avLst/>
          </a:prstGeom>
        </p:spPr>
      </p:pic>
      <p:sp>
        <p:nvSpPr>
          <p:cNvPr id="14" name="TextBox 13">
            <a:extLst>
              <a:ext uri="{FF2B5EF4-FFF2-40B4-BE49-F238E27FC236}">
                <a16:creationId xmlns:a16="http://schemas.microsoft.com/office/drawing/2014/main" id="{AEC80AE7-2FA6-C875-B100-594B4E1CBD9F}"/>
              </a:ext>
            </a:extLst>
          </p:cNvPr>
          <p:cNvSpPr txBox="1"/>
          <p:nvPr/>
        </p:nvSpPr>
        <p:spPr>
          <a:xfrm>
            <a:off x="9656570" y="1326846"/>
            <a:ext cx="2076995" cy="369332"/>
          </a:xfrm>
          <a:prstGeom prst="rect">
            <a:avLst/>
          </a:prstGeom>
          <a:noFill/>
        </p:spPr>
        <p:txBody>
          <a:bodyPr wrap="square" rtlCol="0">
            <a:spAutoFit/>
          </a:bodyPr>
          <a:lstStyle/>
          <a:p>
            <a:r>
              <a:rPr lang="en-US" dirty="0"/>
              <a:t>Think absolute #s</a:t>
            </a:r>
          </a:p>
        </p:txBody>
      </p:sp>
      <p:sp>
        <p:nvSpPr>
          <p:cNvPr id="3" name="TextBox 2">
            <a:extLst>
              <a:ext uri="{FF2B5EF4-FFF2-40B4-BE49-F238E27FC236}">
                <a16:creationId xmlns:a16="http://schemas.microsoft.com/office/drawing/2014/main" id="{C648C922-99EC-7E35-77A4-51292CD46A88}"/>
              </a:ext>
            </a:extLst>
          </p:cNvPr>
          <p:cNvSpPr txBox="1"/>
          <p:nvPr/>
        </p:nvSpPr>
        <p:spPr>
          <a:xfrm>
            <a:off x="8287657" y="2631344"/>
            <a:ext cx="986972" cy="369332"/>
          </a:xfrm>
          <a:prstGeom prst="rect">
            <a:avLst/>
          </a:prstGeom>
          <a:noFill/>
        </p:spPr>
        <p:txBody>
          <a:bodyPr wrap="square" rtlCol="0">
            <a:spAutoFit/>
          </a:bodyPr>
          <a:lstStyle/>
          <a:p>
            <a:r>
              <a:rPr lang="en-US" dirty="0"/>
              <a:t>18,549</a:t>
            </a:r>
          </a:p>
        </p:txBody>
      </p:sp>
    </p:spTree>
    <p:extLst>
      <p:ext uri="{BB962C8B-B14F-4D97-AF65-F5344CB8AC3E}">
        <p14:creationId xmlns:p14="http://schemas.microsoft.com/office/powerpoint/2010/main" val="201832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22A4-E4CE-0D93-253C-4F4D1F622D93}"/>
              </a:ext>
            </a:extLst>
          </p:cNvPr>
          <p:cNvSpPr>
            <a:spLocks noGrp="1"/>
          </p:cNvSpPr>
          <p:nvPr>
            <p:ph type="title"/>
          </p:nvPr>
        </p:nvSpPr>
        <p:spPr>
          <a:xfrm>
            <a:off x="2307175" y="362363"/>
            <a:ext cx="8911687" cy="1280890"/>
          </a:xfrm>
        </p:spPr>
        <p:txBody>
          <a:bodyPr/>
          <a:lstStyle/>
          <a:p>
            <a:r>
              <a:rPr lang="en-US" dirty="0"/>
              <a:t>Questions for You</a:t>
            </a:r>
          </a:p>
        </p:txBody>
      </p:sp>
      <p:sp>
        <p:nvSpPr>
          <p:cNvPr id="3" name="Content Placeholder 2">
            <a:extLst>
              <a:ext uri="{FF2B5EF4-FFF2-40B4-BE49-F238E27FC236}">
                <a16:creationId xmlns:a16="http://schemas.microsoft.com/office/drawing/2014/main" id="{E4BFF2DC-1280-2E93-F6F8-D022A4B435C0}"/>
              </a:ext>
            </a:extLst>
          </p:cNvPr>
          <p:cNvSpPr>
            <a:spLocks noGrp="1"/>
          </p:cNvSpPr>
          <p:nvPr>
            <p:ph idx="1"/>
          </p:nvPr>
        </p:nvSpPr>
        <p:spPr>
          <a:xfrm>
            <a:off x="114300" y="1328739"/>
            <a:ext cx="11504612" cy="4986336"/>
          </a:xfrm>
        </p:spPr>
        <p:txBody>
          <a:bodyPr>
            <a:normAutofit lnSpcReduction="10000"/>
          </a:bodyPr>
          <a:lstStyle/>
          <a:p>
            <a:r>
              <a:rPr lang="en-US" sz="2800" dirty="0"/>
              <a:t>How many do fluorescence in-situ hybridization (FISH)  in your lab? Or a send out? </a:t>
            </a:r>
          </a:p>
          <a:p>
            <a:r>
              <a:rPr lang="en-US" sz="2800" dirty="0"/>
              <a:t>How many do next generation sequencing in your lab?  Or a send out? </a:t>
            </a:r>
          </a:p>
          <a:p>
            <a:r>
              <a:rPr lang="en-US" sz="2800" dirty="0"/>
              <a:t>How many do flow cytometry for CD markers in your lab?  Or a send out?</a:t>
            </a:r>
          </a:p>
          <a:p>
            <a:r>
              <a:rPr lang="en-US" sz="2800" dirty="0"/>
              <a:t>How many of you have heard of clonal hematopoiesis? </a:t>
            </a:r>
          </a:p>
          <a:p>
            <a:r>
              <a:rPr lang="en-US" sz="2800" dirty="0"/>
              <a:t>How many of you have heard of CHIP: clonal hematopoiesis of indeterminate potential? </a:t>
            </a:r>
          </a:p>
          <a:p>
            <a:r>
              <a:rPr lang="en-US" sz="2800" dirty="0"/>
              <a:t>How many have heard of these mutations: </a:t>
            </a:r>
            <a:r>
              <a:rPr lang="en-US" sz="2800" i="1" dirty="0"/>
              <a:t>TP53, IHC,MYC BRAFV600E, FLT3, RUNX</a:t>
            </a:r>
            <a:r>
              <a:rPr lang="en-US" sz="2800" dirty="0"/>
              <a:t>?  </a:t>
            </a:r>
          </a:p>
        </p:txBody>
      </p:sp>
      <p:sp>
        <p:nvSpPr>
          <p:cNvPr id="4" name="Slide Number Placeholder 3">
            <a:extLst>
              <a:ext uri="{FF2B5EF4-FFF2-40B4-BE49-F238E27FC236}">
                <a16:creationId xmlns:a16="http://schemas.microsoft.com/office/drawing/2014/main" id="{56F63769-4255-C69A-1AD9-C9D552965EFA}"/>
              </a:ext>
            </a:extLst>
          </p:cNvPr>
          <p:cNvSpPr>
            <a:spLocks noGrp="1"/>
          </p:cNvSpPr>
          <p:nvPr>
            <p:ph type="sldNum" sz="quarter" idx="12"/>
          </p:nvPr>
        </p:nvSpPr>
        <p:spPr/>
        <p:txBody>
          <a:bodyPr/>
          <a:lstStyle/>
          <a:p>
            <a:fld id="{25071B9B-9F4C-4EAC-8832-C9195E19EF06}" type="slidenum">
              <a:rPr lang="en-US" smtClean="0"/>
              <a:t>4</a:t>
            </a:fld>
            <a:endParaRPr lang="en-US"/>
          </a:p>
        </p:txBody>
      </p:sp>
    </p:spTree>
    <p:extLst>
      <p:ext uri="{BB962C8B-B14F-4D97-AF65-F5344CB8AC3E}">
        <p14:creationId xmlns:p14="http://schemas.microsoft.com/office/powerpoint/2010/main" val="251463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30BC-793A-BB14-8049-D9E493E099CC}"/>
              </a:ext>
            </a:extLst>
          </p:cNvPr>
          <p:cNvSpPr>
            <a:spLocks noGrp="1"/>
          </p:cNvSpPr>
          <p:nvPr>
            <p:ph type="title"/>
          </p:nvPr>
        </p:nvSpPr>
        <p:spPr>
          <a:xfrm>
            <a:off x="2592923" y="133163"/>
            <a:ext cx="8911687" cy="1280890"/>
          </a:xfrm>
        </p:spPr>
        <p:txBody>
          <a:bodyPr/>
          <a:lstStyle/>
          <a:p>
            <a:r>
              <a:rPr lang="en-US" dirty="0"/>
              <a:t>Case 2: Part 2</a:t>
            </a:r>
          </a:p>
        </p:txBody>
      </p:sp>
      <p:pic>
        <p:nvPicPr>
          <p:cNvPr id="7" name="Content Placeholder 6">
            <a:extLst>
              <a:ext uri="{FF2B5EF4-FFF2-40B4-BE49-F238E27FC236}">
                <a16:creationId xmlns:a16="http://schemas.microsoft.com/office/drawing/2014/main" id="{03B6F39E-D867-1888-455E-961CB84C81B6}"/>
              </a:ext>
            </a:extLst>
          </p:cNvPr>
          <p:cNvPicPr>
            <a:picLocks noGrp="1" noChangeAspect="1"/>
          </p:cNvPicPr>
          <p:nvPr>
            <p:ph sz="half" idx="1"/>
          </p:nvPr>
        </p:nvPicPr>
        <p:blipFill>
          <a:blip r:embed="rId3"/>
          <a:stretch>
            <a:fillRect/>
          </a:stretch>
        </p:blipFill>
        <p:spPr>
          <a:xfrm>
            <a:off x="731454" y="1152907"/>
            <a:ext cx="7099966" cy="4995152"/>
          </a:xfrm>
          <a:prstGeom prst="rect">
            <a:avLst/>
          </a:prstGeom>
        </p:spPr>
      </p:pic>
      <p:sp>
        <p:nvSpPr>
          <p:cNvPr id="4" name="Content Placeholder 3">
            <a:extLst>
              <a:ext uri="{FF2B5EF4-FFF2-40B4-BE49-F238E27FC236}">
                <a16:creationId xmlns:a16="http://schemas.microsoft.com/office/drawing/2014/main" id="{E14E329F-E3DB-DBAE-358B-7FDB13D91422}"/>
              </a:ext>
            </a:extLst>
          </p:cNvPr>
          <p:cNvSpPr>
            <a:spLocks noGrp="1"/>
          </p:cNvSpPr>
          <p:nvPr>
            <p:ph sz="half" idx="2"/>
          </p:nvPr>
        </p:nvSpPr>
        <p:spPr>
          <a:xfrm>
            <a:off x="8031062" y="1152907"/>
            <a:ext cx="4313864" cy="3777622"/>
          </a:xfrm>
        </p:spPr>
        <p:txBody>
          <a:bodyPr>
            <a:normAutofit fontScale="92500" lnSpcReduction="20000"/>
          </a:bodyPr>
          <a:lstStyle/>
          <a:p>
            <a:r>
              <a:rPr lang="en-US" dirty="0"/>
              <a:t>Prolymphocytic </a:t>
            </a:r>
            <a:r>
              <a:rPr lang="en-US" dirty="0" err="1"/>
              <a:t>leukemi</a:t>
            </a:r>
            <a:r>
              <a:rPr lang="en-US" dirty="0"/>
              <a:t> (PLL) diagnosis, now called CD5+ non-mantle B-cell neoplasm, with at least 15% </a:t>
            </a:r>
            <a:r>
              <a:rPr lang="en-US" dirty="0" err="1"/>
              <a:t>prolymphs</a:t>
            </a:r>
            <a:r>
              <a:rPr lang="en-US" dirty="0"/>
              <a:t> in </a:t>
            </a:r>
            <a:r>
              <a:rPr lang="en-US" dirty="0" err="1"/>
              <a:t>periph</a:t>
            </a:r>
            <a:r>
              <a:rPr lang="en-US" dirty="0"/>
              <a:t> blood and bone marrow. </a:t>
            </a:r>
          </a:p>
          <a:p>
            <a:r>
              <a:rPr lang="en-US" dirty="0"/>
              <a:t>&gt; 55% prolymphocytes ( of total </a:t>
            </a:r>
            <a:r>
              <a:rPr lang="en-US" dirty="0" err="1"/>
              <a:t>lymphs</a:t>
            </a:r>
            <a:r>
              <a:rPr lang="en-US" dirty="0"/>
              <a:t>) ( I prefer abs # value)</a:t>
            </a:r>
          </a:p>
          <a:p>
            <a:r>
              <a:rPr lang="en-US" dirty="0"/>
              <a:t>No specific immunophenotype for PLL.</a:t>
            </a:r>
          </a:p>
          <a:p>
            <a:r>
              <a:rPr lang="en-US" dirty="0"/>
              <a:t>Cyclin D1 and SOX 11 should be negative for B-PLL. </a:t>
            </a:r>
          </a:p>
          <a:p>
            <a:r>
              <a:rPr lang="en-US" dirty="0"/>
              <a:t>Differentiate from mantle cell lymphoma which has a </a:t>
            </a:r>
            <a:r>
              <a:rPr lang="en-US" i="1" dirty="0"/>
              <a:t>CCND1 </a:t>
            </a:r>
            <a:r>
              <a:rPr lang="en-US" dirty="0"/>
              <a:t>rearrangement.</a:t>
            </a:r>
          </a:p>
          <a:p>
            <a:endParaRPr lang="en-US" dirty="0"/>
          </a:p>
        </p:txBody>
      </p:sp>
      <p:sp>
        <p:nvSpPr>
          <p:cNvPr id="5" name="Slide Number Placeholder 4">
            <a:extLst>
              <a:ext uri="{FF2B5EF4-FFF2-40B4-BE49-F238E27FC236}">
                <a16:creationId xmlns:a16="http://schemas.microsoft.com/office/drawing/2014/main" id="{1D24A886-7725-1C30-62D4-B2E4AEACFB89}"/>
              </a:ext>
            </a:extLst>
          </p:cNvPr>
          <p:cNvSpPr>
            <a:spLocks noGrp="1"/>
          </p:cNvSpPr>
          <p:nvPr>
            <p:ph type="sldNum" sz="quarter" idx="12"/>
          </p:nvPr>
        </p:nvSpPr>
        <p:spPr/>
        <p:txBody>
          <a:bodyPr/>
          <a:lstStyle/>
          <a:p>
            <a:fld id="{25071B9B-9F4C-4EAC-8832-C9195E19EF06}" type="slidenum">
              <a:rPr lang="en-US" smtClean="0"/>
              <a:t>40</a:t>
            </a:fld>
            <a:endParaRPr lang="en-US"/>
          </a:p>
        </p:txBody>
      </p:sp>
      <p:sp>
        <p:nvSpPr>
          <p:cNvPr id="8" name="TextBox 7">
            <a:extLst>
              <a:ext uri="{FF2B5EF4-FFF2-40B4-BE49-F238E27FC236}">
                <a16:creationId xmlns:a16="http://schemas.microsoft.com/office/drawing/2014/main" id="{25021427-72C0-7273-B40F-09E1D6DF0BC6}"/>
              </a:ext>
            </a:extLst>
          </p:cNvPr>
          <p:cNvSpPr txBox="1"/>
          <p:nvPr/>
        </p:nvSpPr>
        <p:spPr>
          <a:xfrm>
            <a:off x="1146586" y="6148059"/>
            <a:ext cx="5680953" cy="923330"/>
          </a:xfrm>
          <a:prstGeom prst="rect">
            <a:avLst/>
          </a:prstGeom>
          <a:noFill/>
        </p:spPr>
        <p:txBody>
          <a:bodyPr wrap="square" rtlCol="0">
            <a:spAutoFit/>
          </a:bodyPr>
          <a:lstStyle/>
          <a:p>
            <a:r>
              <a:rPr lang="en-US" dirty="0"/>
              <a:t>Chromosome karyotype : 47,X,-Y,+ l ,del ( 1)(p13) +3,t (3;18) ((p26;q21.2),der (14) t(1;14)(q21;q32)</a:t>
            </a:r>
          </a:p>
          <a:p>
            <a:endParaRPr lang="en-US" dirty="0"/>
          </a:p>
        </p:txBody>
      </p:sp>
    </p:spTree>
    <p:extLst>
      <p:ext uri="{BB962C8B-B14F-4D97-AF65-F5344CB8AC3E}">
        <p14:creationId xmlns:p14="http://schemas.microsoft.com/office/powerpoint/2010/main" val="402309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6" name="Group 2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0" name="Rectangle 3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4" name="Rectangle 43">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5E18E-C7D4-8AFB-52F3-C7C8945B713A}"/>
              </a:ext>
            </a:extLst>
          </p:cNvPr>
          <p:cNvSpPr>
            <a:spLocks noGrp="1"/>
          </p:cNvSpPr>
          <p:nvPr>
            <p:ph type="title"/>
          </p:nvPr>
        </p:nvSpPr>
        <p:spPr>
          <a:xfrm>
            <a:off x="753828" y="-9660"/>
            <a:ext cx="3650279" cy="1259894"/>
          </a:xfrm>
        </p:spPr>
        <p:txBody>
          <a:bodyPr vert="horz" lIns="91440" tIns="45720" rIns="91440" bIns="45720" rtlCol="0" anchor="t">
            <a:normAutofit/>
          </a:bodyPr>
          <a:lstStyle/>
          <a:p>
            <a:r>
              <a:rPr lang="en-US" dirty="0"/>
              <a:t>Case 2: Part 3</a:t>
            </a:r>
          </a:p>
        </p:txBody>
      </p:sp>
      <p:sp>
        <p:nvSpPr>
          <p:cNvPr id="46" name="Rectangle 45">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C0B2601-C456-B5CF-C6DE-2C169834BD0E}"/>
              </a:ext>
            </a:extLst>
          </p:cNvPr>
          <p:cNvSpPr>
            <a:spLocks noGrp="1"/>
          </p:cNvSpPr>
          <p:nvPr>
            <p:ph sz="half" idx="1"/>
          </p:nvPr>
        </p:nvSpPr>
        <p:spPr>
          <a:xfrm>
            <a:off x="613519" y="575495"/>
            <a:ext cx="6028395" cy="5882327"/>
          </a:xfrm>
        </p:spPr>
        <p:txBody>
          <a:bodyPr vert="horz" lIns="91440" tIns="45720" rIns="91440" bIns="45720" rtlCol="0">
            <a:normAutofit fontScale="92500" lnSpcReduction="20000"/>
          </a:bodyPr>
          <a:lstStyle/>
          <a:p>
            <a:r>
              <a:rPr lang="en-US" dirty="0"/>
              <a:t>No unifying genetic abnormality defines B-PLL. But B-PLL frequently demonstrates a complex karyotype (at least 3 unrelated cytogenetic abnormalities), abnormalities of </a:t>
            </a:r>
            <a:r>
              <a:rPr lang="en-US" i="1" dirty="0"/>
              <a:t>c-MYC</a:t>
            </a:r>
            <a:r>
              <a:rPr lang="en-US" dirty="0"/>
              <a:t>, deletion of 17p, and BCOR mutations.</a:t>
            </a:r>
          </a:p>
          <a:p>
            <a:r>
              <a:rPr lang="en-US" dirty="0"/>
              <a:t>This patient demonstrated a complex karyotype including trisomy 3 and an unbalanced translocations as well as del(14q32)</a:t>
            </a:r>
            <a:r>
              <a:rPr lang="en-US" i="1" dirty="0"/>
              <a:t> IGH </a:t>
            </a:r>
            <a:r>
              <a:rPr lang="en-US" dirty="0"/>
              <a:t>and gain of c-MYC . </a:t>
            </a:r>
          </a:p>
          <a:p>
            <a:r>
              <a:rPr lang="en-US" dirty="0"/>
              <a:t>Of note, gains of </a:t>
            </a:r>
            <a:r>
              <a:rPr lang="en-US" i="1" dirty="0"/>
              <a:t>c-MYC</a:t>
            </a:r>
            <a:r>
              <a:rPr lang="en-US" dirty="0"/>
              <a:t> in cases of B-PLL have been associated with a highly complex karyotype (at least 5 cytogenetic abnormalities) and trisomy 3 as seen here.</a:t>
            </a:r>
          </a:p>
          <a:p>
            <a:r>
              <a:rPr lang="en-US" dirty="0"/>
              <a:t>Mutations of </a:t>
            </a:r>
            <a:r>
              <a:rPr lang="en-US" i="1" dirty="0"/>
              <a:t>TRAF3 </a:t>
            </a:r>
            <a:r>
              <a:rPr lang="en-US" dirty="0"/>
              <a:t>have been described in various B-lymphoproliferative disorders, including CLL , SMZL, and lymphoplasmacytic lymphoma. Approximately 10 % of low-grade B-cell lymphoproliferative disorders with del( 14q32) will also have a TRAF3 mutation, as seen in this case. </a:t>
            </a:r>
          </a:p>
          <a:p>
            <a:r>
              <a:rPr lang="en-US" dirty="0"/>
              <a:t>The patient is currently being followed without therapy’ The decision not to treat was based on the lack of poor clinical prognostic factors, including absence of anemia and relatively low lymphocyte count, as well as lack of the highly adverse genetic finding of coexisting</a:t>
            </a:r>
            <a:r>
              <a:rPr lang="en-US" i="1" dirty="0"/>
              <a:t> c-MYC </a:t>
            </a:r>
            <a:r>
              <a:rPr lang="en-US" dirty="0"/>
              <a:t>and </a:t>
            </a:r>
            <a:r>
              <a:rPr lang="en-US" i="1" dirty="0"/>
              <a:t>TP53</a:t>
            </a:r>
            <a:r>
              <a:rPr lang="en-US" dirty="0"/>
              <a:t> mutations. </a:t>
            </a:r>
          </a:p>
        </p:txBody>
      </p:sp>
      <p:sp>
        <p:nvSpPr>
          <p:cNvPr id="48"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D35E06D-BC5E-2CFE-9A33-B8F2E5090BF7}"/>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25071B9B-9F4C-4EAC-8832-C9195E19EF06}" type="slidenum">
              <a:rPr lang="en-US" sz="1900" smtClean="0"/>
              <a:pPr defTabSz="914400">
                <a:lnSpc>
                  <a:spcPct val="90000"/>
                </a:lnSpc>
                <a:spcAft>
                  <a:spcPts val="600"/>
                </a:spcAft>
              </a:pPr>
              <a:t>41</a:t>
            </a:fld>
            <a:endParaRPr lang="en-US" sz="1900"/>
          </a:p>
        </p:txBody>
      </p:sp>
      <p:pic>
        <p:nvPicPr>
          <p:cNvPr id="9" name="Picture 8">
            <a:extLst>
              <a:ext uri="{FF2B5EF4-FFF2-40B4-BE49-F238E27FC236}">
                <a16:creationId xmlns:a16="http://schemas.microsoft.com/office/drawing/2014/main" id="{1AC29D87-50AD-3051-EEE3-E3EAE8701484}"/>
              </a:ext>
            </a:extLst>
          </p:cNvPr>
          <p:cNvPicPr>
            <a:picLocks noChangeAspect="1"/>
          </p:cNvPicPr>
          <p:nvPr/>
        </p:nvPicPr>
        <p:blipFill>
          <a:blip r:embed="rId3"/>
          <a:stretch>
            <a:fillRect/>
          </a:stretch>
        </p:blipFill>
        <p:spPr>
          <a:xfrm>
            <a:off x="6557851" y="-5534"/>
            <a:ext cx="5552003" cy="6853252"/>
          </a:xfrm>
          <a:prstGeom prst="rect">
            <a:avLst/>
          </a:prstGeom>
        </p:spPr>
      </p:pic>
      <p:cxnSp>
        <p:nvCxnSpPr>
          <p:cNvPr id="6" name="Straight Arrow Connector 5">
            <a:extLst>
              <a:ext uri="{FF2B5EF4-FFF2-40B4-BE49-F238E27FC236}">
                <a16:creationId xmlns:a16="http://schemas.microsoft.com/office/drawing/2014/main" id="{5289214F-A691-6ACD-9CAF-755FB6FA79FC}"/>
              </a:ext>
            </a:extLst>
          </p:cNvPr>
          <p:cNvCxnSpPr/>
          <p:nvPr/>
        </p:nvCxnSpPr>
        <p:spPr>
          <a:xfrm>
            <a:off x="6328229" y="2206171"/>
            <a:ext cx="313685" cy="217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770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4" name="Rectangle 4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8348E-28B6-C1FB-D077-D0496C9F42D3}"/>
              </a:ext>
            </a:extLst>
          </p:cNvPr>
          <p:cNvSpPr>
            <a:spLocks noGrp="1"/>
          </p:cNvSpPr>
          <p:nvPr>
            <p:ph type="title"/>
          </p:nvPr>
        </p:nvSpPr>
        <p:spPr>
          <a:xfrm>
            <a:off x="769734" y="173004"/>
            <a:ext cx="3650279" cy="1259894"/>
          </a:xfrm>
        </p:spPr>
        <p:txBody>
          <a:bodyPr vert="horz" lIns="91440" tIns="45720" rIns="91440" bIns="45720" rtlCol="0" anchor="t">
            <a:normAutofit/>
          </a:bodyPr>
          <a:lstStyle/>
          <a:p>
            <a:r>
              <a:rPr lang="en-US" dirty="0"/>
              <a:t>Case 3: Part 1</a:t>
            </a:r>
          </a:p>
        </p:txBody>
      </p:sp>
      <p:sp>
        <p:nvSpPr>
          <p:cNvPr id="46" name="Rectangle 4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20F0355-5D66-EEC3-0425-7861979D6117}"/>
              </a:ext>
            </a:extLst>
          </p:cNvPr>
          <p:cNvSpPr>
            <a:spLocks noGrp="1"/>
          </p:cNvSpPr>
          <p:nvPr>
            <p:ph sz="half" idx="1"/>
          </p:nvPr>
        </p:nvSpPr>
        <p:spPr>
          <a:xfrm>
            <a:off x="670998" y="891527"/>
            <a:ext cx="5567497" cy="6274016"/>
          </a:xfrm>
        </p:spPr>
        <p:txBody>
          <a:bodyPr vert="horz" lIns="91440" tIns="45720" rIns="91440" bIns="45720" rtlCol="0">
            <a:normAutofit fontScale="92500" lnSpcReduction="10000"/>
          </a:bodyPr>
          <a:lstStyle/>
          <a:p>
            <a:r>
              <a:rPr lang="en-US" dirty="0"/>
              <a:t>A 56-year-old female presented with fatigue, abdominal discomfort with bloating and pancytopenia.  Imaging studies revealed mild splenomegaly with no other abnormalities.  </a:t>
            </a:r>
          </a:p>
          <a:p>
            <a:r>
              <a:rPr lang="en-US" dirty="0"/>
              <a:t>Peripheral blood morphology: unremarkable, but a low WBC, neutropenia, anemia and thrombocytopenia. </a:t>
            </a:r>
          </a:p>
          <a:p>
            <a:r>
              <a:rPr lang="en-US" dirty="0"/>
              <a:t>Bone marrow morphology: hypocellular, decreased granulocytic elements, 20% slightly enlarged lymphocytes, oval to kidney shaped nuclei, with fine cytoplasmic projections. </a:t>
            </a:r>
          </a:p>
          <a:p>
            <a:r>
              <a:rPr lang="en-US" dirty="0"/>
              <a:t>Trephine biopsy: 40% cellular, </a:t>
            </a:r>
            <a:r>
              <a:rPr lang="en-US" dirty="0" err="1"/>
              <a:t>monocytoid</a:t>
            </a:r>
            <a:r>
              <a:rPr lang="en-US" dirty="0"/>
              <a:t> nuclei, fried egg appearance. </a:t>
            </a:r>
          </a:p>
          <a:p>
            <a:r>
              <a:rPr lang="en-US" dirty="0"/>
              <a:t>Immunohistochemistry: CD20+, </a:t>
            </a:r>
            <a:r>
              <a:rPr lang="en-US" i="1" dirty="0"/>
              <a:t>BRAF</a:t>
            </a:r>
            <a:r>
              <a:rPr lang="en-US" dirty="0"/>
              <a:t>V6000E positive</a:t>
            </a:r>
          </a:p>
          <a:p>
            <a:r>
              <a:rPr lang="en-US" dirty="0"/>
              <a:t>Flow cytometry: CD5-, CD10-, CD11c+, CD19+, CD20+, CD22+, CD25+, CD38-, CD103+, CD123+, kappa+</a:t>
            </a:r>
          </a:p>
          <a:p>
            <a:r>
              <a:rPr lang="en-US" dirty="0"/>
              <a:t>Cytogenetics: 46, XX</a:t>
            </a:r>
          </a:p>
          <a:p>
            <a:r>
              <a:rPr lang="en-US" dirty="0"/>
              <a:t>PCR:</a:t>
            </a:r>
            <a:r>
              <a:rPr lang="en-US" i="1" dirty="0"/>
              <a:t> BRAF</a:t>
            </a:r>
            <a:r>
              <a:rPr lang="en-US" dirty="0"/>
              <a:t>V600E c.1799T&gt;A</a:t>
            </a:r>
          </a:p>
          <a:p>
            <a:r>
              <a:rPr lang="en-US" b="1" dirty="0"/>
              <a:t>Diagnosis</a:t>
            </a:r>
            <a:r>
              <a:rPr lang="en-US" dirty="0"/>
              <a:t>:_______________________</a:t>
            </a:r>
          </a:p>
          <a:p>
            <a:endParaRPr lang="en-US" dirty="0"/>
          </a:p>
        </p:txBody>
      </p:sp>
      <p:pic>
        <p:nvPicPr>
          <p:cNvPr id="7" name="Picture 6">
            <a:extLst>
              <a:ext uri="{FF2B5EF4-FFF2-40B4-BE49-F238E27FC236}">
                <a16:creationId xmlns:a16="http://schemas.microsoft.com/office/drawing/2014/main" id="{CB21F0D7-0432-664F-B86C-58DFC35F7237}"/>
              </a:ext>
            </a:extLst>
          </p:cNvPr>
          <p:cNvPicPr>
            <a:picLocks noChangeAspect="1"/>
          </p:cNvPicPr>
          <p:nvPr/>
        </p:nvPicPr>
        <p:blipFill>
          <a:blip r:embed="rId3"/>
          <a:stretch>
            <a:fillRect/>
          </a:stretch>
        </p:blipFill>
        <p:spPr>
          <a:xfrm>
            <a:off x="6267234" y="228600"/>
            <a:ext cx="5670042" cy="6075045"/>
          </a:xfrm>
          <a:prstGeom prst="rect">
            <a:avLst/>
          </a:prstGeom>
        </p:spPr>
      </p:pic>
      <p:sp>
        <p:nvSpPr>
          <p:cNvPr id="4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2FDE48C-1448-6C6B-EFEB-B4267A7AFDE2}"/>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25071B9B-9F4C-4EAC-8832-C9195E19EF06}" type="slidenum">
              <a:rPr lang="en-US" sz="1900" smtClean="0"/>
              <a:pPr defTabSz="914400">
                <a:lnSpc>
                  <a:spcPct val="90000"/>
                </a:lnSpc>
                <a:spcAft>
                  <a:spcPts val="600"/>
                </a:spcAft>
              </a:pPr>
              <a:t>42</a:t>
            </a:fld>
            <a:endParaRPr lang="en-US" sz="1900"/>
          </a:p>
        </p:txBody>
      </p:sp>
      <p:sp>
        <p:nvSpPr>
          <p:cNvPr id="8" name="TextBox 7">
            <a:extLst>
              <a:ext uri="{FF2B5EF4-FFF2-40B4-BE49-F238E27FC236}">
                <a16:creationId xmlns:a16="http://schemas.microsoft.com/office/drawing/2014/main" id="{CD1E762E-8AB0-A399-B6C9-9E0347AC5EBF}"/>
              </a:ext>
            </a:extLst>
          </p:cNvPr>
          <p:cNvSpPr txBox="1"/>
          <p:nvPr/>
        </p:nvSpPr>
        <p:spPr>
          <a:xfrm>
            <a:off x="10092912" y="1546726"/>
            <a:ext cx="1894297" cy="646331"/>
          </a:xfrm>
          <a:prstGeom prst="rect">
            <a:avLst/>
          </a:prstGeom>
          <a:noFill/>
        </p:spPr>
        <p:txBody>
          <a:bodyPr wrap="square" rtlCol="0">
            <a:spAutoFit/>
          </a:bodyPr>
          <a:lstStyle/>
          <a:p>
            <a:r>
              <a:rPr lang="en-US" dirty="0"/>
              <a:t>Think absolute values!</a:t>
            </a:r>
          </a:p>
        </p:txBody>
      </p:sp>
      <p:sp>
        <p:nvSpPr>
          <p:cNvPr id="9" name="TextBox 8">
            <a:extLst>
              <a:ext uri="{FF2B5EF4-FFF2-40B4-BE49-F238E27FC236}">
                <a16:creationId xmlns:a16="http://schemas.microsoft.com/office/drawing/2014/main" id="{293DD929-3354-142C-A30A-CC0763813CA6}"/>
              </a:ext>
            </a:extLst>
          </p:cNvPr>
          <p:cNvSpPr txBox="1"/>
          <p:nvPr/>
        </p:nvSpPr>
        <p:spPr>
          <a:xfrm>
            <a:off x="6096001" y="6244736"/>
            <a:ext cx="5846002" cy="584775"/>
          </a:xfrm>
          <a:prstGeom prst="rect">
            <a:avLst/>
          </a:prstGeom>
          <a:noFill/>
        </p:spPr>
        <p:txBody>
          <a:bodyPr wrap="square" rtlCol="0">
            <a:spAutoFit/>
          </a:bodyPr>
          <a:lstStyle/>
          <a:p>
            <a:r>
              <a:rPr lang="en-US" sz="1400" dirty="0"/>
              <a:t>Beck R, Moore E. Molecular Hematopathology, 2021, p. 158-163.</a:t>
            </a:r>
          </a:p>
          <a:p>
            <a:endParaRPr lang="en-US" dirty="0"/>
          </a:p>
        </p:txBody>
      </p:sp>
      <p:pic>
        <p:nvPicPr>
          <p:cNvPr id="11" name="Picture 10">
            <a:extLst>
              <a:ext uri="{FF2B5EF4-FFF2-40B4-BE49-F238E27FC236}">
                <a16:creationId xmlns:a16="http://schemas.microsoft.com/office/drawing/2014/main" id="{D9AFC967-BCA0-C802-897C-6AB788F2A8DA}"/>
              </a:ext>
            </a:extLst>
          </p:cNvPr>
          <p:cNvPicPr>
            <a:picLocks noChangeAspect="1"/>
          </p:cNvPicPr>
          <p:nvPr/>
        </p:nvPicPr>
        <p:blipFill>
          <a:blip r:embed="rId4"/>
          <a:stretch>
            <a:fillRect/>
          </a:stretch>
        </p:blipFill>
        <p:spPr>
          <a:xfrm>
            <a:off x="10230322" y="2190935"/>
            <a:ext cx="1619476" cy="809738"/>
          </a:xfrm>
          <a:prstGeom prst="rect">
            <a:avLst/>
          </a:prstGeom>
        </p:spPr>
      </p:pic>
      <p:sp>
        <p:nvSpPr>
          <p:cNvPr id="25" name="TextBox 24">
            <a:extLst>
              <a:ext uri="{FF2B5EF4-FFF2-40B4-BE49-F238E27FC236}">
                <a16:creationId xmlns:a16="http://schemas.microsoft.com/office/drawing/2014/main" id="{6C93F4E4-96A2-8C6B-B4A9-70350C3FBD33}"/>
              </a:ext>
            </a:extLst>
          </p:cNvPr>
          <p:cNvSpPr txBox="1"/>
          <p:nvPr/>
        </p:nvSpPr>
        <p:spPr>
          <a:xfrm>
            <a:off x="8085716" y="2411138"/>
            <a:ext cx="1042988" cy="369332"/>
          </a:xfrm>
          <a:prstGeom prst="rect">
            <a:avLst/>
          </a:prstGeom>
          <a:noFill/>
        </p:spPr>
        <p:txBody>
          <a:bodyPr wrap="square" rtlCol="0">
            <a:spAutoFit/>
          </a:bodyPr>
          <a:lstStyle/>
          <a:p>
            <a:r>
              <a:rPr lang="en-US" dirty="0"/>
              <a:t>1512</a:t>
            </a:r>
          </a:p>
        </p:txBody>
      </p:sp>
      <p:sp>
        <p:nvSpPr>
          <p:cNvPr id="39" name="TextBox 38">
            <a:extLst>
              <a:ext uri="{FF2B5EF4-FFF2-40B4-BE49-F238E27FC236}">
                <a16:creationId xmlns:a16="http://schemas.microsoft.com/office/drawing/2014/main" id="{DC538209-B348-5566-B303-89465EF6AFCC}"/>
              </a:ext>
            </a:extLst>
          </p:cNvPr>
          <p:cNvSpPr txBox="1"/>
          <p:nvPr/>
        </p:nvSpPr>
        <p:spPr>
          <a:xfrm>
            <a:off x="8315325" y="1500559"/>
            <a:ext cx="628650" cy="369332"/>
          </a:xfrm>
          <a:prstGeom prst="rect">
            <a:avLst/>
          </a:prstGeom>
          <a:noFill/>
        </p:spPr>
        <p:txBody>
          <a:bodyPr wrap="square" rtlCol="0">
            <a:spAutoFit/>
          </a:bodyPr>
          <a:lstStyle/>
          <a:p>
            <a:r>
              <a:rPr lang="en-US" dirty="0"/>
              <a:t>672</a:t>
            </a:r>
          </a:p>
        </p:txBody>
      </p:sp>
      <p:sp>
        <p:nvSpPr>
          <p:cNvPr id="41" name="TextBox 40">
            <a:extLst>
              <a:ext uri="{FF2B5EF4-FFF2-40B4-BE49-F238E27FC236}">
                <a16:creationId xmlns:a16="http://schemas.microsoft.com/office/drawing/2014/main" id="{0255B45E-B77C-4BAA-6B5F-29108C10E74D}"/>
              </a:ext>
            </a:extLst>
          </p:cNvPr>
          <p:cNvSpPr txBox="1"/>
          <p:nvPr/>
        </p:nvSpPr>
        <p:spPr>
          <a:xfrm>
            <a:off x="8160743" y="2867336"/>
            <a:ext cx="858259" cy="369332"/>
          </a:xfrm>
          <a:prstGeom prst="rect">
            <a:avLst/>
          </a:prstGeom>
          <a:noFill/>
        </p:spPr>
        <p:txBody>
          <a:bodyPr wrap="square" rtlCol="0">
            <a:spAutoFit/>
          </a:bodyPr>
          <a:lstStyle/>
          <a:p>
            <a:r>
              <a:rPr lang="en-US" dirty="0"/>
              <a:t>96</a:t>
            </a:r>
          </a:p>
        </p:txBody>
      </p:sp>
    </p:spTree>
    <p:extLst>
      <p:ext uri="{BB962C8B-B14F-4D97-AF65-F5344CB8AC3E}">
        <p14:creationId xmlns:p14="http://schemas.microsoft.com/office/powerpoint/2010/main" val="2890024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D7CC-30A0-3F02-235F-758D744DA8BA}"/>
              </a:ext>
            </a:extLst>
          </p:cNvPr>
          <p:cNvSpPr>
            <a:spLocks noGrp="1"/>
          </p:cNvSpPr>
          <p:nvPr>
            <p:ph type="title"/>
          </p:nvPr>
        </p:nvSpPr>
        <p:spPr/>
        <p:txBody>
          <a:bodyPr/>
          <a:lstStyle/>
          <a:p>
            <a:r>
              <a:rPr lang="en-US" dirty="0"/>
              <a:t>Case 3: Part 2</a:t>
            </a:r>
          </a:p>
        </p:txBody>
      </p:sp>
      <p:sp>
        <p:nvSpPr>
          <p:cNvPr id="4" name="Content Placeholder 3">
            <a:extLst>
              <a:ext uri="{FF2B5EF4-FFF2-40B4-BE49-F238E27FC236}">
                <a16:creationId xmlns:a16="http://schemas.microsoft.com/office/drawing/2014/main" id="{D08020E4-CA81-513D-83FC-2500F69FE880}"/>
              </a:ext>
            </a:extLst>
          </p:cNvPr>
          <p:cNvSpPr>
            <a:spLocks noGrp="1"/>
          </p:cNvSpPr>
          <p:nvPr>
            <p:ph sz="half" idx="2"/>
          </p:nvPr>
        </p:nvSpPr>
        <p:spPr>
          <a:xfrm>
            <a:off x="6709304" y="1287272"/>
            <a:ext cx="5482696" cy="5400675"/>
          </a:xfrm>
        </p:spPr>
        <p:txBody>
          <a:bodyPr>
            <a:normAutofit/>
          </a:bodyPr>
          <a:lstStyle/>
          <a:p>
            <a:r>
              <a:rPr lang="en-US" dirty="0"/>
              <a:t>HCL typically presents in middle-aged adults with a male predominance (M:F = 4:1). Patients usually have pancytopenia with splenomegaly and a 'dry tap“ upon bone marrow aspiration (due to the extensive fibrosis associated with HCL), with a diffuse infiltrate of a typical lymphocytes present in core biopsy sections, as seen in this case. Patients often present with marked monocytopenia and neutropenia, which may lead to infectious complications.</a:t>
            </a:r>
          </a:p>
          <a:p>
            <a:r>
              <a:rPr lang="en-US" dirty="0"/>
              <a:t>HCL cells have a unique immunophenotype and are almost always CD11c+, CD25+, CD103+, and CD123+. CD 20-,CD22-, CD79b-.</a:t>
            </a:r>
          </a:p>
        </p:txBody>
      </p:sp>
      <p:sp>
        <p:nvSpPr>
          <p:cNvPr id="5" name="Slide Number Placeholder 4">
            <a:extLst>
              <a:ext uri="{FF2B5EF4-FFF2-40B4-BE49-F238E27FC236}">
                <a16:creationId xmlns:a16="http://schemas.microsoft.com/office/drawing/2014/main" id="{56EB8A8F-3358-B3F4-8696-971476875F6B}"/>
              </a:ext>
            </a:extLst>
          </p:cNvPr>
          <p:cNvSpPr>
            <a:spLocks noGrp="1"/>
          </p:cNvSpPr>
          <p:nvPr>
            <p:ph type="sldNum" sz="quarter" idx="12"/>
          </p:nvPr>
        </p:nvSpPr>
        <p:spPr/>
        <p:txBody>
          <a:bodyPr/>
          <a:lstStyle/>
          <a:p>
            <a:fld id="{25071B9B-9F4C-4EAC-8832-C9195E19EF06}" type="slidenum">
              <a:rPr lang="en-US" smtClean="0"/>
              <a:t>43</a:t>
            </a:fld>
            <a:endParaRPr lang="en-US"/>
          </a:p>
        </p:txBody>
      </p:sp>
      <p:pic>
        <p:nvPicPr>
          <p:cNvPr id="7" name="Picture 6">
            <a:extLst>
              <a:ext uri="{FF2B5EF4-FFF2-40B4-BE49-F238E27FC236}">
                <a16:creationId xmlns:a16="http://schemas.microsoft.com/office/drawing/2014/main" id="{CB419C65-F900-8C64-8AD4-466ED845C862}"/>
              </a:ext>
            </a:extLst>
          </p:cNvPr>
          <p:cNvPicPr>
            <a:picLocks noChangeAspect="1"/>
          </p:cNvPicPr>
          <p:nvPr/>
        </p:nvPicPr>
        <p:blipFill>
          <a:blip r:embed="rId3"/>
          <a:stretch>
            <a:fillRect/>
          </a:stretch>
        </p:blipFill>
        <p:spPr>
          <a:xfrm>
            <a:off x="0" y="1519637"/>
            <a:ext cx="6604542" cy="4550581"/>
          </a:xfrm>
          <a:prstGeom prst="rect">
            <a:avLst/>
          </a:prstGeom>
        </p:spPr>
      </p:pic>
    </p:spTree>
    <p:extLst>
      <p:ext uri="{BB962C8B-B14F-4D97-AF65-F5344CB8AC3E}">
        <p14:creationId xmlns:p14="http://schemas.microsoft.com/office/powerpoint/2010/main" val="1538052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03B7-CCA0-B2DC-BE62-68BF358157BF}"/>
              </a:ext>
            </a:extLst>
          </p:cNvPr>
          <p:cNvSpPr>
            <a:spLocks noGrp="1"/>
          </p:cNvSpPr>
          <p:nvPr>
            <p:ph type="title"/>
          </p:nvPr>
        </p:nvSpPr>
        <p:spPr>
          <a:xfrm>
            <a:off x="1748105" y="329899"/>
            <a:ext cx="3349190" cy="1280890"/>
          </a:xfrm>
        </p:spPr>
        <p:txBody>
          <a:bodyPr/>
          <a:lstStyle/>
          <a:p>
            <a:r>
              <a:rPr lang="en-US" dirty="0"/>
              <a:t>Case 3:Part 3</a:t>
            </a:r>
          </a:p>
        </p:txBody>
      </p:sp>
      <p:sp>
        <p:nvSpPr>
          <p:cNvPr id="4" name="Content Placeholder 3">
            <a:extLst>
              <a:ext uri="{FF2B5EF4-FFF2-40B4-BE49-F238E27FC236}">
                <a16:creationId xmlns:a16="http://schemas.microsoft.com/office/drawing/2014/main" id="{E94B8D27-4DDE-1C9F-ACBA-0786B64BE709}"/>
              </a:ext>
            </a:extLst>
          </p:cNvPr>
          <p:cNvSpPr>
            <a:spLocks noGrp="1"/>
          </p:cNvSpPr>
          <p:nvPr>
            <p:ph sz="half" idx="2"/>
          </p:nvPr>
        </p:nvSpPr>
        <p:spPr>
          <a:xfrm>
            <a:off x="127668" y="1377683"/>
            <a:ext cx="5172075" cy="5317811"/>
          </a:xfrm>
        </p:spPr>
        <p:txBody>
          <a:bodyPr>
            <a:normAutofit fontScale="85000" lnSpcReduction="20000"/>
          </a:bodyPr>
          <a:lstStyle/>
          <a:p>
            <a:r>
              <a:rPr lang="en-US" dirty="0"/>
              <a:t>In this case, the presence of BRAF V600E confirmed the diagnosis of classic HCL and the patient was started on a purine analog, which led to complete remission and appropriate recovery of peripheral blood counts one year later.</a:t>
            </a:r>
          </a:p>
          <a:p>
            <a:r>
              <a:rPr lang="en-US" dirty="0"/>
              <a:t>HCL can be distinguished from HCL-v by mutation profiling. HCL is characterized by near universal presence of </a:t>
            </a:r>
            <a:r>
              <a:rPr lang="en-US" i="1" dirty="0"/>
              <a:t>BRAFV600E</a:t>
            </a:r>
            <a:r>
              <a:rPr lang="en-US" dirty="0"/>
              <a:t>, whereas HCL-v always lacks </a:t>
            </a:r>
            <a:r>
              <a:rPr lang="en-US" i="1" dirty="0"/>
              <a:t>BRAFV600E</a:t>
            </a:r>
            <a:r>
              <a:rPr lang="en-US" dirty="0"/>
              <a:t> and has preferential usage of IGVH4-34 immunoglobulin receptor in 50% of cases, as well as mutated </a:t>
            </a:r>
            <a:r>
              <a:rPr lang="en-US" i="1" dirty="0"/>
              <a:t>MAP2KL </a:t>
            </a:r>
            <a:r>
              <a:rPr lang="en-US" dirty="0"/>
              <a:t>in30 %-40% of cases.</a:t>
            </a:r>
          </a:p>
          <a:p>
            <a:r>
              <a:rPr lang="en-US" dirty="0"/>
              <a:t>- As opposed to HCL,  HCL-v does not respond to purine analogs, and  response to purine analogs correlates to the presence of BRAFV600E. Thus, BRAF mutation analysis should be performed in all suspect cases of HCL.</a:t>
            </a:r>
          </a:p>
          <a:p>
            <a:r>
              <a:rPr lang="en-US" dirty="0"/>
              <a:t>- A phenotype that is positive for CD1lc ( bright), CD25 (moderate-bright), CD723,and CDl03 is virtually diagnostic for HC! whereas HCL-v lacks CD25.</a:t>
            </a:r>
          </a:p>
          <a:p>
            <a:r>
              <a:rPr lang="en-US" dirty="0"/>
              <a:t>A BRAFV600E specific monoclonal antibody is available that can be used to detect disease in cases with low tumor burden or where sequencing is not possible.</a:t>
            </a:r>
          </a:p>
        </p:txBody>
      </p:sp>
      <p:sp>
        <p:nvSpPr>
          <p:cNvPr id="5" name="Slide Number Placeholder 4">
            <a:extLst>
              <a:ext uri="{FF2B5EF4-FFF2-40B4-BE49-F238E27FC236}">
                <a16:creationId xmlns:a16="http://schemas.microsoft.com/office/drawing/2014/main" id="{C9CF6F9C-C826-7E68-FFB2-D5B07C21A4ED}"/>
              </a:ext>
            </a:extLst>
          </p:cNvPr>
          <p:cNvSpPr>
            <a:spLocks noGrp="1"/>
          </p:cNvSpPr>
          <p:nvPr>
            <p:ph type="sldNum" sz="quarter" idx="12"/>
          </p:nvPr>
        </p:nvSpPr>
        <p:spPr/>
        <p:txBody>
          <a:bodyPr/>
          <a:lstStyle/>
          <a:p>
            <a:fld id="{25071B9B-9F4C-4EAC-8832-C9195E19EF06}" type="slidenum">
              <a:rPr lang="en-US" smtClean="0"/>
              <a:t>44</a:t>
            </a:fld>
            <a:endParaRPr lang="en-US"/>
          </a:p>
        </p:txBody>
      </p:sp>
      <p:pic>
        <p:nvPicPr>
          <p:cNvPr id="7" name="Picture 6">
            <a:extLst>
              <a:ext uri="{FF2B5EF4-FFF2-40B4-BE49-F238E27FC236}">
                <a16:creationId xmlns:a16="http://schemas.microsoft.com/office/drawing/2014/main" id="{07E6FE37-574A-6676-6C0B-06AAE1BFF55F}"/>
              </a:ext>
            </a:extLst>
          </p:cNvPr>
          <p:cNvPicPr>
            <a:picLocks noChangeAspect="1"/>
          </p:cNvPicPr>
          <p:nvPr/>
        </p:nvPicPr>
        <p:blipFill>
          <a:blip r:embed="rId3"/>
          <a:stretch>
            <a:fillRect/>
          </a:stretch>
        </p:blipFill>
        <p:spPr>
          <a:xfrm>
            <a:off x="5752487" y="0"/>
            <a:ext cx="6439513" cy="6695494"/>
          </a:xfrm>
          <a:prstGeom prst="rect">
            <a:avLst/>
          </a:prstGeom>
        </p:spPr>
      </p:pic>
      <p:cxnSp>
        <p:nvCxnSpPr>
          <p:cNvPr id="9" name="Straight Arrow Connector 8">
            <a:extLst>
              <a:ext uri="{FF2B5EF4-FFF2-40B4-BE49-F238E27FC236}">
                <a16:creationId xmlns:a16="http://schemas.microsoft.com/office/drawing/2014/main" id="{E1872CA8-288B-B777-4A43-5FF2C2E7A425}"/>
              </a:ext>
            </a:extLst>
          </p:cNvPr>
          <p:cNvCxnSpPr>
            <a:stCxn id="7" idx="1"/>
          </p:cNvCxnSpPr>
          <p:nvPr/>
        </p:nvCxnSpPr>
        <p:spPr>
          <a:xfrm>
            <a:off x="5752487" y="3347747"/>
            <a:ext cx="0" cy="47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8132426-6234-933F-12C9-701FB96A1B03}"/>
              </a:ext>
            </a:extLst>
          </p:cNvPr>
          <p:cNvCxnSpPr>
            <a:cxnSpLocks/>
          </p:cNvCxnSpPr>
          <p:nvPr/>
        </p:nvCxnSpPr>
        <p:spPr>
          <a:xfrm flipH="1">
            <a:off x="6657975" y="3243263"/>
            <a:ext cx="640080" cy="185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317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B0F1-BFA8-AE0D-5F8A-6A34904C76C9}"/>
              </a:ext>
            </a:extLst>
          </p:cNvPr>
          <p:cNvSpPr>
            <a:spLocks noGrp="1"/>
          </p:cNvSpPr>
          <p:nvPr>
            <p:ph type="title"/>
          </p:nvPr>
        </p:nvSpPr>
        <p:spPr>
          <a:xfrm>
            <a:off x="2358618" y="147337"/>
            <a:ext cx="8911687" cy="1280890"/>
          </a:xfrm>
        </p:spPr>
        <p:txBody>
          <a:bodyPr/>
          <a:lstStyle/>
          <a:p>
            <a:r>
              <a:rPr lang="en-US" dirty="0"/>
              <a:t>Case Study #4: Part 1</a:t>
            </a:r>
          </a:p>
        </p:txBody>
      </p:sp>
      <p:sp>
        <p:nvSpPr>
          <p:cNvPr id="3" name="Content Placeholder 2">
            <a:extLst>
              <a:ext uri="{FF2B5EF4-FFF2-40B4-BE49-F238E27FC236}">
                <a16:creationId xmlns:a16="http://schemas.microsoft.com/office/drawing/2014/main" id="{D7F99D2C-707D-6460-0A44-5EB84118F5A0}"/>
              </a:ext>
            </a:extLst>
          </p:cNvPr>
          <p:cNvSpPr>
            <a:spLocks noGrp="1"/>
          </p:cNvSpPr>
          <p:nvPr>
            <p:ph idx="1"/>
          </p:nvPr>
        </p:nvSpPr>
        <p:spPr>
          <a:xfrm>
            <a:off x="337976" y="1152907"/>
            <a:ext cx="5505612" cy="5343310"/>
          </a:xfrm>
        </p:spPr>
        <p:txBody>
          <a:bodyPr>
            <a:normAutofit/>
          </a:bodyPr>
          <a:lstStyle/>
          <a:p>
            <a:r>
              <a:rPr lang="en-US" dirty="0"/>
              <a:t>A 10 year old female presented with neutropenia.  She did not return until 4 yrs later with leukocytosis and thrombocytosis.  </a:t>
            </a:r>
          </a:p>
          <a:p>
            <a:r>
              <a:rPr lang="en-US" dirty="0"/>
              <a:t>Morphology bone marrow: marked increase in megakaryocytes with widely spaced nuclear lobes. The myeloid series demonstrated left-shift maturation with aberrant nuclear lobation, and the erythroid series demonstrated forms with irregular nuclear contours.   Hypercellular bone marrow, with 5% myeloid blasts, CD34, CD117, CD13,CD33, MPO, and HLA-DR+. </a:t>
            </a:r>
          </a:p>
          <a:p>
            <a:r>
              <a:rPr lang="en-US" dirty="0"/>
              <a:t>Karyotype:45,XX,-7 (20).</a:t>
            </a:r>
          </a:p>
          <a:p>
            <a:r>
              <a:rPr lang="en-US" dirty="0"/>
              <a:t>FISH: Monosomy 7 (95% of cells). </a:t>
            </a:r>
          </a:p>
          <a:p>
            <a:r>
              <a:rPr lang="en-US" dirty="0"/>
              <a:t>NGS: GATA2p.H51fs</a:t>
            </a:r>
          </a:p>
          <a:p>
            <a:r>
              <a:rPr lang="en-US" b="1" dirty="0"/>
              <a:t>Diagnosis:_____________________________</a:t>
            </a:r>
          </a:p>
        </p:txBody>
      </p:sp>
      <p:sp>
        <p:nvSpPr>
          <p:cNvPr id="4" name="Slide Number Placeholder 3">
            <a:extLst>
              <a:ext uri="{FF2B5EF4-FFF2-40B4-BE49-F238E27FC236}">
                <a16:creationId xmlns:a16="http://schemas.microsoft.com/office/drawing/2014/main" id="{60678060-CF9D-C629-CBE7-1A43ABE22DC8}"/>
              </a:ext>
            </a:extLst>
          </p:cNvPr>
          <p:cNvSpPr>
            <a:spLocks noGrp="1"/>
          </p:cNvSpPr>
          <p:nvPr>
            <p:ph type="sldNum" sz="quarter" idx="12"/>
          </p:nvPr>
        </p:nvSpPr>
        <p:spPr/>
        <p:txBody>
          <a:bodyPr/>
          <a:lstStyle/>
          <a:p>
            <a:fld id="{25071B9B-9F4C-4EAC-8832-C9195E19EF06}" type="slidenum">
              <a:rPr lang="en-US" smtClean="0"/>
              <a:t>45</a:t>
            </a:fld>
            <a:endParaRPr lang="en-US"/>
          </a:p>
        </p:txBody>
      </p:sp>
      <p:pic>
        <p:nvPicPr>
          <p:cNvPr id="7" name="Picture 6">
            <a:extLst>
              <a:ext uri="{FF2B5EF4-FFF2-40B4-BE49-F238E27FC236}">
                <a16:creationId xmlns:a16="http://schemas.microsoft.com/office/drawing/2014/main" id="{824F57E0-2492-C93F-8DFF-0A54143EE943}"/>
              </a:ext>
            </a:extLst>
          </p:cNvPr>
          <p:cNvPicPr>
            <a:picLocks noChangeAspect="1"/>
          </p:cNvPicPr>
          <p:nvPr/>
        </p:nvPicPr>
        <p:blipFill>
          <a:blip r:embed="rId3"/>
          <a:stretch>
            <a:fillRect/>
          </a:stretch>
        </p:blipFill>
        <p:spPr>
          <a:xfrm>
            <a:off x="5843588" y="991570"/>
            <a:ext cx="6119774" cy="1901444"/>
          </a:xfrm>
          <a:prstGeom prst="rect">
            <a:avLst/>
          </a:prstGeom>
        </p:spPr>
      </p:pic>
      <p:sp>
        <p:nvSpPr>
          <p:cNvPr id="9" name="TextBox 8">
            <a:extLst>
              <a:ext uri="{FF2B5EF4-FFF2-40B4-BE49-F238E27FC236}">
                <a16:creationId xmlns:a16="http://schemas.microsoft.com/office/drawing/2014/main" id="{00C23082-9FC2-ABA6-62CA-EFEBA8CD5750}"/>
              </a:ext>
            </a:extLst>
          </p:cNvPr>
          <p:cNvSpPr txBox="1"/>
          <p:nvPr/>
        </p:nvSpPr>
        <p:spPr>
          <a:xfrm>
            <a:off x="5746118" y="6188440"/>
            <a:ext cx="6107906" cy="307777"/>
          </a:xfrm>
          <a:prstGeom prst="rect">
            <a:avLst/>
          </a:prstGeom>
          <a:noFill/>
        </p:spPr>
        <p:txBody>
          <a:bodyPr wrap="square">
            <a:spAutoFit/>
          </a:bodyPr>
          <a:lstStyle/>
          <a:p>
            <a:r>
              <a:rPr lang="en-US" sz="1400" dirty="0"/>
              <a:t>Beck R, Moore E. Molecular Hematopathology, 2021, p. 54-59.</a:t>
            </a:r>
          </a:p>
        </p:txBody>
      </p:sp>
      <p:pic>
        <p:nvPicPr>
          <p:cNvPr id="11" name="Picture 10">
            <a:extLst>
              <a:ext uri="{FF2B5EF4-FFF2-40B4-BE49-F238E27FC236}">
                <a16:creationId xmlns:a16="http://schemas.microsoft.com/office/drawing/2014/main" id="{0AD10E18-1A5A-B504-F3BA-07A957993AC7}"/>
              </a:ext>
            </a:extLst>
          </p:cNvPr>
          <p:cNvPicPr>
            <a:picLocks noChangeAspect="1"/>
          </p:cNvPicPr>
          <p:nvPr/>
        </p:nvPicPr>
        <p:blipFill>
          <a:blip r:embed="rId4"/>
          <a:stretch>
            <a:fillRect/>
          </a:stretch>
        </p:blipFill>
        <p:spPr>
          <a:xfrm rot="5400000">
            <a:off x="7647797" y="2089365"/>
            <a:ext cx="3024378" cy="4812375"/>
          </a:xfrm>
          <a:prstGeom prst="rect">
            <a:avLst/>
          </a:prstGeom>
        </p:spPr>
      </p:pic>
    </p:spTree>
    <p:extLst>
      <p:ext uri="{BB962C8B-B14F-4D97-AF65-F5344CB8AC3E}">
        <p14:creationId xmlns:p14="http://schemas.microsoft.com/office/powerpoint/2010/main" val="2005237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DF8A-B6CC-F2B8-0240-1A98967EDF59}"/>
              </a:ext>
            </a:extLst>
          </p:cNvPr>
          <p:cNvSpPr>
            <a:spLocks noGrp="1"/>
          </p:cNvSpPr>
          <p:nvPr>
            <p:ph type="title"/>
          </p:nvPr>
        </p:nvSpPr>
        <p:spPr>
          <a:xfrm>
            <a:off x="1755879" y="147337"/>
            <a:ext cx="8911687" cy="1280890"/>
          </a:xfrm>
        </p:spPr>
        <p:txBody>
          <a:bodyPr/>
          <a:lstStyle/>
          <a:p>
            <a:r>
              <a:rPr lang="en-US" dirty="0"/>
              <a:t>Case Study 4: Part 2</a:t>
            </a:r>
          </a:p>
        </p:txBody>
      </p:sp>
      <p:sp>
        <p:nvSpPr>
          <p:cNvPr id="5" name="Content Placeholder 4">
            <a:extLst>
              <a:ext uri="{FF2B5EF4-FFF2-40B4-BE49-F238E27FC236}">
                <a16:creationId xmlns:a16="http://schemas.microsoft.com/office/drawing/2014/main" id="{8A575F71-43B3-5161-1995-04C18B78EE90}"/>
              </a:ext>
            </a:extLst>
          </p:cNvPr>
          <p:cNvSpPr>
            <a:spLocks noGrp="1"/>
          </p:cNvSpPr>
          <p:nvPr>
            <p:ph sz="half" idx="1"/>
          </p:nvPr>
        </p:nvSpPr>
        <p:spPr>
          <a:xfrm>
            <a:off x="0" y="1311903"/>
            <a:ext cx="6844331" cy="5546097"/>
          </a:xfrm>
        </p:spPr>
        <p:txBody>
          <a:bodyPr>
            <a:normAutofit fontScale="92500" lnSpcReduction="20000"/>
          </a:bodyPr>
          <a:lstStyle/>
          <a:p>
            <a:r>
              <a:rPr lang="en-US" dirty="0"/>
              <a:t>Extensive gene sequencing has demonstrated that the vast majority of myeloid neoplasms (&gt;90%) have identifiable gene mutations that act as oncogenic drivers. Th  identification of these mutations is important for diagnosis, prognosis, and treatment, to the point that targeted gene sequencing is now standard of care in the evaluation of myeloid malignancies.</a:t>
            </a:r>
          </a:p>
          <a:p>
            <a:r>
              <a:rPr lang="en-US" dirty="0"/>
              <a:t>Although most mutations found in myeloid neoplasms are somatically acquired, a small subset of cases contains inherited or germline mutations that confer predisposition to the development of hematologic malignancies and other diseases.  Variable penetrance  lead time, and limited or protean manifestations</a:t>
            </a:r>
          </a:p>
          <a:p>
            <a:r>
              <a:rPr lang="en-US" dirty="0"/>
              <a:t>Prior to the development of malignancy may obscure the identification of syndromes caused by these mutations. In addition, some mutations associated with germline predisposition syndromes are also Seen in sporadic malignancy so their identification as germline is dependent on sequencing benign tissue such as fibroblasts. In the last decade, the expansion of knowledge surrounding these inherited or germline mutations, combined with the clinical importance of their identification, led to the creation of a separate category in the 2017 and 2022 World Health Organization classification of hematologic neoplasms, namely "myeloid neoplasms with germline predisposition."</a:t>
            </a:r>
          </a:p>
        </p:txBody>
      </p:sp>
      <p:sp>
        <p:nvSpPr>
          <p:cNvPr id="4" name="Slide Number Placeholder 3">
            <a:extLst>
              <a:ext uri="{FF2B5EF4-FFF2-40B4-BE49-F238E27FC236}">
                <a16:creationId xmlns:a16="http://schemas.microsoft.com/office/drawing/2014/main" id="{8D58EDDC-0E57-03F4-0645-D09B185E46E4}"/>
              </a:ext>
            </a:extLst>
          </p:cNvPr>
          <p:cNvSpPr>
            <a:spLocks noGrp="1"/>
          </p:cNvSpPr>
          <p:nvPr>
            <p:ph type="sldNum" sz="quarter" idx="12"/>
          </p:nvPr>
        </p:nvSpPr>
        <p:spPr/>
        <p:txBody>
          <a:bodyPr/>
          <a:lstStyle/>
          <a:p>
            <a:fld id="{25071B9B-9F4C-4EAC-8832-C9195E19EF06}" type="slidenum">
              <a:rPr lang="en-US" smtClean="0"/>
              <a:t>46</a:t>
            </a:fld>
            <a:endParaRPr lang="en-US"/>
          </a:p>
        </p:txBody>
      </p:sp>
      <p:pic>
        <p:nvPicPr>
          <p:cNvPr id="8" name="Picture 7">
            <a:extLst>
              <a:ext uri="{FF2B5EF4-FFF2-40B4-BE49-F238E27FC236}">
                <a16:creationId xmlns:a16="http://schemas.microsoft.com/office/drawing/2014/main" id="{4D9EFEE8-7A1F-B408-5148-D4B9BD31E760}"/>
              </a:ext>
            </a:extLst>
          </p:cNvPr>
          <p:cNvPicPr>
            <a:picLocks noChangeAspect="1"/>
          </p:cNvPicPr>
          <p:nvPr/>
        </p:nvPicPr>
        <p:blipFill>
          <a:blip r:embed="rId3"/>
          <a:stretch>
            <a:fillRect/>
          </a:stretch>
        </p:blipFill>
        <p:spPr>
          <a:xfrm>
            <a:off x="7240009" y="147337"/>
            <a:ext cx="4676936" cy="6404330"/>
          </a:xfrm>
          <a:prstGeom prst="rect">
            <a:avLst/>
          </a:prstGeom>
        </p:spPr>
      </p:pic>
      <p:cxnSp>
        <p:nvCxnSpPr>
          <p:cNvPr id="6" name="Straight Arrow Connector 5">
            <a:extLst>
              <a:ext uri="{FF2B5EF4-FFF2-40B4-BE49-F238E27FC236}">
                <a16:creationId xmlns:a16="http://schemas.microsoft.com/office/drawing/2014/main" id="{AC28A560-C0CB-3E13-F3AF-6C45BC490F65}"/>
              </a:ext>
            </a:extLst>
          </p:cNvPr>
          <p:cNvCxnSpPr/>
          <p:nvPr/>
        </p:nvCxnSpPr>
        <p:spPr>
          <a:xfrm>
            <a:off x="6844331" y="4318000"/>
            <a:ext cx="610569" cy="2667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157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87B236-1629-4B1A-9F6D-97EBF45F71FE}"/>
              </a:ext>
            </a:extLst>
          </p:cNvPr>
          <p:cNvSpPr>
            <a:spLocks noGrp="1"/>
          </p:cNvSpPr>
          <p:nvPr>
            <p:ph type="title"/>
          </p:nvPr>
        </p:nvSpPr>
        <p:spPr>
          <a:xfrm>
            <a:off x="1291079" y="163818"/>
            <a:ext cx="9605635" cy="1059305"/>
          </a:xfrm>
        </p:spPr>
        <p:txBody>
          <a:bodyPr/>
          <a:lstStyle/>
          <a:p>
            <a:r>
              <a:rPr lang="en-US" dirty="0"/>
              <a:t>A List of Mutations, Not all-Inclusive: Part 1</a:t>
            </a:r>
          </a:p>
        </p:txBody>
      </p:sp>
      <p:sp>
        <p:nvSpPr>
          <p:cNvPr id="3" name="Content Placeholder 2">
            <a:extLst>
              <a:ext uri="{FF2B5EF4-FFF2-40B4-BE49-F238E27FC236}">
                <a16:creationId xmlns:a16="http://schemas.microsoft.com/office/drawing/2014/main" id="{2BC4387B-DCA0-4720-8A75-702D068D652B}"/>
              </a:ext>
            </a:extLst>
          </p:cNvPr>
          <p:cNvSpPr>
            <a:spLocks noGrp="1"/>
          </p:cNvSpPr>
          <p:nvPr>
            <p:ph sz="half" idx="1"/>
          </p:nvPr>
        </p:nvSpPr>
        <p:spPr>
          <a:xfrm>
            <a:off x="377549" y="792468"/>
            <a:ext cx="6171835" cy="6065532"/>
          </a:xfrm>
        </p:spPr>
        <p:txBody>
          <a:bodyPr>
            <a:normAutofit fontScale="25000" lnSpcReduction="20000"/>
          </a:bodyPr>
          <a:lstStyle/>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1. Chronic Myeloid Leukemia presenting with t(9;22)(q34.1;q11.2)</a:t>
            </a:r>
            <a:r>
              <a:rPr lang="en-US" sz="7200" i="1" dirty="0">
                <a:effectLst/>
                <a:latin typeface="Calibri" panose="020F0502020204030204" pitchFamily="34" charset="0"/>
                <a:ea typeface="Calibri" panose="020F0502020204030204" pitchFamily="34" charset="0"/>
                <a:cs typeface="Times New Roman" panose="02020603050405020304" pitchFamily="18" charset="0"/>
              </a:rPr>
              <a:t>BCR-ABL1</a:t>
            </a:r>
            <a:r>
              <a:rPr lang="en-US" sz="7200" dirty="0">
                <a:effectLst/>
                <a:latin typeface="Calibri" panose="020F0502020204030204" pitchFamily="34" charset="0"/>
                <a:ea typeface="Calibri" panose="020F0502020204030204" pitchFamily="34" charset="0"/>
                <a:cs typeface="Times New Roman" panose="02020603050405020304" pitchFamily="18" charset="0"/>
              </a:rPr>
              <a:t> &amp; trisomy 8</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2. Polycythemia vera with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JAK2 </a:t>
            </a:r>
            <a:r>
              <a:rPr lang="en-US" sz="7200" dirty="0">
                <a:effectLst/>
                <a:latin typeface="Calibri" panose="020F0502020204030204" pitchFamily="34" charset="0"/>
                <a:ea typeface="Calibri" panose="020F0502020204030204" pitchFamily="34" charset="0"/>
                <a:cs typeface="Times New Roman" panose="02020603050405020304" pitchFamily="18" charset="0"/>
              </a:rPr>
              <a:t>V617F &amp;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ASXL1</a:t>
            </a:r>
            <a:r>
              <a:rPr lang="en-US" sz="7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3. Essential thrombocytosis with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CALR</a:t>
            </a:r>
            <a:r>
              <a:rPr lang="en-US" sz="7200" dirty="0">
                <a:effectLst/>
                <a:latin typeface="Calibri" panose="020F0502020204030204" pitchFamily="34" charset="0"/>
                <a:ea typeface="Calibri" panose="020F0502020204030204" pitchFamily="34" charset="0"/>
                <a:cs typeface="Times New Roman" panose="02020603050405020304" pitchFamily="18" charset="0"/>
              </a:rPr>
              <a:t> type 1 mutation</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4. Chronic neutrophilic leukemia with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CSF3R</a:t>
            </a:r>
            <a:r>
              <a:rPr lang="en-US" sz="7200" dirty="0">
                <a:effectLst/>
                <a:latin typeface="Calibri" panose="020F0502020204030204" pitchFamily="34" charset="0"/>
                <a:ea typeface="Calibri" panose="020F0502020204030204" pitchFamily="34" charset="0"/>
                <a:cs typeface="Times New Roman" panose="02020603050405020304" pitchFamily="18" charset="0"/>
              </a:rPr>
              <a:t>T618I</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5. Chronic eosinophilic leukemia with clonal abnormalities</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6. Systemic </a:t>
            </a:r>
            <a:r>
              <a:rPr lang="en-US" sz="7200" dirty="0" err="1">
                <a:effectLst/>
                <a:latin typeface="Calibri" panose="020F0502020204030204" pitchFamily="34" charset="0"/>
                <a:ea typeface="Calibri" panose="020F0502020204030204" pitchFamily="34" charset="0"/>
                <a:cs typeface="Times New Roman" panose="02020603050405020304" pitchFamily="18" charset="0"/>
              </a:rPr>
              <a:t>mastocytosis</a:t>
            </a:r>
            <a:r>
              <a:rPr lang="en-US" sz="7200" dirty="0">
                <a:effectLst/>
                <a:latin typeface="Calibri" panose="020F0502020204030204" pitchFamily="34" charset="0"/>
                <a:ea typeface="Calibri" panose="020F0502020204030204" pitchFamily="34" charset="0"/>
                <a:cs typeface="Times New Roman" panose="02020603050405020304" pitchFamily="18" charset="0"/>
              </a:rPr>
              <a:t> with an associated hematopoietic neoplasm</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7. Clonal cytopenia of undetermined significance with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U2AF1</a:t>
            </a:r>
            <a:r>
              <a:rPr lang="en-US" sz="7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8. Myelodysplastic syndrome with excess blasts-1 with iso(17q) &amp; mutations in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SRSF2</a:t>
            </a:r>
            <a:r>
              <a:rPr lang="en-US" sz="7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SETBP1</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9. Myelodysplastic syndrome with isolated del(5q)</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10. Myelodysplastic syndrome with ring </a:t>
            </a:r>
            <a:r>
              <a:rPr lang="en-US" sz="7200" dirty="0" err="1">
                <a:effectLst/>
                <a:latin typeface="Calibri" panose="020F0502020204030204" pitchFamily="34" charset="0"/>
                <a:ea typeface="Calibri" panose="020F0502020204030204" pitchFamily="34" charset="0"/>
                <a:cs typeface="Times New Roman" panose="02020603050405020304" pitchFamily="18" charset="0"/>
              </a:rPr>
              <a:t>sideroblasts</a:t>
            </a:r>
            <a:r>
              <a:rPr lang="en-US" sz="7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SF3B1</a:t>
            </a:r>
            <a:r>
              <a:rPr lang="en-US" sz="7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0" marR="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11. Myelodysplastic syndrome with germline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GATA2</a:t>
            </a:r>
            <a:r>
              <a:rPr lang="en-US" sz="7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12. Chronic myelomonocytic leukemia with mutations in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TET2 </a:t>
            </a:r>
            <a:r>
              <a:rPr lang="en-US" sz="7200" dirty="0">
                <a:effectLst/>
                <a:latin typeface="Calibri" panose="020F0502020204030204" pitchFamily="34" charset="0"/>
                <a:ea typeface="Calibri" panose="020F0502020204030204" pitchFamily="34" charset="0"/>
                <a:cs typeface="Times New Roman" panose="02020603050405020304" pitchFamily="18" charset="0"/>
              </a:rPr>
              <a:t>&amp; </a:t>
            </a:r>
            <a:r>
              <a:rPr lang="en-US" sz="7200" i="1" dirty="0">
                <a:effectLst/>
                <a:latin typeface="Calibri" panose="020F0502020204030204" pitchFamily="34" charset="0"/>
                <a:ea typeface="Calibri" panose="020F0502020204030204" pitchFamily="34" charset="0"/>
                <a:cs typeface="Times New Roman" panose="02020603050405020304" pitchFamily="18" charset="0"/>
              </a:rPr>
              <a:t>SRSF2</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13. Juvenile myelomonocytic leukemia with NRAS mutation</a:t>
            </a:r>
          </a:p>
          <a:p>
            <a:pPr marL="457200" marR="0" indent="-457200">
              <a:lnSpc>
                <a:spcPct val="107000"/>
              </a:lnSpc>
              <a:spcBef>
                <a:spcPts val="0"/>
              </a:spcBef>
              <a:spcAft>
                <a:spcPts val="800"/>
              </a:spcAft>
            </a:pP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D88B89C2-D137-4D0C-91C2-7AE300AC4016}"/>
              </a:ext>
            </a:extLst>
          </p:cNvPr>
          <p:cNvSpPr>
            <a:spLocks noGrp="1"/>
          </p:cNvSpPr>
          <p:nvPr>
            <p:ph sz="half" idx="2"/>
          </p:nvPr>
        </p:nvSpPr>
        <p:spPr>
          <a:xfrm>
            <a:off x="6362700" y="805626"/>
            <a:ext cx="5592683" cy="5888556"/>
          </a:xfrm>
        </p:spPr>
        <p:txBody>
          <a:bodyPr>
            <a:normAutofit fontScale="25000" lnSpcReduction="20000"/>
          </a:bodyPr>
          <a:lstStyle/>
          <a:p>
            <a:pPr marL="45720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14. Atypical chronic myeloid leukemia with mutations in </a:t>
            </a:r>
            <a:r>
              <a:rPr lang="en-US" sz="5600" i="1" dirty="0">
                <a:latin typeface="Calibri" panose="020F0502020204030204" pitchFamily="34" charset="0"/>
                <a:ea typeface="Calibri" panose="020F0502020204030204" pitchFamily="34" charset="0"/>
                <a:cs typeface="Times New Roman" panose="02020603050405020304" pitchFamily="18" charset="0"/>
              </a:rPr>
              <a:t>SETBP1, SRSF2, ZRSR2 </a:t>
            </a:r>
            <a:r>
              <a:rPr lang="en-US" sz="5600" dirty="0">
                <a:latin typeface="Calibri" panose="020F0502020204030204" pitchFamily="34" charset="0"/>
                <a:ea typeface="Calibri" panose="020F0502020204030204" pitchFamily="34" charset="0"/>
                <a:cs typeface="Times New Roman" panose="02020603050405020304" pitchFamily="18" charset="0"/>
              </a:rPr>
              <a:t>&amp; </a:t>
            </a:r>
            <a:r>
              <a:rPr lang="en-US" sz="5600" i="1" dirty="0">
                <a:latin typeface="Calibri" panose="020F0502020204030204" pitchFamily="34" charset="0"/>
                <a:ea typeface="Calibri" panose="020F0502020204030204" pitchFamily="34" charset="0"/>
                <a:cs typeface="Times New Roman" panose="02020603050405020304" pitchFamily="18" charset="0"/>
              </a:rPr>
              <a:t>GATA2 </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15. Myelodysplastic/myeloproliferative neoplasm with ring sideroblasts &amp; thrombocytosis, with mutations in </a:t>
            </a:r>
            <a:r>
              <a:rPr lang="en-US" sz="5600" i="1" dirty="0">
                <a:latin typeface="Calibri" panose="020F0502020204030204" pitchFamily="34" charset="0"/>
                <a:ea typeface="Calibri" panose="020F0502020204030204" pitchFamily="34" charset="0"/>
                <a:cs typeface="Times New Roman" panose="02020603050405020304" pitchFamily="18" charset="0"/>
              </a:rPr>
              <a:t>JAK2 </a:t>
            </a:r>
            <a:r>
              <a:rPr lang="en-US" sz="5600" dirty="0">
                <a:latin typeface="Calibri" panose="020F0502020204030204" pitchFamily="34" charset="0"/>
                <a:ea typeface="Calibri" panose="020F0502020204030204" pitchFamily="34" charset="0"/>
                <a:cs typeface="Times New Roman" panose="02020603050405020304" pitchFamily="18" charset="0"/>
              </a:rPr>
              <a:t>&amp;</a:t>
            </a:r>
            <a:r>
              <a:rPr lang="en-US" sz="5600" i="1" dirty="0">
                <a:latin typeface="Calibri" panose="020F0502020204030204" pitchFamily="34" charset="0"/>
                <a:ea typeface="Calibri" panose="020F0502020204030204" pitchFamily="34" charset="0"/>
                <a:cs typeface="Times New Roman" panose="02020603050405020304" pitchFamily="18" charset="0"/>
              </a:rPr>
              <a:t> SF3B1</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16. Myeloid neoplasm with eosinophilia &amp; </a:t>
            </a:r>
            <a:r>
              <a:rPr lang="en-US" sz="5600" i="1" dirty="0">
                <a:latin typeface="Calibri" panose="020F0502020204030204" pitchFamily="34" charset="0"/>
                <a:ea typeface="Calibri" panose="020F0502020204030204" pitchFamily="34" charset="0"/>
                <a:cs typeface="Times New Roman" panose="02020603050405020304" pitchFamily="18" charset="0"/>
              </a:rPr>
              <a:t>FIP1L1-PDGFRA</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17. Secondary polycythemia with </a:t>
            </a:r>
            <a:r>
              <a:rPr lang="en-US" sz="5600" i="1" dirty="0">
                <a:latin typeface="Calibri" panose="020F0502020204030204" pitchFamily="34" charset="0"/>
                <a:ea typeface="Calibri" panose="020F0502020204030204" pitchFamily="34" charset="0"/>
                <a:cs typeface="Times New Roman" panose="02020603050405020304" pitchFamily="18" charset="0"/>
              </a:rPr>
              <a:t>JAK2 </a:t>
            </a:r>
            <a:r>
              <a:rPr lang="en-US" sz="5600" dirty="0">
                <a:latin typeface="Calibri" panose="020F0502020204030204" pitchFamily="34" charset="0"/>
                <a:ea typeface="Calibri" panose="020F0502020204030204" pitchFamily="34" charset="0"/>
                <a:cs typeface="Times New Roman" panose="02020603050405020304" pitchFamily="18" charset="0"/>
              </a:rPr>
              <a:t>V617F clonal hematopoiesis of indeterminate potential</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18. Aplastic anemia with clonal hematopoiesis</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19. Acute myeloid leukemia with t(8;21)(q22;q22) </a:t>
            </a:r>
            <a:r>
              <a:rPr lang="en-US" sz="5600" i="1" dirty="0">
                <a:latin typeface="Calibri" panose="020F0502020204030204" pitchFamily="34" charset="0"/>
                <a:ea typeface="Calibri" panose="020F0502020204030204" pitchFamily="34" charset="0"/>
                <a:cs typeface="Times New Roman" panose="02020603050405020304" pitchFamily="18" charset="0"/>
              </a:rPr>
              <a:t>RUNX1-RUNX1T1 </a:t>
            </a:r>
            <a:r>
              <a:rPr lang="en-US" sz="5600" dirty="0">
                <a:latin typeface="Calibri" panose="020F0502020204030204" pitchFamily="34" charset="0"/>
                <a:ea typeface="Calibri" panose="020F0502020204030204" pitchFamily="34" charset="0"/>
                <a:cs typeface="Times New Roman" panose="02020603050405020304" pitchFamily="18" charset="0"/>
              </a:rPr>
              <a:t>&amp; </a:t>
            </a:r>
            <a:r>
              <a:rPr lang="en-US" sz="5600" i="1" dirty="0">
                <a:latin typeface="Calibri" panose="020F0502020204030204" pitchFamily="34" charset="0"/>
                <a:ea typeface="Calibri" panose="020F0502020204030204" pitchFamily="34" charset="0"/>
                <a:cs typeface="Times New Roman" panose="02020603050405020304" pitchFamily="18" charset="0"/>
              </a:rPr>
              <a:t>KIT </a:t>
            </a:r>
            <a:r>
              <a:rPr lang="en-US" sz="5600" dirty="0">
                <a:latin typeface="Calibri" panose="020F0502020204030204" pitchFamily="34" charset="0"/>
                <a:ea typeface="Calibri" panose="020F0502020204030204" pitchFamily="34" charset="0"/>
                <a:cs typeface="Times New Roman" panose="02020603050405020304" pitchFamily="18" charset="0"/>
              </a:rPr>
              <a:t>mutation </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20. Acute promyelocytic leukemia with subsequent therapy-related myeloid neoplasm (myelodysplastic syndrome)</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21. Acute myeloid leukemia with mutated </a:t>
            </a:r>
            <a:r>
              <a:rPr lang="en-US" sz="5600" i="1" dirty="0">
                <a:latin typeface="Calibri" panose="020F0502020204030204" pitchFamily="34" charset="0"/>
                <a:ea typeface="Calibri" panose="020F0502020204030204" pitchFamily="34" charset="0"/>
                <a:cs typeface="Times New Roman" panose="02020603050405020304" pitchFamily="18" charset="0"/>
              </a:rPr>
              <a:t>NPM1 </a:t>
            </a:r>
            <a:r>
              <a:rPr lang="en-US" sz="5600" dirty="0">
                <a:latin typeface="Calibri" panose="020F0502020204030204" pitchFamily="34" charset="0"/>
                <a:ea typeface="Calibri" panose="020F0502020204030204" pitchFamily="34" charset="0"/>
                <a:cs typeface="Times New Roman" panose="02020603050405020304" pitchFamily="18" charset="0"/>
              </a:rPr>
              <a:t>&amp; </a:t>
            </a:r>
            <a:r>
              <a:rPr lang="en-US" sz="5600" i="1" dirty="0">
                <a:latin typeface="Calibri" panose="020F0502020204030204" pitchFamily="34" charset="0"/>
                <a:ea typeface="Calibri" panose="020F0502020204030204" pitchFamily="34" charset="0"/>
                <a:cs typeface="Times New Roman" panose="02020603050405020304" pitchFamily="18" charset="0"/>
              </a:rPr>
              <a:t>FLT3-ITD</a:t>
            </a:r>
          </a:p>
          <a:p>
            <a:pPr marL="45720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22. Acute myeloid leukemia with biallelic mutation of </a:t>
            </a:r>
            <a:r>
              <a:rPr lang="en-US" sz="5600" i="1" dirty="0">
                <a:latin typeface="Calibri" panose="020F0502020204030204" pitchFamily="34" charset="0"/>
                <a:ea typeface="Calibri" panose="020F0502020204030204" pitchFamily="34" charset="0"/>
                <a:cs typeface="Times New Roman" panose="02020603050405020304" pitchFamily="18" charset="0"/>
              </a:rPr>
              <a:t>CEBPA</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23. Acute myeloid leukemia with mutated </a:t>
            </a:r>
            <a:r>
              <a:rPr lang="en-US" sz="5600" i="1" dirty="0">
                <a:latin typeface="Calibri" panose="020F0502020204030204" pitchFamily="34" charset="0"/>
                <a:ea typeface="Calibri" panose="020F0502020204030204" pitchFamily="34" charset="0"/>
                <a:cs typeface="Times New Roman" panose="02020603050405020304" pitchFamily="18" charset="0"/>
              </a:rPr>
              <a:t>RUNX1</a:t>
            </a:r>
            <a:r>
              <a:rPr lang="en-US" sz="5600" dirty="0">
                <a:latin typeface="Calibri" panose="020F0502020204030204" pitchFamily="34" charset="0"/>
                <a:ea typeface="Calibri" panose="020F0502020204030204" pitchFamily="34" charset="0"/>
                <a:cs typeface="Times New Roman" panose="02020603050405020304" pitchFamily="18" charset="0"/>
              </a:rPr>
              <a:t> &amp; concurrent isolated trisomy 1</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24. Therapy-related acute myeloid leukemia with t(8;16)(p11.2;p13.3) </a:t>
            </a:r>
            <a:r>
              <a:rPr lang="en-US" sz="5600" i="1" dirty="0">
                <a:latin typeface="Calibri" panose="020F0502020204030204" pitchFamily="34" charset="0"/>
                <a:ea typeface="Calibri" panose="020F0502020204030204" pitchFamily="34" charset="0"/>
                <a:cs typeface="Times New Roman" panose="02020603050405020304" pitchFamily="18" charset="0"/>
              </a:rPr>
              <a:t>KATA-CREBBP</a:t>
            </a:r>
          </a:p>
          <a:p>
            <a:pPr marL="45720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25. Therapy-related myeloid neoplasm presenting as a myeloid sarcoma with rearrangement of </a:t>
            </a:r>
            <a:r>
              <a:rPr lang="en-US" sz="5600" i="1" dirty="0">
                <a:latin typeface="Calibri" panose="020F0502020204030204" pitchFamily="34" charset="0"/>
                <a:ea typeface="Calibri" panose="020F0502020204030204" pitchFamily="34" charset="0"/>
                <a:cs typeface="Times New Roman" panose="02020603050405020304" pitchFamily="18" charset="0"/>
              </a:rPr>
              <a:t>KMT2A </a:t>
            </a:r>
            <a:r>
              <a:rPr lang="en-US" sz="5600" dirty="0">
                <a:latin typeface="Calibri" panose="020F0502020204030204" pitchFamily="34" charset="0"/>
                <a:ea typeface="Calibri" panose="020F0502020204030204" pitchFamily="34" charset="0"/>
                <a:cs typeface="Times New Roman" panose="02020603050405020304" pitchFamily="18" charset="0"/>
              </a:rPr>
              <a:t>(</a:t>
            </a:r>
            <a:r>
              <a:rPr lang="en-US" sz="5600" i="1" dirty="0">
                <a:latin typeface="Calibri" panose="020F0502020204030204" pitchFamily="34" charset="0"/>
                <a:ea typeface="Calibri" panose="020F0502020204030204" pitchFamily="34" charset="0"/>
                <a:cs typeface="Times New Roman" panose="02020603050405020304" pitchFamily="18" charset="0"/>
              </a:rPr>
              <a:t>MLL</a:t>
            </a:r>
            <a:r>
              <a:rPr lang="en-US" sz="56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CA1835F9-1E50-48F1-873E-925DF7D6A937}"/>
              </a:ext>
            </a:extLst>
          </p:cNvPr>
          <p:cNvSpPr>
            <a:spLocks noGrp="1"/>
          </p:cNvSpPr>
          <p:nvPr>
            <p:ph type="sldNum" sz="quarter" idx="12"/>
          </p:nvPr>
        </p:nvSpPr>
        <p:spPr/>
        <p:txBody>
          <a:bodyPr/>
          <a:lstStyle/>
          <a:p>
            <a:fld id="{25071B9B-9F4C-4EAC-8832-C9195E19EF06}" type="slidenum">
              <a:rPr lang="en-US" smtClean="0"/>
              <a:t>47</a:t>
            </a:fld>
            <a:endParaRPr lang="en-US"/>
          </a:p>
        </p:txBody>
      </p:sp>
    </p:spTree>
    <p:extLst>
      <p:ext uri="{BB962C8B-B14F-4D97-AF65-F5344CB8AC3E}">
        <p14:creationId xmlns:p14="http://schemas.microsoft.com/office/powerpoint/2010/main" val="4180136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CE67-3762-9EF2-8100-B2B82A0E34F8}"/>
              </a:ext>
            </a:extLst>
          </p:cNvPr>
          <p:cNvSpPr>
            <a:spLocks noGrp="1"/>
          </p:cNvSpPr>
          <p:nvPr>
            <p:ph type="title"/>
          </p:nvPr>
        </p:nvSpPr>
        <p:spPr>
          <a:xfrm>
            <a:off x="238446" y="0"/>
            <a:ext cx="9771061" cy="1280890"/>
          </a:xfrm>
        </p:spPr>
        <p:txBody>
          <a:bodyPr/>
          <a:lstStyle/>
          <a:p>
            <a:r>
              <a:rPr lang="en-US" dirty="0"/>
              <a:t>A List of Mutations, Not all-Inclusive: Part 2</a:t>
            </a:r>
          </a:p>
        </p:txBody>
      </p:sp>
      <p:sp>
        <p:nvSpPr>
          <p:cNvPr id="3" name="Content Placeholder 2">
            <a:extLst>
              <a:ext uri="{FF2B5EF4-FFF2-40B4-BE49-F238E27FC236}">
                <a16:creationId xmlns:a16="http://schemas.microsoft.com/office/drawing/2014/main" id="{3EB77669-57BD-A4E8-A82E-C4F899E6BBCB}"/>
              </a:ext>
            </a:extLst>
          </p:cNvPr>
          <p:cNvSpPr>
            <a:spLocks noGrp="1"/>
          </p:cNvSpPr>
          <p:nvPr>
            <p:ph sz="half" idx="1"/>
          </p:nvPr>
        </p:nvSpPr>
        <p:spPr>
          <a:xfrm>
            <a:off x="162246" y="1196014"/>
            <a:ext cx="5933754" cy="5661986"/>
          </a:xfrm>
        </p:spPr>
        <p:txBody>
          <a:bodyPr>
            <a:normAutofit fontScale="25000" lnSpcReduction="20000"/>
          </a:bodyPr>
          <a:lstStyle/>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26. Therapy-related acute myeloid leukemia with complex karyotype including amplification of </a:t>
            </a:r>
            <a:r>
              <a:rPr lang="en-US" sz="5600" i="1" dirty="0">
                <a:latin typeface="Calibri" panose="020F0502020204030204" pitchFamily="34" charset="0"/>
                <a:ea typeface="Calibri" panose="020F0502020204030204" pitchFamily="34" charset="0"/>
                <a:cs typeface="Times New Roman" panose="02020603050405020304" pitchFamily="18" charset="0"/>
              </a:rPr>
              <a:t>KMT2A </a:t>
            </a:r>
            <a:r>
              <a:rPr lang="en-US" sz="5600" dirty="0">
                <a:latin typeface="Calibri" panose="020F0502020204030204" pitchFamily="34" charset="0"/>
                <a:ea typeface="Calibri" panose="020F0502020204030204" pitchFamily="34" charset="0"/>
                <a:cs typeface="Times New Roman" panose="02020603050405020304" pitchFamily="18" charset="0"/>
              </a:rPr>
              <a:t>(</a:t>
            </a:r>
            <a:r>
              <a:rPr lang="en-US" sz="5600" i="1" dirty="0">
                <a:latin typeface="Calibri" panose="020F0502020204030204" pitchFamily="34" charset="0"/>
                <a:ea typeface="Calibri" panose="020F0502020204030204" pitchFamily="34" charset="0"/>
                <a:cs typeface="Times New Roman" panose="02020603050405020304" pitchFamily="18" charset="0"/>
              </a:rPr>
              <a:t>MLL</a:t>
            </a:r>
            <a:r>
              <a:rPr lang="en-US" sz="5600" dirty="0">
                <a:latin typeface="Calibri" panose="020F050202020403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27. Acute </a:t>
            </a:r>
            <a:r>
              <a:rPr lang="en-US" sz="5600" dirty="0" err="1">
                <a:latin typeface="Calibri" panose="020F0502020204030204" pitchFamily="34" charset="0"/>
                <a:ea typeface="Calibri" panose="020F0502020204030204" pitchFamily="34" charset="0"/>
                <a:cs typeface="Times New Roman" panose="02020603050405020304" pitchFamily="18" charset="0"/>
              </a:rPr>
              <a:t>megakaryoblastic</a:t>
            </a:r>
            <a:r>
              <a:rPr lang="en-US" sz="5600" dirty="0">
                <a:latin typeface="Calibri" panose="020F0502020204030204" pitchFamily="34" charset="0"/>
                <a:ea typeface="Calibri" panose="020F0502020204030204" pitchFamily="34" charset="0"/>
                <a:cs typeface="Times New Roman" panose="02020603050405020304" pitchFamily="18" charset="0"/>
              </a:rPr>
              <a:t> leukemia with RAM phenotype &amp; </a:t>
            </a:r>
            <a:r>
              <a:rPr lang="en-US" sz="5600" i="1" dirty="0">
                <a:latin typeface="Calibri" panose="020F0502020204030204" pitchFamily="34" charset="0"/>
                <a:ea typeface="Calibri" panose="020F0502020204030204" pitchFamily="34" charset="0"/>
                <a:cs typeface="Times New Roman" panose="02020603050405020304" pitchFamily="18" charset="0"/>
              </a:rPr>
              <a:t>CFBA2T3-GLIS2</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28. Transient abnormal myelopoiesis of Down syndrome with </a:t>
            </a:r>
            <a:r>
              <a:rPr lang="en-US" sz="5600" i="1" dirty="0">
                <a:latin typeface="Calibri" panose="020F0502020204030204" pitchFamily="34" charset="0"/>
                <a:ea typeface="Calibri" panose="020F0502020204030204" pitchFamily="34" charset="0"/>
                <a:cs typeface="Times New Roman" panose="02020603050405020304" pitchFamily="18" charset="0"/>
              </a:rPr>
              <a:t>GATA1</a:t>
            </a:r>
            <a:r>
              <a:rPr lang="en-US" sz="5600" dirty="0">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29. Chronic lymphocytic leukemia/small lymphocytic lymphoma with </a:t>
            </a:r>
            <a:r>
              <a:rPr lang="en-US" sz="5600" i="1" dirty="0">
                <a:latin typeface="Calibri" panose="020F0502020204030204" pitchFamily="34" charset="0"/>
                <a:ea typeface="Calibri" panose="020F0502020204030204" pitchFamily="34" charset="0"/>
                <a:cs typeface="Times New Roman" panose="02020603050405020304" pitchFamily="18" charset="0"/>
              </a:rPr>
              <a:t>TP53</a:t>
            </a:r>
            <a:r>
              <a:rPr lang="en-US" sz="5600" dirty="0">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30. B-cell prolymphocytic leukemia with gain of c-</a:t>
            </a:r>
            <a:r>
              <a:rPr lang="en-US" sz="5600" i="1" dirty="0">
                <a:latin typeface="Calibri" panose="020F0502020204030204" pitchFamily="34" charset="0"/>
                <a:ea typeface="Calibri" panose="020F0502020204030204" pitchFamily="34" charset="0"/>
                <a:cs typeface="Times New Roman" panose="02020603050405020304" pitchFamily="18" charset="0"/>
              </a:rPr>
              <a:t>MYC</a:t>
            </a:r>
            <a:r>
              <a:rPr lang="en-US" sz="56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31. Hairy cell leukemia with </a:t>
            </a:r>
            <a:r>
              <a:rPr lang="en-US" sz="5600" i="1" dirty="0">
                <a:latin typeface="Calibri" panose="020F0502020204030204" pitchFamily="34" charset="0"/>
                <a:ea typeface="Calibri" panose="020F0502020204030204" pitchFamily="34" charset="0"/>
                <a:cs typeface="Times New Roman" panose="02020603050405020304" pitchFamily="18" charset="0"/>
              </a:rPr>
              <a:t>BRAF </a:t>
            </a:r>
            <a:r>
              <a:rPr lang="en-US" sz="5600" dirty="0">
                <a:latin typeface="Calibri" panose="020F0502020204030204" pitchFamily="34" charset="0"/>
                <a:ea typeface="Calibri" panose="020F0502020204030204" pitchFamily="34" charset="0"/>
                <a:cs typeface="Times New Roman" panose="02020603050405020304" pitchFamily="18" charset="0"/>
              </a:rPr>
              <a:t>V600E</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32. Mantle cell lymphoma with t(11;14)(q13;q32) </a:t>
            </a:r>
            <a:r>
              <a:rPr lang="en-US" sz="5600" i="1" dirty="0">
                <a:latin typeface="Calibri" panose="020F0502020204030204" pitchFamily="34" charset="0"/>
                <a:ea typeface="Calibri" panose="020F0502020204030204" pitchFamily="34" charset="0"/>
                <a:cs typeface="Times New Roman" panose="02020603050405020304" pitchFamily="18" charset="0"/>
              </a:rPr>
              <a:t>CCND1-IGH</a:t>
            </a:r>
            <a:r>
              <a:rPr lang="en-US" sz="5600" dirty="0">
                <a:latin typeface="Calibri" panose="020F0502020204030204" pitchFamily="34" charset="0"/>
                <a:ea typeface="Calibri" panose="020F0502020204030204" pitchFamily="34" charset="0"/>
                <a:cs typeface="Times New Roman" panose="02020603050405020304" pitchFamily="18" charset="0"/>
              </a:rPr>
              <a:t> &amp; mutations in </a:t>
            </a:r>
            <a:r>
              <a:rPr lang="en-US" sz="5600" i="1" dirty="0">
                <a:latin typeface="Calibri" panose="020F0502020204030204" pitchFamily="34" charset="0"/>
                <a:ea typeface="Calibri" panose="020F0502020204030204" pitchFamily="34" charset="0"/>
                <a:cs typeface="Times New Roman" panose="02020603050405020304" pitchFamily="18" charset="0"/>
              </a:rPr>
              <a:t>NOTCH2 </a:t>
            </a:r>
            <a:r>
              <a:rPr lang="en-US" sz="5600" dirty="0">
                <a:latin typeface="Calibri" panose="020F0502020204030204" pitchFamily="34" charset="0"/>
                <a:ea typeface="Calibri" panose="020F0502020204030204" pitchFamily="34" charset="0"/>
                <a:cs typeface="Times New Roman" panose="02020603050405020304" pitchFamily="18" charset="0"/>
              </a:rPr>
              <a:t> &amp; </a:t>
            </a:r>
            <a:r>
              <a:rPr lang="en-US" sz="5600" i="1" dirty="0">
                <a:latin typeface="Calibri" panose="020F0502020204030204" pitchFamily="34" charset="0"/>
                <a:ea typeface="Calibri" panose="020F0502020204030204" pitchFamily="34" charset="0"/>
                <a:cs typeface="Times New Roman" panose="02020603050405020304" pitchFamily="18" charset="0"/>
              </a:rPr>
              <a:t>ATM</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33. Follicular lymphoma with del(1p36)</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34. Pediatric-type nodal follicular lymphoma with </a:t>
            </a:r>
            <a:r>
              <a:rPr lang="en-US" sz="5600" i="1" dirty="0">
                <a:latin typeface="Calibri" panose="020F0502020204030204" pitchFamily="34" charset="0"/>
                <a:ea typeface="Calibri" panose="020F0502020204030204" pitchFamily="34" charset="0"/>
                <a:cs typeface="Times New Roman" panose="02020603050405020304" pitchFamily="18" charset="0"/>
              </a:rPr>
              <a:t>MAP2K1 </a:t>
            </a:r>
            <a:r>
              <a:rPr lang="en-US" sz="5600" dirty="0">
                <a:latin typeface="Calibri" panose="020F0502020204030204" pitchFamily="34" charset="0"/>
                <a:ea typeface="Calibri" panose="020F0502020204030204" pitchFamily="34" charset="0"/>
                <a:cs typeface="Times New Roman" panose="02020603050405020304" pitchFamily="18" charset="0"/>
              </a:rPr>
              <a:t>mutation</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35. Lymphoplasmacytic lymphoma with mutations in </a:t>
            </a:r>
            <a:r>
              <a:rPr lang="en-US" sz="5600" i="1" dirty="0">
                <a:latin typeface="Calibri" panose="020F0502020204030204" pitchFamily="34" charset="0"/>
                <a:ea typeface="Calibri" panose="020F0502020204030204" pitchFamily="34" charset="0"/>
                <a:cs typeface="Times New Roman" panose="02020603050405020304" pitchFamily="18" charset="0"/>
              </a:rPr>
              <a:t>MYD88 </a:t>
            </a:r>
            <a:r>
              <a:rPr lang="en-US" sz="5600" dirty="0">
                <a:latin typeface="Calibri" panose="020F0502020204030204" pitchFamily="34" charset="0"/>
                <a:ea typeface="Calibri" panose="020F0502020204030204" pitchFamily="34" charset="0"/>
                <a:cs typeface="Times New Roman" panose="02020603050405020304" pitchFamily="18" charset="0"/>
              </a:rPr>
              <a:t>&amp;</a:t>
            </a:r>
            <a:r>
              <a:rPr lang="en-US" sz="5600" i="1" dirty="0">
                <a:latin typeface="Calibri" panose="020F0502020204030204" pitchFamily="34" charset="0"/>
                <a:ea typeface="Calibri" panose="020F0502020204030204" pitchFamily="34" charset="0"/>
                <a:cs typeface="Times New Roman" panose="02020603050405020304" pitchFamily="18" charset="0"/>
              </a:rPr>
              <a:t> CXCR4</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36. Splenic marginal zone lymphoma with del(7q) &amp; mutations in </a:t>
            </a:r>
            <a:r>
              <a:rPr lang="en-US" sz="5600" i="1" dirty="0">
                <a:latin typeface="Calibri" panose="020F0502020204030204" pitchFamily="34" charset="0"/>
                <a:ea typeface="Calibri" panose="020F0502020204030204" pitchFamily="34" charset="0"/>
                <a:cs typeface="Times New Roman" panose="02020603050405020304" pitchFamily="18" charset="0"/>
              </a:rPr>
              <a:t>CARD11</a:t>
            </a:r>
            <a:r>
              <a:rPr lang="en-US" sz="5600" dirty="0">
                <a:latin typeface="Calibri" panose="020F0502020204030204" pitchFamily="34" charset="0"/>
                <a:ea typeface="Calibri" panose="020F0502020204030204" pitchFamily="34" charset="0"/>
                <a:cs typeface="Times New Roman" panose="02020603050405020304" pitchFamily="18" charset="0"/>
              </a:rPr>
              <a:t> &amp; </a:t>
            </a:r>
            <a:r>
              <a:rPr lang="en-US" sz="5600" i="1" dirty="0">
                <a:latin typeface="Calibri" panose="020F0502020204030204" pitchFamily="34" charset="0"/>
                <a:ea typeface="Calibri" panose="020F0502020204030204" pitchFamily="34" charset="0"/>
                <a:cs typeface="Times New Roman" panose="02020603050405020304" pitchFamily="18" charset="0"/>
              </a:rPr>
              <a:t>CXCR4</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37. Extranodal marginal zone lymphoma with t(11;18) </a:t>
            </a:r>
            <a:r>
              <a:rPr lang="en-US" sz="5600" i="1" dirty="0">
                <a:latin typeface="Calibri" panose="020F0502020204030204" pitchFamily="34" charset="0"/>
                <a:ea typeface="Calibri" panose="020F0502020204030204" pitchFamily="34" charset="0"/>
                <a:cs typeface="Times New Roman" panose="02020603050405020304" pitchFamily="18" charset="0"/>
              </a:rPr>
              <a:t>BIRC3-MALT1</a:t>
            </a: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38. High grade B-cell lymphoma with </a:t>
            </a:r>
            <a:r>
              <a:rPr lang="en-US" sz="5600" i="1" dirty="0">
                <a:latin typeface="Calibri" panose="020F0502020204030204" pitchFamily="34" charset="0"/>
                <a:ea typeface="Calibri" panose="020F0502020204030204" pitchFamily="34" charset="0"/>
                <a:cs typeface="Times New Roman" panose="02020603050405020304" pitchFamily="18" charset="0"/>
              </a:rPr>
              <a:t>MYC </a:t>
            </a:r>
            <a:r>
              <a:rPr lang="en-US" sz="5600" dirty="0">
                <a:latin typeface="Calibri" panose="020F0502020204030204" pitchFamily="34" charset="0"/>
                <a:ea typeface="Calibri" panose="020F0502020204030204" pitchFamily="34" charset="0"/>
                <a:cs typeface="Times New Roman" panose="02020603050405020304" pitchFamily="18" charset="0"/>
              </a:rPr>
              <a:t>&amp; </a:t>
            </a:r>
            <a:r>
              <a:rPr lang="en-US" sz="5600" i="1" dirty="0">
                <a:latin typeface="Calibri" panose="020F0502020204030204" pitchFamily="34" charset="0"/>
                <a:ea typeface="Calibri" panose="020F0502020204030204" pitchFamily="34" charset="0"/>
                <a:cs typeface="Times New Roman" panose="02020603050405020304" pitchFamily="18" charset="0"/>
              </a:rPr>
              <a:t>BCL2</a:t>
            </a:r>
            <a:r>
              <a:rPr lang="en-US" sz="5600" dirty="0">
                <a:latin typeface="Calibri" panose="020F0502020204030204" pitchFamily="34" charset="0"/>
                <a:ea typeface="Calibri" panose="020F0502020204030204" pitchFamily="34" charset="0"/>
                <a:cs typeface="Times New Roman" panose="02020603050405020304" pitchFamily="18" charset="0"/>
              </a:rPr>
              <a:t> &amp; </a:t>
            </a:r>
            <a:r>
              <a:rPr lang="en-US" sz="5600" i="1" dirty="0">
                <a:latin typeface="Calibri" panose="020F0502020204030204" pitchFamily="34" charset="0"/>
                <a:ea typeface="Calibri" panose="020F0502020204030204" pitchFamily="34" charset="0"/>
                <a:cs typeface="Times New Roman" panose="02020603050405020304" pitchFamily="18" charset="0"/>
              </a:rPr>
              <a:t>BCL6</a:t>
            </a:r>
            <a:r>
              <a:rPr lang="en-US" sz="5600" dirty="0">
                <a:latin typeface="Calibri" panose="020F0502020204030204" pitchFamily="34" charset="0"/>
                <a:ea typeface="Calibri" panose="020F0502020204030204" pitchFamily="34" charset="0"/>
                <a:cs typeface="Times New Roman" panose="02020603050405020304" pitchFamily="18" charset="0"/>
              </a:rPr>
              <a:t> rearrangements</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39. Primary mediastinal large B-cell lymphoma with 9p24.1 amplification</a:t>
            </a:r>
          </a:p>
          <a:p>
            <a:pPr marL="457200" marR="0" indent="-457200">
              <a:lnSpc>
                <a:spcPct val="107000"/>
              </a:lnSpc>
              <a:spcBef>
                <a:spcPts val="0"/>
              </a:spcBef>
              <a:spcAft>
                <a:spcPts val="800"/>
              </a:spcAft>
            </a:pPr>
            <a:r>
              <a:rPr lang="en-US" sz="5600" dirty="0">
                <a:latin typeface="Calibri" panose="020F0502020204030204" pitchFamily="34" charset="0"/>
                <a:ea typeface="Calibri" panose="020F0502020204030204" pitchFamily="34" charset="0"/>
                <a:cs typeface="Times New Roman" panose="02020603050405020304" pitchFamily="18" charset="0"/>
              </a:rPr>
              <a:t>40. Large B-cell lymphoma with </a:t>
            </a:r>
            <a:r>
              <a:rPr lang="en-US" sz="5600" i="1" dirty="0">
                <a:latin typeface="Calibri" panose="020F0502020204030204" pitchFamily="34" charset="0"/>
                <a:ea typeface="Calibri" panose="020F0502020204030204" pitchFamily="34" charset="0"/>
                <a:cs typeface="Times New Roman" panose="02020603050405020304" pitchFamily="18" charset="0"/>
              </a:rPr>
              <a:t>IRF4</a:t>
            </a:r>
            <a:r>
              <a:rPr lang="en-US" sz="5600" dirty="0">
                <a:latin typeface="Calibri" panose="020F0502020204030204" pitchFamily="34" charset="0"/>
                <a:ea typeface="Calibri" panose="020F0502020204030204" pitchFamily="34" charset="0"/>
                <a:cs typeface="Times New Roman" panose="02020603050405020304" pitchFamily="18" charset="0"/>
              </a:rPr>
              <a:t> rearrangement </a:t>
            </a:r>
          </a:p>
          <a:p>
            <a:endParaRPr lang="en-US" dirty="0"/>
          </a:p>
        </p:txBody>
      </p:sp>
      <p:sp>
        <p:nvSpPr>
          <p:cNvPr id="4" name="Content Placeholder 3">
            <a:extLst>
              <a:ext uri="{FF2B5EF4-FFF2-40B4-BE49-F238E27FC236}">
                <a16:creationId xmlns:a16="http://schemas.microsoft.com/office/drawing/2014/main" id="{24FF6E8C-FFA7-D574-7E51-58ECBDF51993}"/>
              </a:ext>
            </a:extLst>
          </p:cNvPr>
          <p:cNvSpPr>
            <a:spLocks noGrp="1"/>
          </p:cNvSpPr>
          <p:nvPr>
            <p:ph sz="half" idx="2"/>
          </p:nvPr>
        </p:nvSpPr>
        <p:spPr>
          <a:xfrm>
            <a:off x="5820097" y="588093"/>
            <a:ext cx="6371903" cy="3777622"/>
          </a:xfrm>
        </p:spPr>
        <p:txBody>
          <a:bodyPr>
            <a:normAutofit fontScale="25000" lnSpcReduction="20000"/>
          </a:bodyPr>
          <a:lstStyle/>
          <a:p>
            <a:pPr marL="457200" marR="0" indent="-45720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41. Plasma cell myeloma with rearrangement of </a:t>
            </a:r>
            <a:r>
              <a:rPr lang="en-US" sz="6600" i="1" dirty="0">
                <a:latin typeface="Calibri" panose="020F0502020204030204" pitchFamily="34" charset="0"/>
                <a:ea typeface="Calibri" panose="020F0502020204030204" pitchFamily="34" charset="0"/>
                <a:cs typeface="Times New Roman" panose="02020603050405020304" pitchFamily="18" charset="0"/>
              </a:rPr>
              <a:t>CCND1</a:t>
            </a:r>
            <a:endParaRPr lang="en-US" sz="66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42. T-cell large </a:t>
            </a:r>
            <a:r>
              <a:rPr lang="en-US" sz="6600" dirty="0" err="1">
                <a:latin typeface="Calibri" panose="020F0502020204030204" pitchFamily="34" charset="0"/>
                <a:ea typeface="Calibri" panose="020F0502020204030204" pitchFamily="34" charset="0"/>
                <a:cs typeface="Times New Roman" panose="02020603050405020304" pitchFamily="18" charset="0"/>
              </a:rPr>
              <a:t>granularlymphocytic</a:t>
            </a:r>
            <a:r>
              <a:rPr lang="en-US" sz="6600" dirty="0">
                <a:latin typeface="Calibri" panose="020F0502020204030204" pitchFamily="34" charset="0"/>
                <a:ea typeface="Calibri" panose="020F0502020204030204" pitchFamily="34" charset="0"/>
                <a:cs typeface="Times New Roman" panose="02020603050405020304" pitchFamily="18" charset="0"/>
              </a:rPr>
              <a:t> leukemia with </a:t>
            </a:r>
            <a:r>
              <a:rPr lang="en-US" sz="6600" i="1" dirty="0">
                <a:latin typeface="Calibri" panose="020F0502020204030204" pitchFamily="34" charset="0"/>
                <a:ea typeface="Calibri" panose="020F0502020204030204" pitchFamily="34" charset="0"/>
                <a:cs typeface="Times New Roman" panose="02020603050405020304" pitchFamily="18" charset="0"/>
              </a:rPr>
              <a:t>STAT3</a:t>
            </a:r>
            <a:r>
              <a:rPr lang="en-US" sz="6600" dirty="0">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43. T-cell prolymphocytic leukemia with inv(14)</a:t>
            </a: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44. Hepatosplenic T-cell lymphoma with </a:t>
            </a:r>
            <a:r>
              <a:rPr lang="en-US" sz="6400" i="1" dirty="0">
                <a:latin typeface="Calibri" panose="020F0502020204030204" pitchFamily="34" charset="0"/>
                <a:ea typeface="Calibri" panose="020F0502020204030204" pitchFamily="34" charset="0"/>
                <a:cs typeface="Times New Roman" panose="02020603050405020304" pitchFamily="18" charset="0"/>
              </a:rPr>
              <a:t>RHOA</a:t>
            </a:r>
            <a:r>
              <a:rPr lang="en-US" sz="6400" dirty="0">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45. Anaplastic large cell lymphoma, ALK-negative, with rearrangement of </a:t>
            </a:r>
            <a:r>
              <a:rPr lang="en-US" sz="6400" i="1" dirty="0">
                <a:latin typeface="Calibri" panose="020F0502020204030204" pitchFamily="34" charset="0"/>
                <a:ea typeface="Calibri" panose="020F0502020204030204" pitchFamily="34" charset="0"/>
                <a:cs typeface="Times New Roman" panose="02020603050405020304" pitchFamily="18" charset="0"/>
              </a:rPr>
              <a:t>DUSP22</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46. Angioimmunoblastic T-cell lymphoma with </a:t>
            </a:r>
            <a:r>
              <a:rPr lang="en-US" sz="6400" i="1" dirty="0">
                <a:latin typeface="Calibri" panose="020F0502020204030204" pitchFamily="34" charset="0"/>
                <a:ea typeface="Calibri" panose="020F0502020204030204" pitchFamily="34" charset="0"/>
                <a:cs typeface="Times New Roman" panose="02020603050405020304" pitchFamily="18" charset="0"/>
              </a:rPr>
              <a:t>RHOA</a:t>
            </a:r>
            <a:r>
              <a:rPr lang="en-US" sz="6400" dirty="0">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47. B-lymphoblastic leukemia/lymphoma with rearrangement of </a:t>
            </a:r>
            <a:r>
              <a:rPr lang="en-US" sz="6400" i="1" dirty="0">
                <a:latin typeface="Calibri" panose="020F0502020204030204" pitchFamily="34" charset="0"/>
                <a:ea typeface="Calibri" panose="020F0502020204030204" pitchFamily="34" charset="0"/>
                <a:cs typeface="Times New Roman" panose="02020603050405020304" pitchFamily="18" charset="0"/>
              </a:rPr>
              <a:t>KMT2A</a:t>
            </a:r>
            <a:r>
              <a:rPr lang="en-US" sz="6400" dirty="0">
                <a:latin typeface="Calibri" panose="020F0502020204030204" pitchFamily="34" charset="0"/>
                <a:ea typeface="Calibri" panose="020F0502020204030204" pitchFamily="34" charset="0"/>
                <a:cs typeface="Times New Roman" panose="02020603050405020304" pitchFamily="18" charset="0"/>
              </a:rPr>
              <a:t> (</a:t>
            </a:r>
            <a:r>
              <a:rPr lang="en-US" sz="6400" i="1" dirty="0">
                <a:latin typeface="Calibri" panose="020F0502020204030204" pitchFamily="34" charset="0"/>
                <a:ea typeface="Calibri" panose="020F0502020204030204" pitchFamily="34" charset="0"/>
                <a:cs typeface="Times New Roman" panose="02020603050405020304" pitchFamily="18" charset="0"/>
              </a:rPr>
              <a:t>MLL</a:t>
            </a:r>
            <a:r>
              <a:rPr lang="en-US" sz="64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48. B-lymphoblastic leukemia/lymphoma with t(1;19)(q23;p13.3) </a:t>
            </a:r>
            <a:r>
              <a:rPr lang="en-US" sz="6400" i="1" dirty="0">
                <a:latin typeface="Calibri" panose="020F0502020204030204" pitchFamily="34" charset="0"/>
                <a:ea typeface="Calibri" panose="020F0502020204030204" pitchFamily="34" charset="0"/>
                <a:cs typeface="Times New Roman" panose="02020603050405020304" pitchFamily="18" charset="0"/>
              </a:rPr>
              <a:t>TCF3-PBX1</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49. B-lymphoblastic leukemia/lymphoma with iAMP21</a:t>
            </a: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50. B-lymphoblastic leukemia/lymphoma with t(9;22)(q34.1;q11.2) </a:t>
            </a:r>
            <a:r>
              <a:rPr lang="en-US" sz="6400" i="1" dirty="0">
                <a:latin typeface="Calibri" panose="020F0502020204030204" pitchFamily="34" charset="0"/>
                <a:ea typeface="Calibri" panose="020F0502020204030204" pitchFamily="34" charset="0"/>
                <a:cs typeface="Times New Roman" panose="02020603050405020304" pitchFamily="18" charset="0"/>
              </a:rPr>
              <a:t>BCR-ABL1</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51. B-lymphoblastic leukemia/lymphoma </a:t>
            </a:r>
            <a:r>
              <a:rPr lang="en-US" sz="6400" i="1" dirty="0">
                <a:latin typeface="Calibri" panose="020F0502020204030204" pitchFamily="34" charset="0"/>
                <a:ea typeface="Calibri" panose="020F0502020204030204" pitchFamily="34" charset="0"/>
                <a:cs typeface="Times New Roman" panose="02020603050405020304" pitchFamily="18" charset="0"/>
              </a:rPr>
              <a:t>BCR-ABL1-</a:t>
            </a:r>
            <a:r>
              <a:rPr lang="en-US" sz="6400" dirty="0">
                <a:latin typeface="Calibri" panose="020F0502020204030204" pitchFamily="34" charset="0"/>
                <a:ea typeface="Calibri" panose="020F0502020204030204" pitchFamily="34" charset="0"/>
                <a:cs typeface="Times New Roman" panose="02020603050405020304" pitchFamily="18" charset="0"/>
              </a:rPr>
              <a:t>like, with </a:t>
            </a:r>
            <a:r>
              <a:rPr lang="en-US" sz="6400" i="1" dirty="0">
                <a:latin typeface="Calibri" panose="020F0502020204030204" pitchFamily="34" charset="0"/>
                <a:ea typeface="Calibri" panose="020F0502020204030204" pitchFamily="34" charset="0"/>
                <a:cs typeface="Times New Roman" panose="02020603050405020304" pitchFamily="18" charset="0"/>
              </a:rPr>
              <a:t>P2YR8-CRLF2</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52. Early T-cell precursor lymphoblastic leukemia with t(10;11)(p12;q14) </a:t>
            </a:r>
            <a:r>
              <a:rPr lang="en-US" sz="6400" i="1" dirty="0">
                <a:latin typeface="Calibri" panose="020F0502020204030204" pitchFamily="34" charset="0"/>
                <a:ea typeface="Calibri" panose="020F0502020204030204" pitchFamily="34" charset="0"/>
                <a:cs typeface="Times New Roman" panose="02020603050405020304" pitchFamily="18" charset="0"/>
              </a:rPr>
              <a:t>MLLT10-PICALM</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53. Mixed phenotype acute leukemia with t(9;22)(q34.1;q11.2) </a:t>
            </a:r>
            <a:r>
              <a:rPr lang="en-US" sz="6400" i="1" dirty="0">
                <a:latin typeface="Calibri" panose="020F0502020204030204" pitchFamily="34" charset="0"/>
                <a:ea typeface="Calibri" panose="020F0502020204030204" pitchFamily="34" charset="0"/>
                <a:cs typeface="Times New Roman" panose="02020603050405020304" pitchFamily="18" charset="0"/>
              </a:rPr>
              <a:t>BCR-ABL1</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54. Histiocytic sarcoma arising from a monocytic neoplasm in bone marrow, with mutations in </a:t>
            </a:r>
            <a:r>
              <a:rPr lang="en-US" sz="6400" i="1" dirty="0">
                <a:latin typeface="Calibri" panose="020F0502020204030204" pitchFamily="34" charset="0"/>
                <a:ea typeface="Calibri" panose="020F0502020204030204" pitchFamily="34" charset="0"/>
                <a:cs typeface="Times New Roman" panose="02020603050405020304" pitchFamily="18" charset="0"/>
              </a:rPr>
              <a:t>KRAS, SRSF2 </a:t>
            </a:r>
            <a:r>
              <a:rPr lang="en-US" sz="6400" dirty="0">
                <a:latin typeface="Calibri" panose="020F0502020204030204" pitchFamily="34" charset="0"/>
                <a:ea typeface="Calibri" panose="020F0502020204030204" pitchFamily="34" charset="0"/>
                <a:cs typeface="Times New Roman" panose="02020603050405020304" pitchFamily="18" charset="0"/>
              </a:rPr>
              <a:t>&amp; </a:t>
            </a:r>
            <a:r>
              <a:rPr lang="en-US" sz="6400" i="1" dirty="0">
                <a:latin typeface="Calibri" panose="020F0502020204030204" pitchFamily="34" charset="0"/>
                <a:ea typeface="Calibri" panose="020F0502020204030204" pitchFamily="34" charset="0"/>
                <a:cs typeface="Times New Roman" panose="02020603050405020304" pitchFamily="18" charset="0"/>
              </a:rPr>
              <a:t>TET2</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97DEB3FE-D82C-5FC4-6016-8775FF91DA7C}"/>
              </a:ext>
            </a:extLst>
          </p:cNvPr>
          <p:cNvSpPr>
            <a:spLocks noGrp="1"/>
          </p:cNvSpPr>
          <p:nvPr>
            <p:ph type="sldNum" sz="quarter" idx="12"/>
          </p:nvPr>
        </p:nvSpPr>
        <p:spPr/>
        <p:txBody>
          <a:bodyPr/>
          <a:lstStyle/>
          <a:p>
            <a:fld id="{25071B9B-9F4C-4EAC-8832-C9195E19EF06}" type="slidenum">
              <a:rPr lang="en-US" smtClean="0"/>
              <a:t>48</a:t>
            </a:fld>
            <a:endParaRPr lang="en-US"/>
          </a:p>
        </p:txBody>
      </p:sp>
    </p:spTree>
    <p:extLst>
      <p:ext uri="{BB962C8B-B14F-4D97-AF65-F5344CB8AC3E}">
        <p14:creationId xmlns:p14="http://schemas.microsoft.com/office/powerpoint/2010/main" val="2528683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B442-28B1-E820-65BE-9857BF2FFE29}"/>
              </a:ext>
            </a:extLst>
          </p:cNvPr>
          <p:cNvSpPr>
            <a:spLocks noGrp="1"/>
          </p:cNvSpPr>
          <p:nvPr>
            <p:ph type="title"/>
          </p:nvPr>
        </p:nvSpPr>
        <p:spPr>
          <a:xfrm>
            <a:off x="1311579" y="512462"/>
            <a:ext cx="9599075" cy="1280890"/>
          </a:xfrm>
        </p:spPr>
        <p:txBody>
          <a:bodyPr/>
          <a:lstStyle/>
          <a:p>
            <a:r>
              <a:rPr lang="en-US" dirty="0"/>
              <a:t>Hematologic Malignancies’ Therapies</a:t>
            </a:r>
          </a:p>
        </p:txBody>
      </p:sp>
      <p:sp>
        <p:nvSpPr>
          <p:cNvPr id="3" name="Content Placeholder 2">
            <a:extLst>
              <a:ext uri="{FF2B5EF4-FFF2-40B4-BE49-F238E27FC236}">
                <a16:creationId xmlns:a16="http://schemas.microsoft.com/office/drawing/2014/main" id="{484E6E29-C2F6-BBB8-2D77-3ACB617333A9}"/>
              </a:ext>
            </a:extLst>
          </p:cNvPr>
          <p:cNvSpPr>
            <a:spLocks noGrp="1"/>
          </p:cNvSpPr>
          <p:nvPr>
            <p:ph idx="1"/>
          </p:nvPr>
        </p:nvSpPr>
        <p:spPr>
          <a:xfrm>
            <a:off x="395289" y="1776954"/>
            <a:ext cx="11090274" cy="5829300"/>
          </a:xfrm>
        </p:spPr>
        <p:txBody>
          <a:bodyPr>
            <a:normAutofit/>
          </a:bodyPr>
          <a:lstStyle/>
          <a:p>
            <a:r>
              <a:rPr lang="en-US" sz="2400" dirty="0"/>
              <a:t>Car T-cell therapies, bispecific antibodies, antibody-drug conjugates, and novel combinations are transforming care and increasing clinical and operational complexity.</a:t>
            </a:r>
          </a:p>
          <a:p>
            <a:r>
              <a:rPr lang="en-US" sz="2400" dirty="0"/>
              <a:t>Hematology-Oncologists are now managing;</a:t>
            </a:r>
          </a:p>
          <a:p>
            <a:pPr lvl="1"/>
            <a:r>
              <a:rPr lang="en-US" sz="2400" dirty="0"/>
              <a:t>Cytokine release syndrome ( CRS), Immune effector cell-associated neurotoxicity syndrome (ICANS) and prolonged cytopenias</a:t>
            </a:r>
          </a:p>
          <a:p>
            <a:pPr lvl="1"/>
            <a:r>
              <a:rPr lang="en-US" sz="2400" dirty="0"/>
              <a:t>Infection risk and monitoring logistics</a:t>
            </a:r>
          </a:p>
          <a:p>
            <a:pPr lvl="1"/>
            <a:r>
              <a:rPr lang="en-US" sz="2400" dirty="0"/>
              <a:t>Biomarker results that directly influence treatment selection</a:t>
            </a:r>
          </a:p>
          <a:p>
            <a:pPr lvl="1"/>
            <a:r>
              <a:rPr lang="en-US" sz="2400" dirty="0"/>
              <a:t>Minimal residual disease (MRD) </a:t>
            </a:r>
          </a:p>
        </p:txBody>
      </p:sp>
      <p:sp>
        <p:nvSpPr>
          <p:cNvPr id="4" name="Slide Number Placeholder 3">
            <a:extLst>
              <a:ext uri="{FF2B5EF4-FFF2-40B4-BE49-F238E27FC236}">
                <a16:creationId xmlns:a16="http://schemas.microsoft.com/office/drawing/2014/main" id="{016A7B2B-D8EF-5D9E-0B50-CC5514FE56E0}"/>
              </a:ext>
            </a:extLst>
          </p:cNvPr>
          <p:cNvSpPr>
            <a:spLocks noGrp="1"/>
          </p:cNvSpPr>
          <p:nvPr>
            <p:ph type="sldNum" sz="quarter" idx="12"/>
          </p:nvPr>
        </p:nvSpPr>
        <p:spPr/>
        <p:txBody>
          <a:bodyPr/>
          <a:lstStyle/>
          <a:p>
            <a:fld id="{25071B9B-9F4C-4EAC-8832-C9195E19EF06}" type="slidenum">
              <a:rPr lang="en-US" smtClean="0"/>
              <a:t>49</a:t>
            </a:fld>
            <a:endParaRPr lang="en-US"/>
          </a:p>
        </p:txBody>
      </p:sp>
    </p:spTree>
    <p:extLst>
      <p:ext uri="{BB962C8B-B14F-4D97-AF65-F5344CB8AC3E}">
        <p14:creationId xmlns:p14="http://schemas.microsoft.com/office/powerpoint/2010/main" val="289092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D3C8-45D7-DDD1-1260-AFB20AD6786C}"/>
              </a:ext>
            </a:extLst>
          </p:cNvPr>
          <p:cNvSpPr>
            <a:spLocks noGrp="1"/>
          </p:cNvSpPr>
          <p:nvPr>
            <p:ph type="title"/>
          </p:nvPr>
        </p:nvSpPr>
        <p:spPr>
          <a:xfrm>
            <a:off x="415600" y="115577"/>
            <a:ext cx="11360800" cy="763600"/>
          </a:xfrm>
        </p:spPr>
        <p:txBody>
          <a:bodyPr>
            <a:normAutofit/>
          </a:bodyPr>
          <a:lstStyle/>
          <a:p>
            <a:r>
              <a:rPr lang="en-US" dirty="0"/>
              <a:t>The 2022 WHO Classification System </a:t>
            </a:r>
          </a:p>
        </p:txBody>
      </p:sp>
      <p:sp>
        <p:nvSpPr>
          <p:cNvPr id="3" name="Text Placeholder 2">
            <a:extLst>
              <a:ext uri="{FF2B5EF4-FFF2-40B4-BE49-F238E27FC236}">
                <a16:creationId xmlns:a16="http://schemas.microsoft.com/office/drawing/2014/main" id="{12D2BF9C-6F83-FFB9-95B7-CFEE6B37860C}"/>
              </a:ext>
            </a:extLst>
          </p:cNvPr>
          <p:cNvSpPr>
            <a:spLocks noGrp="1"/>
          </p:cNvSpPr>
          <p:nvPr>
            <p:ph type="body" idx="1"/>
          </p:nvPr>
        </p:nvSpPr>
        <p:spPr>
          <a:xfrm>
            <a:off x="171450" y="879177"/>
            <a:ext cx="11490961" cy="4555200"/>
          </a:xfrm>
        </p:spPr>
        <p:txBody>
          <a:bodyPr>
            <a:noAutofit/>
          </a:bodyPr>
          <a:lstStyle/>
          <a:p>
            <a:r>
              <a:rPr lang="en-US" sz="2800" dirty="0"/>
              <a:t>The WHO 2022 5</a:t>
            </a:r>
            <a:r>
              <a:rPr lang="en-US" sz="2800" baseline="30000" dirty="0"/>
              <a:t>th</a:t>
            </a:r>
            <a:r>
              <a:rPr lang="en-US" sz="2800" dirty="0"/>
              <a:t> ed online classification system is said to be 60 years in the making ( 1962- 2022, 2026)</a:t>
            </a:r>
          </a:p>
          <a:p>
            <a:r>
              <a:rPr lang="en-US" sz="2800" dirty="0"/>
              <a:t> The 5</a:t>
            </a:r>
            <a:r>
              <a:rPr lang="en-US" sz="2800" baseline="30000" dirty="0"/>
              <a:t>th</a:t>
            </a:r>
            <a:r>
              <a:rPr lang="en-US" sz="2800" dirty="0"/>
              <a:t> ed included 400 experts building consensus about the hematopoietic neoplasms.</a:t>
            </a:r>
          </a:p>
          <a:p>
            <a:r>
              <a:rPr lang="en-US" sz="2800" dirty="0"/>
              <a:t>The classification system is meant to be implemented with multidisciplinary input that emphasizes a holistic approach to patient management with diagnosis through disease monitoring. </a:t>
            </a:r>
          </a:p>
          <a:p>
            <a:r>
              <a:rPr lang="en-US" sz="2800" dirty="0"/>
              <a:t>The classification system relies heavily on molecular, FISH,  conventional karyotyping,  immunophenotyping, and somewhat on morphology and rarely on cytochemical stains to classify the neoplasms. </a:t>
            </a:r>
          </a:p>
        </p:txBody>
      </p:sp>
      <p:sp>
        <p:nvSpPr>
          <p:cNvPr id="4" name="Slide Number Placeholder 3">
            <a:extLst>
              <a:ext uri="{FF2B5EF4-FFF2-40B4-BE49-F238E27FC236}">
                <a16:creationId xmlns:a16="http://schemas.microsoft.com/office/drawing/2014/main" id="{E324A432-8E10-39B1-3273-0534D7D6CCB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3874679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3254EC-891D-925A-6DE3-AD1A2388BA82}"/>
              </a:ext>
            </a:extLst>
          </p:cNvPr>
          <p:cNvSpPr>
            <a:spLocks noGrp="1"/>
          </p:cNvSpPr>
          <p:nvPr>
            <p:ph type="title"/>
          </p:nvPr>
        </p:nvSpPr>
        <p:spPr>
          <a:xfrm>
            <a:off x="1771650" y="147337"/>
            <a:ext cx="10529888" cy="1280890"/>
          </a:xfrm>
        </p:spPr>
        <p:txBody>
          <a:bodyPr>
            <a:normAutofit/>
          </a:bodyPr>
          <a:lstStyle/>
          <a:p>
            <a:r>
              <a:rPr lang="en-US" dirty="0"/>
              <a:t>What is Happening Now in Molecular Testing?  </a:t>
            </a:r>
            <a:br>
              <a:rPr lang="en-US" dirty="0"/>
            </a:br>
            <a:endParaRPr lang="en-US" dirty="0"/>
          </a:p>
        </p:txBody>
      </p:sp>
      <p:sp>
        <p:nvSpPr>
          <p:cNvPr id="7" name="Content Placeholder 6">
            <a:extLst>
              <a:ext uri="{FF2B5EF4-FFF2-40B4-BE49-F238E27FC236}">
                <a16:creationId xmlns:a16="http://schemas.microsoft.com/office/drawing/2014/main" id="{F80171F2-9AC4-5383-C1C6-3E2A3CB6AEA5}"/>
              </a:ext>
            </a:extLst>
          </p:cNvPr>
          <p:cNvSpPr>
            <a:spLocks noGrp="1"/>
          </p:cNvSpPr>
          <p:nvPr>
            <p:ph idx="1"/>
          </p:nvPr>
        </p:nvSpPr>
        <p:spPr>
          <a:xfrm>
            <a:off x="531812" y="1152907"/>
            <a:ext cx="10926763" cy="5557756"/>
          </a:xfrm>
        </p:spPr>
        <p:txBody>
          <a:bodyPr>
            <a:normAutofit lnSpcReduction="10000"/>
          </a:bodyPr>
          <a:lstStyle/>
          <a:p>
            <a:r>
              <a:rPr lang="en-US" sz="2000" dirty="0"/>
              <a:t>Molecular tests being done in the lab:  One company offers: </a:t>
            </a:r>
            <a:r>
              <a:rPr lang="en-US" sz="2000" b="1" dirty="0"/>
              <a:t> </a:t>
            </a:r>
          </a:p>
          <a:p>
            <a:pPr lvl="1"/>
            <a:r>
              <a:rPr lang="en-US" sz="2000" dirty="0"/>
              <a:t>a PCR testing menu covering a wide range of diseases, including </a:t>
            </a:r>
          </a:p>
          <a:p>
            <a:pPr lvl="2"/>
            <a:r>
              <a:rPr lang="en-US" sz="2000" dirty="0"/>
              <a:t>respiratory infections,</a:t>
            </a:r>
          </a:p>
          <a:p>
            <a:pPr lvl="2"/>
            <a:r>
              <a:rPr lang="en-US" sz="2000" dirty="0"/>
              <a:t>blood virology, </a:t>
            </a:r>
          </a:p>
          <a:p>
            <a:pPr lvl="2"/>
            <a:r>
              <a:rPr lang="en-US" sz="2000" dirty="0"/>
              <a:t>women's and sexual health</a:t>
            </a:r>
          </a:p>
          <a:p>
            <a:pPr lvl="2"/>
            <a:r>
              <a:rPr lang="en-US" sz="2000" dirty="0"/>
              <a:t>tuberculosis,</a:t>
            </a:r>
          </a:p>
          <a:p>
            <a:pPr lvl="2"/>
            <a:r>
              <a:rPr lang="en-US" sz="2000" dirty="0"/>
              <a:t>emerging infectious diseases</a:t>
            </a:r>
          </a:p>
          <a:p>
            <a:pPr lvl="2"/>
            <a:r>
              <a:rPr lang="en-US" sz="2000" dirty="0"/>
              <a:t> healthcare-associated infectious diseases</a:t>
            </a:r>
          </a:p>
          <a:p>
            <a:pPr lvl="2"/>
            <a:r>
              <a:rPr lang="en-US" sz="2000" dirty="0"/>
              <a:t>Oncology</a:t>
            </a:r>
          </a:p>
          <a:p>
            <a:pPr lvl="2"/>
            <a:r>
              <a:rPr lang="en-US" sz="2000" dirty="0"/>
              <a:t>human genetics</a:t>
            </a:r>
          </a:p>
          <a:p>
            <a:r>
              <a:rPr lang="en-US" sz="2000" dirty="0"/>
              <a:t>Molecular biology opportunities:</a:t>
            </a:r>
          </a:p>
          <a:p>
            <a:pPr lvl="1"/>
            <a:r>
              <a:rPr lang="en-US" sz="1800" dirty="0"/>
              <a:t>ASCP Molecular biology certification, Specialist in molecular biology</a:t>
            </a:r>
          </a:p>
          <a:p>
            <a:pPr lvl="1"/>
            <a:r>
              <a:rPr lang="en-US" sz="1800" dirty="0"/>
              <a:t>Programs that specialize in investigative genetic genealogy: Ramapo College in New Jersey</a:t>
            </a:r>
          </a:p>
          <a:p>
            <a:pPr lvl="1"/>
            <a:endParaRPr lang="en-US" dirty="0"/>
          </a:p>
        </p:txBody>
      </p:sp>
      <p:sp>
        <p:nvSpPr>
          <p:cNvPr id="5" name="Slide Number Placeholder 4">
            <a:extLst>
              <a:ext uri="{FF2B5EF4-FFF2-40B4-BE49-F238E27FC236}">
                <a16:creationId xmlns:a16="http://schemas.microsoft.com/office/drawing/2014/main" id="{6158E96E-66DC-2F8A-183C-DF8D3F01FD35}"/>
              </a:ext>
            </a:extLst>
          </p:cNvPr>
          <p:cNvSpPr>
            <a:spLocks noGrp="1"/>
          </p:cNvSpPr>
          <p:nvPr>
            <p:ph type="sldNum" sz="quarter" idx="12"/>
          </p:nvPr>
        </p:nvSpPr>
        <p:spPr/>
        <p:txBody>
          <a:bodyPr/>
          <a:lstStyle/>
          <a:p>
            <a:fld id="{25071B9B-9F4C-4EAC-8832-C9195E19EF06}" type="slidenum">
              <a:rPr lang="en-US" smtClean="0"/>
              <a:t>50</a:t>
            </a:fld>
            <a:endParaRPr lang="en-US"/>
          </a:p>
        </p:txBody>
      </p:sp>
      <p:cxnSp>
        <p:nvCxnSpPr>
          <p:cNvPr id="3" name="Straight Arrow Connector 2">
            <a:extLst>
              <a:ext uri="{FF2B5EF4-FFF2-40B4-BE49-F238E27FC236}">
                <a16:creationId xmlns:a16="http://schemas.microsoft.com/office/drawing/2014/main" id="{F4731AF3-292D-170C-4834-56E69D083E9C}"/>
              </a:ext>
            </a:extLst>
          </p:cNvPr>
          <p:cNvCxnSpPr/>
          <p:nvPr/>
        </p:nvCxnSpPr>
        <p:spPr>
          <a:xfrm>
            <a:off x="0" y="5276850"/>
            <a:ext cx="531812" cy="1524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49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A819C8-C5F6-4A28-A612-8696BF58B3FD}"/>
              </a:ext>
            </a:extLst>
          </p:cNvPr>
          <p:cNvSpPr>
            <a:spLocks noGrp="1"/>
          </p:cNvSpPr>
          <p:nvPr>
            <p:ph type="title"/>
          </p:nvPr>
        </p:nvSpPr>
        <p:spPr>
          <a:xfrm>
            <a:off x="2164300" y="147337"/>
            <a:ext cx="8911687" cy="1280890"/>
          </a:xfrm>
        </p:spPr>
        <p:txBody>
          <a:bodyPr/>
          <a:lstStyle/>
          <a:p>
            <a:r>
              <a:rPr lang="en-US" dirty="0"/>
              <a:t>Summary</a:t>
            </a:r>
          </a:p>
        </p:txBody>
      </p:sp>
      <p:sp>
        <p:nvSpPr>
          <p:cNvPr id="7" name="Content Placeholder 6">
            <a:extLst>
              <a:ext uri="{FF2B5EF4-FFF2-40B4-BE49-F238E27FC236}">
                <a16:creationId xmlns:a16="http://schemas.microsoft.com/office/drawing/2014/main" id="{B2535851-6F4B-4E87-B6C6-B5432632ADC2}"/>
              </a:ext>
            </a:extLst>
          </p:cNvPr>
          <p:cNvSpPr>
            <a:spLocks noGrp="1"/>
          </p:cNvSpPr>
          <p:nvPr>
            <p:ph idx="1"/>
          </p:nvPr>
        </p:nvSpPr>
        <p:spPr>
          <a:xfrm>
            <a:off x="223837" y="970344"/>
            <a:ext cx="11247437" cy="6029325"/>
          </a:xfrm>
        </p:spPr>
        <p:txBody>
          <a:bodyPr/>
          <a:lstStyle/>
          <a:p>
            <a:r>
              <a:rPr lang="en-US" sz="2800" dirty="0"/>
              <a:t>Hematologic malignant mutations:</a:t>
            </a:r>
          </a:p>
          <a:p>
            <a:pPr lvl="1"/>
            <a:r>
              <a:rPr lang="en-US" sz="2800" dirty="0"/>
              <a:t>Are numerous</a:t>
            </a:r>
          </a:p>
          <a:p>
            <a:pPr lvl="1"/>
            <a:r>
              <a:rPr lang="en-US" sz="2800" dirty="0"/>
              <a:t>Knowledge of  the type of mutation will provide pathways for treatment</a:t>
            </a:r>
          </a:p>
          <a:p>
            <a:r>
              <a:rPr lang="en-US" sz="2800" dirty="0"/>
              <a:t>Where will the Medical laboratorian fit into the picture of laboratory testing</a:t>
            </a:r>
          </a:p>
          <a:p>
            <a:pPr lvl="1"/>
            <a:r>
              <a:rPr lang="en-US" sz="2800" dirty="0"/>
              <a:t>hopefully will perform the molecular studies</a:t>
            </a:r>
          </a:p>
          <a:p>
            <a:pPr lvl="1"/>
            <a:r>
              <a:rPr lang="en-US" sz="2800" dirty="0"/>
              <a:t>Most likely PhD and MD molecular biology specialists will be reporting the molecular interpretations and results, maybe </a:t>
            </a:r>
            <a:r>
              <a:rPr lang="en-US" sz="2800" dirty="0" err="1"/>
              <a:t>alsoe</a:t>
            </a:r>
            <a:r>
              <a:rPr lang="en-US" sz="2800" dirty="0"/>
              <a:t> the DCLS’s.</a:t>
            </a:r>
          </a:p>
          <a:p>
            <a:pPr lvl="1"/>
            <a:endParaRPr lang="en-US" sz="2800" dirty="0"/>
          </a:p>
          <a:p>
            <a:endParaRPr lang="en-US" dirty="0"/>
          </a:p>
        </p:txBody>
      </p:sp>
      <p:sp>
        <p:nvSpPr>
          <p:cNvPr id="5" name="Slide Number Placeholder 4">
            <a:extLst>
              <a:ext uri="{FF2B5EF4-FFF2-40B4-BE49-F238E27FC236}">
                <a16:creationId xmlns:a16="http://schemas.microsoft.com/office/drawing/2014/main" id="{254E16F7-CB28-4D4E-A7B8-03972C31854C}"/>
              </a:ext>
            </a:extLst>
          </p:cNvPr>
          <p:cNvSpPr>
            <a:spLocks noGrp="1"/>
          </p:cNvSpPr>
          <p:nvPr>
            <p:ph type="sldNum" sz="quarter" idx="12"/>
          </p:nvPr>
        </p:nvSpPr>
        <p:spPr/>
        <p:txBody>
          <a:bodyPr/>
          <a:lstStyle/>
          <a:p>
            <a:fld id="{25071B9B-9F4C-4EAC-8832-C9195E19EF06}" type="slidenum">
              <a:rPr lang="en-US" smtClean="0"/>
              <a:t>51</a:t>
            </a:fld>
            <a:endParaRPr lang="en-US"/>
          </a:p>
        </p:txBody>
      </p:sp>
    </p:spTree>
    <p:extLst>
      <p:ext uri="{BB962C8B-B14F-4D97-AF65-F5344CB8AC3E}">
        <p14:creationId xmlns:p14="http://schemas.microsoft.com/office/powerpoint/2010/main" val="2196995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A82E-829A-319D-6C45-A14FE9BAC868}"/>
              </a:ext>
            </a:extLst>
          </p:cNvPr>
          <p:cNvSpPr>
            <a:spLocks noGrp="1"/>
          </p:cNvSpPr>
          <p:nvPr>
            <p:ph type="title"/>
          </p:nvPr>
        </p:nvSpPr>
        <p:spPr>
          <a:xfrm>
            <a:off x="921695" y="0"/>
            <a:ext cx="9385182" cy="1280890"/>
          </a:xfrm>
        </p:spPr>
        <p:txBody>
          <a:bodyPr/>
          <a:lstStyle/>
          <a:p>
            <a:r>
              <a:rPr lang="en-US" dirty="0"/>
              <a:t>Dedicated to Kayleen Larson and her Grandfather James Bettendorf</a:t>
            </a:r>
          </a:p>
        </p:txBody>
      </p:sp>
      <p:pic>
        <p:nvPicPr>
          <p:cNvPr id="6" name="Content Placeholder 5">
            <a:extLst>
              <a:ext uri="{FF2B5EF4-FFF2-40B4-BE49-F238E27FC236}">
                <a16:creationId xmlns:a16="http://schemas.microsoft.com/office/drawing/2014/main" id="{DC842D1F-BBCE-7B48-F241-9C3C45667D96}"/>
              </a:ext>
            </a:extLst>
          </p:cNvPr>
          <p:cNvPicPr>
            <a:picLocks noGrp="1" noChangeAspect="1"/>
          </p:cNvPicPr>
          <p:nvPr>
            <p:ph idx="1"/>
          </p:nvPr>
        </p:nvPicPr>
        <p:blipFill>
          <a:blip r:embed="rId3"/>
          <a:stretch>
            <a:fillRect/>
          </a:stretch>
        </p:blipFill>
        <p:spPr>
          <a:xfrm>
            <a:off x="7104358" y="1487837"/>
            <a:ext cx="3828459" cy="3778250"/>
          </a:xfrm>
          <a:prstGeom prst="rect">
            <a:avLst/>
          </a:prstGeom>
        </p:spPr>
      </p:pic>
      <p:sp>
        <p:nvSpPr>
          <p:cNvPr id="4" name="Slide Number Placeholder 3">
            <a:extLst>
              <a:ext uri="{FF2B5EF4-FFF2-40B4-BE49-F238E27FC236}">
                <a16:creationId xmlns:a16="http://schemas.microsoft.com/office/drawing/2014/main" id="{0B8ADDF5-5676-C2EC-C28E-C41731B17D94}"/>
              </a:ext>
            </a:extLst>
          </p:cNvPr>
          <p:cNvSpPr>
            <a:spLocks noGrp="1"/>
          </p:cNvSpPr>
          <p:nvPr>
            <p:ph type="sldNum" sz="quarter" idx="12"/>
          </p:nvPr>
        </p:nvSpPr>
        <p:spPr/>
        <p:txBody>
          <a:bodyPr/>
          <a:lstStyle/>
          <a:p>
            <a:fld id="{25071B9B-9F4C-4EAC-8832-C9195E19EF06}" type="slidenum">
              <a:rPr lang="en-US" smtClean="0"/>
              <a:t>52</a:t>
            </a:fld>
            <a:endParaRPr lang="en-US"/>
          </a:p>
        </p:txBody>
      </p:sp>
      <p:sp>
        <p:nvSpPr>
          <p:cNvPr id="8" name="TextBox 7">
            <a:extLst>
              <a:ext uri="{FF2B5EF4-FFF2-40B4-BE49-F238E27FC236}">
                <a16:creationId xmlns:a16="http://schemas.microsoft.com/office/drawing/2014/main" id="{ADC06C81-18B0-0D15-FFD6-982AB1E66A6A}"/>
              </a:ext>
            </a:extLst>
          </p:cNvPr>
          <p:cNvSpPr txBox="1"/>
          <p:nvPr/>
        </p:nvSpPr>
        <p:spPr>
          <a:xfrm>
            <a:off x="114300" y="1280890"/>
            <a:ext cx="6815137" cy="6145272"/>
          </a:xfrm>
          <a:prstGeom prst="rect">
            <a:avLst/>
          </a:prstGeom>
          <a:noFill/>
        </p:spPr>
        <p:txBody>
          <a:bodyPr wrap="square">
            <a:spAutoFit/>
          </a:bodyPr>
          <a:lstStyle/>
          <a:p>
            <a:pPr marL="0" marR="0" algn="l">
              <a:spcAft>
                <a:spcPts val="800"/>
              </a:spcAft>
              <a:buNone/>
            </a:pPr>
            <a:r>
              <a:rPr lang="en-US" sz="2000" b="0" i="0" dirty="0">
                <a:solidFill>
                  <a:srgbClr val="000000"/>
                </a:solidFill>
                <a:effectLst/>
                <a:latin typeface="Proxima Nova"/>
              </a:rPr>
              <a:t> </a:t>
            </a:r>
            <a:r>
              <a:rPr lang="en-US" sz="2000" b="0" i="0" dirty="0">
                <a:solidFill>
                  <a:srgbClr val="000000"/>
                </a:solidFill>
                <a:effectLst/>
                <a:latin typeface="Aptos" panose="020B0004020202020204" pitchFamily="34" charset="0"/>
              </a:rPr>
              <a:t>My niece-in-law Sarah said: lost my youngest daughter, Kayleen, to AML when she was 9 years old, in 2013.  She had a big personality, a big heart, and a lot of brains.  I wish every day I could have seen what her life would have been these last 13 years, and beyond.  She had so much to give the world.  Since then I have been passionate about looking toward a world where no other parent has to hear, or tell their child, the words "Treatment has failed". </a:t>
            </a:r>
          </a:p>
          <a:p>
            <a:pPr marL="0" marR="0" algn="l">
              <a:spcAft>
                <a:spcPts val="800"/>
              </a:spcAft>
              <a:buNone/>
            </a:pPr>
            <a:r>
              <a:rPr lang="en-US" sz="2000" b="0" i="0" dirty="0">
                <a:solidFill>
                  <a:srgbClr val="000000"/>
                </a:solidFill>
                <a:effectLst/>
                <a:latin typeface="Aptos" panose="020B0004020202020204" pitchFamily="34" charset="0"/>
              </a:rPr>
              <a:t> Sarah said: In 2021 we also lost my dad to AML, long before we should have and certainly before we were ready to. </a:t>
            </a:r>
          </a:p>
          <a:p>
            <a:pPr>
              <a:spcAft>
                <a:spcPts val="800"/>
              </a:spcAft>
            </a:pPr>
            <a:r>
              <a:rPr lang="en-US" sz="2000" dirty="0">
                <a:latin typeface="Aptos" panose="020B0004020202020204" pitchFamily="34" charset="0"/>
              </a:rPr>
              <a:t>Sarah Larson has been nominated as a candidate for LLS's 2023 Mission, 'Visionaries of the Year' campaign kicking off this week. Candidates across the country form fundraising teams, and compete in honor of two local blood cancer survivors to raise the most funds for blood cancer research. Leukemia and Lymphoma Society is now called Blood Cancer Network</a:t>
            </a:r>
            <a:br>
              <a:rPr lang="en-US" sz="2000" dirty="0">
                <a:latin typeface="Aptos" panose="020B0004020202020204" pitchFamily="34" charset="0"/>
              </a:rPr>
            </a:br>
            <a:br>
              <a:rPr lang="en-US" sz="2000" dirty="0">
                <a:latin typeface="Aptos" panose="020B0004020202020204" pitchFamily="34" charset="0"/>
              </a:rPr>
            </a:br>
            <a:endParaRPr lang="en-US" sz="20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1697568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9909-A631-42BA-A7D2-203ED15215A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07201D0-3699-4598-8C18-9FA16CBAC6CB}"/>
              </a:ext>
            </a:extLst>
          </p:cNvPr>
          <p:cNvSpPr>
            <a:spLocks noGrp="1"/>
          </p:cNvSpPr>
          <p:nvPr>
            <p:ph idx="1"/>
          </p:nvPr>
        </p:nvSpPr>
        <p:spPr>
          <a:xfrm>
            <a:off x="171994" y="1410125"/>
            <a:ext cx="11848011" cy="5447875"/>
          </a:xfrm>
        </p:spPr>
        <p:txBody>
          <a:bodyPr>
            <a:normAutofit/>
          </a:bodyPr>
          <a:lstStyle/>
          <a:p>
            <a:r>
              <a:rPr lang="en-US" sz="2400" dirty="0">
                <a:latin typeface="Adobe Devanagari" panose="02040503050201020203" pitchFamily="18" charset="0"/>
                <a:cs typeface="Adobe Devanagari" panose="02040503050201020203" pitchFamily="18" charset="0"/>
              </a:rPr>
              <a:t>Beck R, Moore E. Molecular Hematopathology: an integrated Case-Based Approach. Chicago: ASCP Press. 2021</a:t>
            </a:r>
          </a:p>
          <a:p>
            <a:r>
              <a:rPr lang="en-US" sz="2400" dirty="0">
                <a:latin typeface="Adobe Devanagari" panose="02040503050201020203" pitchFamily="18" charset="0"/>
                <a:cs typeface="Adobe Devanagari" panose="02040503050201020203" pitchFamily="18" charset="0"/>
              </a:rPr>
              <a:t>Buckingham L. Gene Mutations. In: Buckingham L (ed): Molecular Diagnostics, Fundamentals, Methods, and Clinical Applications. 4</a:t>
            </a:r>
            <a:r>
              <a:rPr lang="en-US" sz="2400" baseline="30000" dirty="0">
                <a:latin typeface="Adobe Devanagari" panose="02040503050201020203" pitchFamily="18" charset="0"/>
                <a:cs typeface="Adobe Devanagari" panose="02040503050201020203" pitchFamily="18" charset="0"/>
              </a:rPr>
              <a:t>th</a:t>
            </a:r>
            <a:r>
              <a:rPr lang="en-US" sz="2400" dirty="0">
                <a:latin typeface="Adobe Devanagari" panose="02040503050201020203" pitchFamily="18" charset="0"/>
                <a:cs typeface="Adobe Devanagari" panose="02040503050201020203" pitchFamily="18" charset="0"/>
              </a:rPr>
              <a:t> .ed.  Philadelphia: FA Davis, 2026</a:t>
            </a:r>
          </a:p>
          <a:p>
            <a:r>
              <a:rPr lang="en-US" sz="2400" dirty="0">
                <a:latin typeface="Adobe Devanagari" panose="02040503050201020203" pitchFamily="18" charset="0"/>
                <a:cs typeface="Adobe Devanagari" panose="02040503050201020203" pitchFamily="18" charset="0"/>
              </a:rPr>
              <a:t>Jaffe ES, Arber DA, Campo E, Orazi A, Quintanilla-Martini L, </a:t>
            </a:r>
            <a:r>
              <a:rPr lang="en-US" sz="2400" dirty="0" err="1">
                <a:latin typeface="Adobe Devanagari" panose="02040503050201020203" pitchFamily="18" charset="0"/>
                <a:cs typeface="Adobe Devanagari" panose="02040503050201020203" pitchFamily="18" charset="0"/>
              </a:rPr>
              <a:t>Rimsza</a:t>
            </a:r>
            <a:r>
              <a:rPr lang="en-US" sz="2400" dirty="0">
                <a:latin typeface="Adobe Devanagari" panose="02040503050201020203" pitchFamily="18" charset="0"/>
                <a:cs typeface="Adobe Devanagari" panose="02040503050201020203" pitchFamily="18" charset="0"/>
              </a:rPr>
              <a:t> L, Swerdlow SH. Hematopathology. 3</a:t>
            </a:r>
            <a:r>
              <a:rPr lang="en-US" sz="2400" baseline="30000" dirty="0">
                <a:latin typeface="Adobe Devanagari" panose="02040503050201020203" pitchFamily="18" charset="0"/>
                <a:cs typeface="Adobe Devanagari" panose="02040503050201020203" pitchFamily="18" charset="0"/>
              </a:rPr>
              <a:t>rd</a:t>
            </a:r>
            <a:r>
              <a:rPr lang="en-US" sz="2400" dirty="0">
                <a:latin typeface="Adobe Devanagari" panose="02040503050201020203" pitchFamily="18" charset="0"/>
                <a:cs typeface="Adobe Devanagari" panose="02040503050201020203" pitchFamily="18" charset="0"/>
              </a:rPr>
              <a:t> ed. Philadelphia: Elsevier. 2025. ISBN: 978-0-323-83165-9.</a:t>
            </a:r>
          </a:p>
          <a:p>
            <a:r>
              <a:rPr lang="en-US" sz="2400" dirty="0">
                <a:latin typeface="Adobe Devanagari" panose="02040503050201020203" pitchFamily="18" charset="0"/>
                <a:cs typeface="Adobe Devanagari" panose="02040503050201020203" pitchFamily="18" charset="0"/>
              </a:rPr>
              <a:t>Landis-Piwowar K. Cellular Homeostasis. In: McKenzie SB, Landis-Piwowar K, Williams JL (eds): Clinical Laboratory Hematology, 4</a:t>
            </a:r>
            <a:r>
              <a:rPr lang="en-US" sz="2400" baseline="30000" dirty="0">
                <a:latin typeface="Adobe Devanagari" panose="02040503050201020203" pitchFamily="18" charset="0"/>
                <a:cs typeface="Adobe Devanagari" panose="02040503050201020203" pitchFamily="18" charset="0"/>
              </a:rPr>
              <a:t>th</a:t>
            </a:r>
            <a:r>
              <a:rPr lang="en-US" sz="2400" dirty="0">
                <a:latin typeface="Adobe Devanagari" panose="02040503050201020203" pitchFamily="18" charset="0"/>
                <a:cs typeface="Adobe Devanagari" panose="02040503050201020203" pitchFamily="18" charset="0"/>
              </a:rPr>
              <a:t> ed. Upper Saddle River, NJ: Pearson. 2020;9-26.</a:t>
            </a:r>
          </a:p>
          <a:p>
            <a:r>
              <a:rPr lang="en-US" sz="2400" dirty="0">
                <a:latin typeface="Adobe Devanagari" panose="02040503050201020203" pitchFamily="18" charset="0"/>
                <a:cs typeface="Adobe Devanagari" panose="02040503050201020203" pitchFamily="18" charset="0"/>
              </a:rPr>
              <a:t>Siebert R: WHO Classification of </a:t>
            </a:r>
            <a:r>
              <a:rPr lang="en-US" sz="2400" dirty="0" err="1">
                <a:latin typeface="Adobe Devanagari" panose="02040503050201020203" pitchFamily="18" charset="0"/>
                <a:cs typeface="Adobe Devanagari" panose="02040503050201020203" pitchFamily="18" charset="0"/>
              </a:rPr>
              <a:t>Tumours</a:t>
            </a:r>
            <a:r>
              <a:rPr lang="en-US" sz="2400" dirty="0">
                <a:latin typeface="Adobe Devanagari" panose="02040503050201020203" pitchFamily="18" charset="0"/>
                <a:cs typeface="Adobe Devanagari" panose="02040503050201020203" pitchFamily="18" charset="0"/>
              </a:rPr>
              <a:t> of </a:t>
            </a:r>
            <a:r>
              <a:rPr lang="en-US" sz="2400" dirty="0" err="1">
                <a:latin typeface="Adobe Devanagari" panose="02040503050201020203" pitchFamily="18" charset="0"/>
                <a:cs typeface="Adobe Devanagari" panose="02040503050201020203" pitchFamily="18" charset="0"/>
              </a:rPr>
              <a:t>Haematopoietic</a:t>
            </a:r>
            <a:r>
              <a:rPr lang="en-US" sz="2400" dirty="0">
                <a:latin typeface="Adobe Devanagari" panose="02040503050201020203" pitchFamily="18" charset="0"/>
                <a:cs typeface="Adobe Devanagari" panose="02040503050201020203" pitchFamily="18" charset="0"/>
              </a:rPr>
              <a:t> and Lymphoid Tissues.  Revised 5</a:t>
            </a:r>
            <a:r>
              <a:rPr lang="en-US" sz="2400" baseline="30000" dirty="0">
                <a:latin typeface="Adobe Devanagari" panose="02040503050201020203" pitchFamily="18" charset="0"/>
                <a:cs typeface="Adobe Devanagari" panose="02040503050201020203" pitchFamily="18" charset="0"/>
              </a:rPr>
              <a:t>th</a:t>
            </a:r>
            <a:r>
              <a:rPr lang="en-US" sz="2400" dirty="0">
                <a:latin typeface="Adobe Devanagari" panose="02040503050201020203" pitchFamily="18" charset="0"/>
                <a:cs typeface="Adobe Devanagari" panose="02040503050201020203" pitchFamily="18" charset="0"/>
              </a:rPr>
              <a:t> Ed.   Herndon, VA:  Stylus Publishing. 2022.  Not available through the bookstore: Order directly from the publisher: Stylus Publishing LLC  22883 Quicksilver Drive PO Box 605, Herndon, VA 20172-05, Telephone 1-800 232 0223  or 1 -703-661-1501.  </a:t>
            </a:r>
            <a:r>
              <a:rPr lang="en-US" sz="2400" dirty="0" err="1">
                <a:latin typeface="Adobe Devanagari" panose="02040503050201020203" pitchFamily="18" charset="0"/>
                <a:cs typeface="Adobe Devanagari" panose="02040503050201020203" pitchFamily="18" charset="0"/>
              </a:rPr>
              <a:t>ebook</a:t>
            </a:r>
            <a:r>
              <a:rPr lang="en-US" sz="2400" dirty="0">
                <a:latin typeface="Adobe Devanagari" panose="02040503050201020203" pitchFamily="18" charset="0"/>
                <a:cs typeface="Adobe Devanagari" panose="02040503050201020203" pitchFamily="18" charset="0"/>
              </a:rPr>
              <a:t> or hardcopy available in 2025</a:t>
            </a:r>
          </a:p>
          <a:p>
            <a:pPr marL="0" indent="0">
              <a:buNone/>
            </a:pPr>
            <a:endParaRPr lang="en-US" sz="2400" dirty="0">
              <a:latin typeface="Adobe Devanagari" panose="02040503050201020203" pitchFamily="18" charset="0"/>
              <a:cs typeface="Adobe Devanagari" panose="02040503050201020203"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B4A52B5D-0B6D-4480-B00A-F9A60E2F15CF}"/>
              </a:ext>
            </a:extLst>
          </p:cNvPr>
          <p:cNvSpPr>
            <a:spLocks noGrp="1"/>
          </p:cNvSpPr>
          <p:nvPr>
            <p:ph type="sldNum" sz="quarter" idx="12"/>
          </p:nvPr>
        </p:nvSpPr>
        <p:spPr/>
        <p:txBody>
          <a:bodyPr/>
          <a:lstStyle/>
          <a:p>
            <a:fld id="{25071B9B-9F4C-4EAC-8832-C9195E19EF06}" type="slidenum">
              <a:rPr lang="en-US" smtClean="0"/>
              <a:t>53</a:t>
            </a:fld>
            <a:endParaRPr lang="en-US"/>
          </a:p>
        </p:txBody>
      </p:sp>
    </p:spTree>
    <p:extLst>
      <p:ext uri="{BB962C8B-B14F-4D97-AF65-F5344CB8AC3E}">
        <p14:creationId xmlns:p14="http://schemas.microsoft.com/office/powerpoint/2010/main" val="3066324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1070-B052-62CE-8F0E-8262D571BDB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42DB1B7-64BE-8641-35B5-3455F77C4882}"/>
              </a:ext>
            </a:extLst>
          </p:cNvPr>
          <p:cNvPicPr>
            <a:picLocks noGrp="1" noChangeAspect="1"/>
          </p:cNvPicPr>
          <p:nvPr>
            <p:ph idx="1"/>
          </p:nvPr>
        </p:nvPicPr>
        <p:blipFill>
          <a:blip r:embed="rId3"/>
          <a:stretch>
            <a:fillRect/>
          </a:stretch>
        </p:blipFill>
        <p:spPr>
          <a:xfrm>
            <a:off x="2139903" y="624110"/>
            <a:ext cx="10145550" cy="5609780"/>
          </a:xfrm>
          <a:prstGeom prst="rect">
            <a:avLst/>
          </a:prstGeom>
        </p:spPr>
      </p:pic>
      <p:sp>
        <p:nvSpPr>
          <p:cNvPr id="4" name="Slide Number Placeholder 3">
            <a:extLst>
              <a:ext uri="{FF2B5EF4-FFF2-40B4-BE49-F238E27FC236}">
                <a16:creationId xmlns:a16="http://schemas.microsoft.com/office/drawing/2014/main" id="{4B3F3B3F-E90B-CE6A-6750-5006A4712CE6}"/>
              </a:ext>
            </a:extLst>
          </p:cNvPr>
          <p:cNvSpPr>
            <a:spLocks noGrp="1"/>
          </p:cNvSpPr>
          <p:nvPr>
            <p:ph type="sldNum" sz="quarter" idx="12"/>
          </p:nvPr>
        </p:nvSpPr>
        <p:spPr/>
        <p:txBody>
          <a:bodyPr/>
          <a:lstStyle/>
          <a:p>
            <a:fld id="{25071B9B-9F4C-4EAC-8832-C9195E19EF06}" type="slidenum">
              <a:rPr lang="en-US" smtClean="0"/>
              <a:t>54</a:t>
            </a:fld>
            <a:endParaRPr lang="en-US"/>
          </a:p>
        </p:txBody>
      </p:sp>
    </p:spTree>
    <p:extLst>
      <p:ext uri="{BB962C8B-B14F-4D97-AF65-F5344CB8AC3E}">
        <p14:creationId xmlns:p14="http://schemas.microsoft.com/office/powerpoint/2010/main" val="286386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1659-CBF3-2401-C901-B48FB4F6733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FF336FE-4FF0-2CE0-319D-3F022E601B89}"/>
              </a:ext>
            </a:extLst>
          </p:cNvPr>
          <p:cNvPicPr>
            <a:picLocks noGrp="1" noChangeAspect="1"/>
          </p:cNvPicPr>
          <p:nvPr>
            <p:ph idx="1"/>
          </p:nvPr>
        </p:nvPicPr>
        <p:blipFill>
          <a:blip r:embed="rId3"/>
          <a:stretch>
            <a:fillRect/>
          </a:stretch>
        </p:blipFill>
        <p:spPr>
          <a:xfrm>
            <a:off x="420048" y="0"/>
            <a:ext cx="11084564" cy="6129859"/>
          </a:xfrm>
          <a:prstGeom prst="rect">
            <a:avLst/>
          </a:prstGeom>
        </p:spPr>
      </p:pic>
      <p:sp>
        <p:nvSpPr>
          <p:cNvPr id="4" name="Slide Number Placeholder 3">
            <a:extLst>
              <a:ext uri="{FF2B5EF4-FFF2-40B4-BE49-F238E27FC236}">
                <a16:creationId xmlns:a16="http://schemas.microsoft.com/office/drawing/2014/main" id="{1B2A0B6D-668A-84D6-D9AE-E2E14C3BED47}"/>
              </a:ext>
            </a:extLst>
          </p:cNvPr>
          <p:cNvSpPr>
            <a:spLocks noGrp="1"/>
          </p:cNvSpPr>
          <p:nvPr>
            <p:ph type="sldNum" sz="quarter" idx="12"/>
          </p:nvPr>
        </p:nvSpPr>
        <p:spPr/>
        <p:txBody>
          <a:bodyPr/>
          <a:lstStyle/>
          <a:p>
            <a:fld id="{25071B9B-9F4C-4EAC-8832-C9195E19EF06}" type="slidenum">
              <a:rPr lang="en-US" smtClean="0"/>
              <a:t>6</a:t>
            </a:fld>
            <a:endParaRPr lang="en-US"/>
          </a:p>
        </p:txBody>
      </p:sp>
      <p:sp>
        <p:nvSpPr>
          <p:cNvPr id="7" name="TextBox 6">
            <a:extLst>
              <a:ext uri="{FF2B5EF4-FFF2-40B4-BE49-F238E27FC236}">
                <a16:creationId xmlns:a16="http://schemas.microsoft.com/office/drawing/2014/main" id="{A2F6D703-061A-F959-99B0-942FCCD741C7}"/>
              </a:ext>
            </a:extLst>
          </p:cNvPr>
          <p:cNvSpPr txBox="1"/>
          <p:nvPr/>
        </p:nvSpPr>
        <p:spPr>
          <a:xfrm>
            <a:off x="1311579" y="6102553"/>
            <a:ext cx="9018284" cy="1200329"/>
          </a:xfrm>
          <a:prstGeom prst="rect">
            <a:avLst/>
          </a:prstGeom>
          <a:noFill/>
        </p:spPr>
        <p:txBody>
          <a:bodyPr wrap="square" rtlCol="0">
            <a:spAutoFit/>
          </a:bodyPr>
          <a:lstStyle/>
          <a:p>
            <a:r>
              <a:rPr lang="en-US" sz="1200"/>
              <a:t>WHO Classification of Tumours Editorial Board. Haematolymphoid tumours [Internet]. Lyon (France): International Agency for Research on Cancer; 2024 [cited 2026,04/18]. (WHO classification of tumours series, 5th ed.; vol. 11). Available from: https://tumourclassification.iarc.who.int/chapters/63.</a:t>
            </a:r>
          </a:p>
          <a:p>
            <a:endParaRPr lang="en-US"/>
          </a:p>
          <a:p>
            <a:endParaRPr lang="en-US" dirty="0"/>
          </a:p>
        </p:txBody>
      </p:sp>
      <p:pic>
        <p:nvPicPr>
          <p:cNvPr id="13" name="Picture 12">
            <a:extLst>
              <a:ext uri="{FF2B5EF4-FFF2-40B4-BE49-F238E27FC236}">
                <a16:creationId xmlns:a16="http://schemas.microsoft.com/office/drawing/2014/main" id="{00C31CE1-382B-E75A-B073-0E02E1E5F8AE}"/>
              </a:ext>
            </a:extLst>
          </p:cNvPr>
          <p:cNvPicPr>
            <a:picLocks noChangeAspect="1"/>
          </p:cNvPicPr>
          <p:nvPr/>
        </p:nvPicPr>
        <p:blipFill>
          <a:blip r:embed="rId4"/>
          <a:stretch>
            <a:fillRect/>
          </a:stretch>
        </p:blipFill>
        <p:spPr>
          <a:xfrm>
            <a:off x="7560895" y="1554722"/>
            <a:ext cx="3536173" cy="3748556"/>
          </a:xfrm>
          <a:prstGeom prst="rect">
            <a:avLst/>
          </a:prstGeom>
        </p:spPr>
      </p:pic>
      <p:sp>
        <p:nvSpPr>
          <p:cNvPr id="15" name="TextBox 14">
            <a:extLst>
              <a:ext uri="{FF2B5EF4-FFF2-40B4-BE49-F238E27FC236}">
                <a16:creationId xmlns:a16="http://schemas.microsoft.com/office/drawing/2014/main" id="{943F7ECE-EAAB-ADB2-EE5A-4E5E67563488}"/>
              </a:ext>
            </a:extLst>
          </p:cNvPr>
          <p:cNvSpPr txBox="1"/>
          <p:nvPr/>
        </p:nvSpPr>
        <p:spPr>
          <a:xfrm>
            <a:off x="9043988" y="5272088"/>
            <a:ext cx="2614612" cy="369332"/>
          </a:xfrm>
          <a:prstGeom prst="rect">
            <a:avLst/>
          </a:prstGeom>
          <a:noFill/>
        </p:spPr>
        <p:txBody>
          <a:bodyPr wrap="square" rtlCol="0">
            <a:spAutoFit/>
          </a:bodyPr>
          <a:lstStyle/>
          <a:p>
            <a:r>
              <a:rPr lang="en-US" dirty="0"/>
              <a:t>On Amazon for $277</a:t>
            </a:r>
          </a:p>
        </p:txBody>
      </p:sp>
      <p:sp>
        <p:nvSpPr>
          <p:cNvPr id="17" name="TextBox 16">
            <a:extLst>
              <a:ext uri="{FF2B5EF4-FFF2-40B4-BE49-F238E27FC236}">
                <a16:creationId xmlns:a16="http://schemas.microsoft.com/office/drawing/2014/main" id="{A9F08EBD-4655-082E-CF93-2685EA7D94D5}"/>
              </a:ext>
            </a:extLst>
          </p:cNvPr>
          <p:cNvSpPr txBox="1"/>
          <p:nvPr/>
        </p:nvSpPr>
        <p:spPr>
          <a:xfrm>
            <a:off x="914400" y="1385888"/>
            <a:ext cx="3100388" cy="369332"/>
          </a:xfrm>
          <a:prstGeom prst="rect">
            <a:avLst/>
          </a:prstGeom>
          <a:noFill/>
        </p:spPr>
        <p:txBody>
          <a:bodyPr wrap="square" rtlCol="0">
            <a:spAutoFit/>
          </a:bodyPr>
          <a:lstStyle/>
          <a:p>
            <a:r>
              <a:rPr lang="en-US" dirty="0"/>
              <a:t>Table of Contents</a:t>
            </a:r>
          </a:p>
        </p:txBody>
      </p:sp>
    </p:spTree>
    <p:extLst>
      <p:ext uri="{BB962C8B-B14F-4D97-AF65-F5344CB8AC3E}">
        <p14:creationId xmlns:p14="http://schemas.microsoft.com/office/powerpoint/2010/main" val="167821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2555-9AB3-69DB-F7C3-C117B6B02E0E}"/>
              </a:ext>
            </a:extLst>
          </p:cNvPr>
          <p:cNvSpPr>
            <a:spLocks noGrp="1"/>
          </p:cNvSpPr>
          <p:nvPr>
            <p:ph type="title"/>
          </p:nvPr>
        </p:nvSpPr>
        <p:spPr>
          <a:xfrm>
            <a:off x="1414463" y="269739"/>
            <a:ext cx="11015662" cy="1280890"/>
          </a:xfrm>
        </p:spPr>
        <p:txBody>
          <a:bodyPr>
            <a:normAutofit/>
          </a:bodyPr>
          <a:lstStyle/>
          <a:p>
            <a:r>
              <a:rPr lang="en-US" dirty="0"/>
              <a:t>The International Consensus Classification(ICC) </a:t>
            </a:r>
          </a:p>
        </p:txBody>
      </p:sp>
      <p:pic>
        <p:nvPicPr>
          <p:cNvPr id="6" name="Content Placeholder 5">
            <a:extLst>
              <a:ext uri="{FF2B5EF4-FFF2-40B4-BE49-F238E27FC236}">
                <a16:creationId xmlns:a16="http://schemas.microsoft.com/office/drawing/2014/main" id="{C875A0F8-0B31-CAFC-5B54-64F1D6497441}"/>
              </a:ext>
            </a:extLst>
          </p:cNvPr>
          <p:cNvPicPr>
            <a:picLocks noGrp="1" noChangeAspect="1"/>
          </p:cNvPicPr>
          <p:nvPr>
            <p:ph sz="half" idx="1"/>
          </p:nvPr>
        </p:nvPicPr>
        <p:blipFill>
          <a:blip r:embed="rId3"/>
          <a:stretch>
            <a:fillRect/>
          </a:stretch>
        </p:blipFill>
        <p:spPr>
          <a:xfrm>
            <a:off x="8762816" y="1356803"/>
            <a:ext cx="2615493" cy="3707846"/>
          </a:xfrm>
          <a:prstGeom prst="rect">
            <a:avLst/>
          </a:prstGeom>
        </p:spPr>
      </p:pic>
      <p:sp>
        <p:nvSpPr>
          <p:cNvPr id="8" name="Content Placeholder 7">
            <a:extLst>
              <a:ext uri="{FF2B5EF4-FFF2-40B4-BE49-F238E27FC236}">
                <a16:creationId xmlns:a16="http://schemas.microsoft.com/office/drawing/2014/main" id="{27D8B593-9D67-CC99-410D-DB4E760C5130}"/>
              </a:ext>
            </a:extLst>
          </p:cNvPr>
          <p:cNvSpPr>
            <a:spLocks noGrp="1"/>
          </p:cNvSpPr>
          <p:nvPr>
            <p:ph sz="half" idx="2"/>
          </p:nvPr>
        </p:nvSpPr>
        <p:spPr>
          <a:xfrm>
            <a:off x="1175712" y="1152907"/>
            <a:ext cx="7365055" cy="4499073"/>
          </a:xfrm>
        </p:spPr>
        <p:txBody>
          <a:bodyPr>
            <a:normAutofit/>
          </a:bodyPr>
          <a:lstStyle/>
          <a:p>
            <a:r>
              <a:rPr lang="en-US" dirty="0"/>
              <a:t>Follows the approach of the 3rd, 4th, and revised 4th editions of the WHO Classification of </a:t>
            </a:r>
            <a:r>
              <a:rPr lang="en-US" dirty="0" err="1"/>
              <a:t>Tumours</a:t>
            </a:r>
            <a:r>
              <a:rPr lang="en-US" dirty="0"/>
              <a:t> of </a:t>
            </a:r>
            <a:r>
              <a:rPr lang="en-US" dirty="0" err="1"/>
              <a:t>Haematopoietic</a:t>
            </a:r>
            <a:r>
              <a:rPr lang="en-US" dirty="0"/>
              <a:t> and Lymphoid Tissues, with changes informed by input from a Clinical Advisory Committee (CAC). Elaine Jaffe was an editor for the 4</a:t>
            </a:r>
            <a:r>
              <a:rPr lang="en-US" baseline="30000" dirty="0"/>
              <a:t>th</a:t>
            </a:r>
            <a:r>
              <a:rPr lang="en-US" dirty="0"/>
              <a:t> ed WHO but  led the way for the ICC approach</a:t>
            </a:r>
          </a:p>
          <a:p>
            <a:r>
              <a:rPr lang="en-US" dirty="0"/>
              <a:t>This approach relies on a combination of clinical, morphologic, immunophenotypic, genetic, and other biological features to define specific disease entities—a logical approach similar to that followed by a clinician and a pathologist working together to reach a diagnosis in a patient suspected of having a myeloid or other hematologic neoplasm or malignancy. </a:t>
            </a:r>
          </a:p>
        </p:txBody>
      </p:sp>
      <p:sp>
        <p:nvSpPr>
          <p:cNvPr id="4" name="Slide Number Placeholder 3">
            <a:extLst>
              <a:ext uri="{FF2B5EF4-FFF2-40B4-BE49-F238E27FC236}">
                <a16:creationId xmlns:a16="http://schemas.microsoft.com/office/drawing/2014/main" id="{425B9AB4-3B5B-0910-D4F8-7DAD5C006DFD}"/>
              </a:ext>
            </a:extLst>
          </p:cNvPr>
          <p:cNvSpPr>
            <a:spLocks noGrp="1"/>
          </p:cNvSpPr>
          <p:nvPr>
            <p:ph type="sldNum" sz="quarter" idx="12"/>
          </p:nvPr>
        </p:nvSpPr>
        <p:spPr/>
        <p:txBody>
          <a:bodyPr/>
          <a:lstStyle/>
          <a:p>
            <a:fld id="{25071B9B-9F4C-4EAC-8832-C9195E19EF06}" type="slidenum">
              <a:rPr lang="en-US" smtClean="0"/>
              <a:t>7</a:t>
            </a:fld>
            <a:endParaRPr lang="en-US"/>
          </a:p>
        </p:txBody>
      </p:sp>
      <p:sp>
        <p:nvSpPr>
          <p:cNvPr id="7" name="TextBox 6">
            <a:extLst>
              <a:ext uri="{FF2B5EF4-FFF2-40B4-BE49-F238E27FC236}">
                <a16:creationId xmlns:a16="http://schemas.microsoft.com/office/drawing/2014/main" id="{4D7F01B0-A8AB-305B-2D3D-1FE2C2B3F889}"/>
              </a:ext>
            </a:extLst>
          </p:cNvPr>
          <p:cNvSpPr txBox="1"/>
          <p:nvPr/>
        </p:nvSpPr>
        <p:spPr>
          <a:xfrm>
            <a:off x="1728787" y="5957888"/>
            <a:ext cx="8911687" cy="1200329"/>
          </a:xfrm>
          <a:prstGeom prst="rect">
            <a:avLst/>
          </a:prstGeom>
          <a:noFill/>
        </p:spPr>
        <p:txBody>
          <a:bodyPr wrap="square" rtlCol="0">
            <a:spAutoFit/>
          </a:bodyPr>
          <a:lstStyle/>
          <a:p>
            <a:r>
              <a:rPr lang="en-US" dirty="0"/>
              <a:t>Jaffe ES, Arber DA, Campo E, Orazi A, Quintanilla-Martini L, </a:t>
            </a:r>
            <a:r>
              <a:rPr lang="en-US" dirty="0" err="1"/>
              <a:t>Rimsza</a:t>
            </a:r>
            <a:r>
              <a:rPr lang="en-US" dirty="0"/>
              <a:t> L, Swerdlow SH. Hematopathology. 3</a:t>
            </a:r>
            <a:r>
              <a:rPr lang="en-US" baseline="30000" dirty="0"/>
              <a:t>rd</a:t>
            </a:r>
            <a:r>
              <a:rPr lang="en-US" dirty="0"/>
              <a:t> ed. Philadelphia: Elsevier. 2025. ISBN: 978-0-323-83165-9.</a:t>
            </a:r>
            <a:endParaRPr lang="en-US" b="1" dirty="0"/>
          </a:p>
          <a:p>
            <a:endParaRPr lang="en-US" dirty="0"/>
          </a:p>
        </p:txBody>
      </p:sp>
      <p:sp>
        <p:nvSpPr>
          <p:cNvPr id="9" name="TextBox 8">
            <a:extLst>
              <a:ext uri="{FF2B5EF4-FFF2-40B4-BE49-F238E27FC236}">
                <a16:creationId xmlns:a16="http://schemas.microsoft.com/office/drawing/2014/main" id="{C9C23A9D-784F-E57B-93D5-EB980BBF8B36}"/>
              </a:ext>
            </a:extLst>
          </p:cNvPr>
          <p:cNvSpPr txBox="1"/>
          <p:nvPr/>
        </p:nvSpPr>
        <p:spPr>
          <a:xfrm>
            <a:off x="8762816" y="5309564"/>
            <a:ext cx="4171950" cy="369332"/>
          </a:xfrm>
          <a:prstGeom prst="rect">
            <a:avLst/>
          </a:prstGeom>
          <a:noFill/>
        </p:spPr>
        <p:txBody>
          <a:bodyPr wrap="square" rtlCol="0">
            <a:spAutoFit/>
          </a:bodyPr>
          <a:lstStyle/>
          <a:p>
            <a:r>
              <a:rPr lang="en-US" dirty="0"/>
              <a:t>On Amazon for $188, </a:t>
            </a:r>
          </a:p>
        </p:txBody>
      </p:sp>
      <p:pic>
        <p:nvPicPr>
          <p:cNvPr id="11" name="Picture 10">
            <a:extLst>
              <a:ext uri="{FF2B5EF4-FFF2-40B4-BE49-F238E27FC236}">
                <a16:creationId xmlns:a16="http://schemas.microsoft.com/office/drawing/2014/main" id="{FD1778B1-F1DF-0225-83FC-D7D2101B727C}"/>
              </a:ext>
            </a:extLst>
          </p:cNvPr>
          <p:cNvPicPr>
            <a:picLocks noChangeAspect="1"/>
          </p:cNvPicPr>
          <p:nvPr/>
        </p:nvPicPr>
        <p:blipFill>
          <a:blip r:embed="rId4"/>
          <a:stretch>
            <a:fillRect/>
          </a:stretch>
        </p:blipFill>
        <p:spPr>
          <a:xfrm>
            <a:off x="4604222" y="4727309"/>
            <a:ext cx="3429284" cy="1164511"/>
          </a:xfrm>
          <a:prstGeom prst="rect">
            <a:avLst/>
          </a:prstGeom>
        </p:spPr>
      </p:pic>
    </p:spTree>
    <p:extLst>
      <p:ext uri="{BB962C8B-B14F-4D97-AF65-F5344CB8AC3E}">
        <p14:creationId xmlns:p14="http://schemas.microsoft.com/office/powerpoint/2010/main" val="194615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9F0C-542C-336E-FCBC-E1AC6A998DCD}"/>
              </a:ext>
            </a:extLst>
          </p:cNvPr>
          <p:cNvSpPr>
            <a:spLocks noGrp="1"/>
          </p:cNvSpPr>
          <p:nvPr>
            <p:ph type="title"/>
          </p:nvPr>
        </p:nvSpPr>
        <p:spPr>
          <a:xfrm>
            <a:off x="171450" y="350480"/>
            <a:ext cx="12192000" cy="763600"/>
          </a:xfrm>
        </p:spPr>
        <p:txBody>
          <a:bodyPr>
            <a:noAutofit/>
          </a:bodyPr>
          <a:lstStyle/>
          <a:p>
            <a:r>
              <a:rPr lang="en-US" dirty="0"/>
              <a:t>2022 WHO Classification Hematolymphoid Tumor Changes Part 1</a:t>
            </a:r>
          </a:p>
        </p:txBody>
      </p:sp>
      <p:sp>
        <p:nvSpPr>
          <p:cNvPr id="3" name="Text Placeholder 2">
            <a:extLst>
              <a:ext uri="{FF2B5EF4-FFF2-40B4-BE49-F238E27FC236}">
                <a16:creationId xmlns:a16="http://schemas.microsoft.com/office/drawing/2014/main" id="{93344040-E2CF-B131-E5EF-3E293EB48970}"/>
              </a:ext>
            </a:extLst>
          </p:cNvPr>
          <p:cNvSpPr>
            <a:spLocks noGrp="1"/>
          </p:cNvSpPr>
          <p:nvPr>
            <p:ph type="body" idx="1"/>
          </p:nvPr>
        </p:nvSpPr>
        <p:spPr>
          <a:xfrm>
            <a:off x="-114299" y="1536634"/>
            <a:ext cx="11890700" cy="5492816"/>
          </a:xfrm>
        </p:spPr>
        <p:txBody>
          <a:bodyPr>
            <a:normAutofit/>
          </a:bodyPr>
          <a:lstStyle/>
          <a:p>
            <a:r>
              <a:rPr lang="en-US" dirty="0">
                <a:solidFill>
                  <a:srgbClr val="666666"/>
                </a:solidFill>
                <a:latin typeface="Helvetica" panose="020B0604020202020204" pitchFamily="34" charset="0"/>
              </a:rPr>
              <a:t>T</a:t>
            </a:r>
            <a:r>
              <a:rPr lang="en-US" b="0" i="0" dirty="0">
                <a:solidFill>
                  <a:srgbClr val="666666"/>
                </a:solidFill>
                <a:effectLst/>
                <a:latin typeface="Helvetica" panose="020B0604020202020204" pitchFamily="34" charset="0"/>
              </a:rPr>
              <a:t>he first portion of the classification </a:t>
            </a:r>
            <a:r>
              <a:rPr lang="en-US" dirty="0">
                <a:solidFill>
                  <a:srgbClr val="666666"/>
                </a:solidFill>
                <a:latin typeface="Helvetica" panose="020B0604020202020204" pitchFamily="34" charset="0"/>
              </a:rPr>
              <a:t>was </a:t>
            </a:r>
            <a:r>
              <a:rPr lang="en-US" b="0" i="0" dirty="0">
                <a:solidFill>
                  <a:srgbClr val="666666"/>
                </a:solidFill>
                <a:effectLst/>
                <a:latin typeface="Helvetica" panose="020B0604020202020204" pitchFamily="34" charset="0"/>
              </a:rPr>
              <a:t>dedicated to myeloid neoplasms, the  biology of which has been better elucidated, </a:t>
            </a:r>
            <a:r>
              <a:rPr lang="en-US" dirty="0">
                <a:solidFill>
                  <a:srgbClr val="666666"/>
                </a:solidFill>
                <a:latin typeface="Helvetica" panose="020B0604020202020204" pitchFamily="34" charset="0"/>
              </a:rPr>
              <a:t>but</a:t>
            </a:r>
            <a:r>
              <a:rPr lang="en-US" b="0" i="0" dirty="0">
                <a:solidFill>
                  <a:srgbClr val="666666"/>
                </a:solidFill>
                <a:effectLst/>
                <a:latin typeface="Helvetica" panose="020B0604020202020204" pitchFamily="34" charset="0"/>
              </a:rPr>
              <a:t> their treatment remains an unmet need despite advances. </a:t>
            </a:r>
          </a:p>
          <a:p>
            <a:r>
              <a:rPr lang="en-US" b="0" i="0" dirty="0">
                <a:solidFill>
                  <a:srgbClr val="666666"/>
                </a:solidFill>
                <a:effectLst/>
                <a:latin typeface="Helvetica" panose="020B0604020202020204" pitchFamily="34" charset="0"/>
              </a:rPr>
              <a:t>Key changes to the classification entailed the introduction of clonal hematopoiesis, reorganization and revised nomenclature of myelodysplastic neoplasms, and reorganization of acute myeloid leukemia, secondary myeloid neoplasms, myeloid/lymphoid neoplasms with tyrosine kinase fusion genes, and acute leukemias of ambiguous lineages. </a:t>
            </a:r>
          </a:p>
          <a:p>
            <a:r>
              <a:rPr lang="en-US" b="0" i="0" dirty="0">
                <a:solidFill>
                  <a:srgbClr val="666666"/>
                </a:solidFill>
                <a:effectLst/>
                <a:latin typeface="Helvetica" panose="020B0604020202020204" pitchFamily="34" charset="0"/>
              </a:rPr>
              <a:t>Reflecting their unique lineage, histiocytic/dendritic neoplasms are classified together in a manner that naturally brought forward the distinctive features shared by many of these diseases despite their varied clinical manifestations..</a:t>
            </a:r>
          </a:p>
          <a:p>
            <a:r>
              <a:rPr lang="en-US" b="0" i="0" dirty="0">
                <a:solidFill>
                  <a:srgbClr val="666666"/>
                </a:solidFill>
                <a:effectLst/>
                <a:latin typeface="Helvetica" panose="020B0604020202020204" pitchFamily="34" charset="0"/>
              </a:rPr>
              <a:t>The classification introduced preneoplastic diseases and tumor-like lesions that mimic B-cell and T-cell neoplasms. Lymphoblastic leukemias/lymphomas are grouped by lineage. As such, B-cell lymphoid proliferations and lymphomas covered a large swath of diseases that represent the most common lymphoid neoplasms worldwide, especially when combined with plasma cell neoplasms. </a:t>
            </a:r>
          </a:p>
          <a:p>
            <a:r>
              <a:rPr lang="en-US" b="0" i="0" dirty="0">
                <a:solidFill>
                  <a:srgbClr val="666666"/>
                </a:solidFill>
                <a:effectLst/>
                <a:latin typeface="Helvetica" panose="020B0604020202020204" pitchFamily="34" charset="0"/>
              </a:rPr>
              <a:t>An attempt to separate the taxonomy of T-cell and NK-cell neoplasms was considered, but it was felt that such a separation remains difficult to apply in routine practice.</a:t>
            </a:r>
          </a:p>
        </p:txBody>
      </p:sp>
      <p:sp>
        <p:nvSpPr>
          <p:cNvPr id="4" name="Slide Number Placeholder 3">
            <a:extLst>
              <a:ext uri="{FF2B5EF4-FFF2-40B4-BE49-F238E27FC236}">
                <a16:creationId xmlns:a16="http://schemas.microsoft.com/office/drawing/2014/main" id="{4E14E170-2C8A-0776-AEA4-1579F84DA02B}"/>
              </a:ext>
            </a:extLst>
          </p:cNvPr>
          <p:cNvSpPr>
            <a:spLocks noGrp="1"/>
          </p:cNvSpPr>
          <p:nvPr>
            <p:ph type="sldNum" idx="12"/>
          </p:nvPr>
        </p:nvSpPr>
        <p:spPr/>
        <p:txBody>
          <a:bodyPr/>
          <a:lstStyle/>
          <a:p>
            <a:fld id="{00000000-1234-1234-1234-123412341234}" type="slidenum">
              <a:rPr lang="en" smtClean="0"/>
              <a:pPr/>
              <a:t>8</a:t>
            </a:fld>
            <a:endParaRPr lang="en"/>
          </a:p>
        </p:txBody>
      </p:sp>
      <p:cxnSp>
        <p:nvCxnSpPr>
          <p:cNvPr id="6" name="Straight Arrow Connector 5">
            <a:extLst>
              <a:ext uri="{FF2B5EF4-FFF2-40B4-BE49-F238E27FC236}">
                <a16:creationId xmlns:a16="http://schemas.microsoft.com/office/drawing/2014/main" id="{40733762-722D-70EA-6AA5-AFAAA4B0DB9B}"/>
              </a:ext>
            </a:extLst>
          </p:cNvPr>
          <p:cNvCxnSpPr/>
          <p:nvPr/>
        </p:nvCxnSpPr>
        <p:spPr>
          <a:xfrm>
            <a:off x="171450" y="2220686"/>
            <a:ext cx="311876" cy="20900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BC9B-EC5A-3A56-4443-C107F80E4CBA}"/>
              </a:ext>
            </a:extLst>
          </p:cNvPr>
          <p:cNvSpPr>
            <a:spLocks noGrp="1"/>
          </p:cNvSpPr>
          <p:nvPr>
            <p:ph type="title"/>
          </p:nvPr>
        </p:nvSpPr>
        <p:spPr>
          <a:xfrm>
            <a:off x="358605" y="0"/>
            <a:ext cx="11474789" cy="763600"/>
          </a:xfrm>
        </p:spPr>
        <p:txBody>
          <a:bodyPr>
            <a:normAutofit fontScale="90000"/>
          </a:bodyPr>
          <a:lstStyle/>
          <a:p>
            <a:r>
              <a:rPr lang="en-US" dirty="0"/>
              <a:t>2022 WHO Classification Hematolymphoid Tumor Changes Part 2: Nomenclature Information </a:t>
            </a:r>
          </a:p>
        </p:txBody>
      </p:sp>
      <p:sp>
        <p:nvSpPr>
          <p:cNvPr id="3" name="Text Placeholder 2">
            <a:extLst>
              <a:ext uri="{FF2B5EF4-FFF2-40B4-BE49-F238E27FC236}">
                <a16:creationId xmlns:a16="http://schemas.microsoft.com/office/drawing/2014/main" id="{BAD03C60-91C8-63F2-735B-E84F7D372D99}"/>
              </a:ext>
            </a:extLst>
          </p:cNvPr>
          <p:cNvSpPr>
            <a:spLocks noGrp="1"/>
          </p:cNvSpPr>
          <p:nvPr>
            <p:ph type="body" idx="1"/>
          </p:nvPr>
        </p:nvSpPr>
        <p:spPr>
          <a:xfrm>
            <a:off x="0" y="936833"/>
            <a:ext cx="11913912" cy="4555200"/>
          </a:xfrm>
        </p:spPr>
        <p:txBody>
          <a:bodyPr>
            <a:normAutofit fontScale="25000" lnSpcReduction="20000"/>
          </a:bodyPr>
          <a:lstStyle/>
          <a:p>
            <a:r>
              <a:rPr lang="en-US" sz="8000" dirty="0">
                <a:solidFill>
                  <a:srgbClr val="666666"/>
                </a:solidFill>
                <a:latin typeface="Helvetica" panose="020B0604020202020204" pitchFamily="34" charset="0"/>
              </a:rPr>
              <a:t>The 5th edition of the WHO Classification follows:</a:t>
            </a:r>
          </a:p>
          <a:p>
            <a:pPr lvl="1"/>
            <a:r>
              <a:rPr lang="en-US" sz="7800" dirty="0">
                <a:solidFill>
                  <a:srgbClr val="666666"/>
                </a:solidFill>
                <a:latin typeface="Helvetica" panose="020B0604020202020204" pitchFamily="34" charset="0"/>
              </a:rPr>
              <a:t> the Human Genome </a:t>
            </a:r>
            <a:r>
              <a:rPr lang="en-US" sz="7800" dirty="0" err="1">
                <a:solidFill>
                  <a:srgbClr val="666666"/>
                </a:solidFill>
                <a:latin typeface="Helvetica" panose="020B0604020202020204" pitchFamily="34" charset="0"/>
              </a:rPr>
              <a:t>Organisation</a:t>
            </a:r>
            <a:r>
              <a:rPr lang="en-US" sz="7800" dirty="0">
                <a:solidFill>
                  <a:srgbClr val="666666"/>
                </a:solidFill>
                <a:latin typeface="Helvetica" panose="020B0604020202020204" pitchFamily="34" charset="0"/>
              </a:rPr>
              <a:t> (HUGO) Gene Nomenclature Committee (HGNC) system for gene symbols and gene names (https://www.genenames.org/), the Human Genome Variation Society (HGVS) recommendations for sequence variants (https://varnomen.hgvs.org/) , and </a:t>
            </a:r>
          </a:p>
          <a:p>
            <a:pPr lvl="1"/>
            <a:r>
              <a:rPr lang="en-US" sz="7800" dirty="0">
                <a:solidFill>
                  <a:srgbClr val="666666"/>
                </a:solidFill>
                <a:latin typeface="Helvetica" panose="020B0604020202020204" pitchFamily="34" charset="0"/>
              </a:rPr>
              <a:t>The International System for Human Cytogenetic Nomenclature (ISCN) 2020 reporting guidelines for chromosomal alterations [McGowan-Jordan J, Hastings RJ, Moore S, editors. ISCN 2020: an international system for human </a:t>
            </a:r>
            <a:r>
              <a:rPr lang="en-US" sz="7800" dirty="0" err="1">
                <a:solidFill>
                  <a:srgbClr val="666666"/>
                </a:solidFill>
                <a:latin typeface="Helvetica" panose="020B0604020202020204" pitchFamily="34" charset="0"/>
              </a:rPr>
              <a:t>cytogenomic</a:t>
            </a:r>
            <a:r>
              <a:rPr lang="en-US" sz="7800" dirty="0">
                <a:solidFill>
                  <a:srgbClr val="666666"/>
                </a:solidFill>
                <a:latin typeface="Helvetica" panose="020B0604020202020204" pitchFamily="34" charset="0"/>
              </a:rPr>
              <a:t> nomenclature (2020). Basel (Switzerland): Karger Publishers; 2020.]. </a:t>
            </a:r>
          </a:p>
          <a:p>
            <a:r>
              <a:rPr lang="en-US" sz="8000" dirty="0">
                <a:solidFill>
                  <a:srgbClr val="666666"/>
                </a:solidFill>
                <a:latin typeface="Helvetica" panose="020B0604020202020204" pitchFamily="34" charset="0"/>
              </a:rPr>
              <a:t>Gene symbols are presented in italics, but proteins and gene groups (</a:t>
            </a:r>
            <a:r>
              <a:rPr lang="en-US" sz="8000" dirty="0" err="1">
                <a:solidFill>
                  <a:srgbClr val="666666"/>
                </a:solidFill>
                <a:latin typeface="Helvetica" panose="020B0604020202020204" pitchFamily="34" charset="0"/>
              </a:rPr>
              <a:t>e.g.the</a:t>
            </a:r>
            <a:r>
              <a:rPr lang="en-US" sz="8000" dirty="0">
                <a:solidFill>
                  <a:srgbClr val="666666"/>
                </a:solidFill>
                <a:latin typeface="Helvetica" panose="020B0604020202020204" pitchFamily="34" charset="0"/>
              </a:rPr>
              <a:t> family of IDH genes) are not italicized. The new designation of gene fusions using double colon marks (::).</a:t>
            </a:r>
          </a:p>
          <a:p>
            <a:r>
              <a:rPr lang="en-US" sz="8000" b="1" dirty="0">
                <a:solidFill>
                  <a:srgbClr val="666666"/>
                </a:solidFill>
                <a:latin typeface="Helvetica" panose="020B0604020202020204" pitchFamily="34" charset="0"/>
              </a:rPr>
              <a:t>A sequence alteration relative to a transcript reference sequence is reported using the prefix “c.” for the coding DNA sequence, followed by the nucleotide number and the nucleotide change. The predicted protein sequence change then follows the prefix “p.”, specifying the reference amino acid, the amino acid number, and the variant amino acid resulting from the mutation. </a:t>
            </a:r>
          </a:p>
          <a:p>
            <a:r>
              <a:rPr lang="en-US" sz="8000" dirty="0">
                <a:solidFill>
                  <a:srgbClr val="666666"/>
                </a:solidFill>
                <a:latin typeface="Helvetica" panose="020B0604020202020204" pitchFamily="34" charset="0"/>
              </a:rPr>
              <a:t>For example, the most common BRAF variant is BRAF:</a:t>
            </a:r>
            <a:r>
              <a:rPr lang="en-US" sz="8000" b="1" dirty="0">
                <a:solidFill>
                  <a:srgbClr val="666666"/>
                </a:solidFill>
                <a:latin typeface="Helvetica" panose="020B0604020202020204" pitchFamily="34" charset="0"/>
              </a:rPr>
              <a:t>c.1799T&gt;A p.Val600Glu ( glutamic acid)</a:t>
            </a:r>
            <a:endParaRPr lang="en-US" dirty="0"/>
          </a:p>
        </p:txBody>
      </p:sp>
      <p:sp>
        <p:nvSpPr>
          <p:cNvPr id="4" name="Slide Number Placeholder 3">
            <a:extLst>
              <a:ext uri="{FF2B5EF4-FFF2-40B4-BE49-F238E27FC236}">
                <a16:creationId xmlns:a16="http://schemas.microsoft.com/office/drawing/2014/main" id="{C990A2C7-AC61-E652-7C62-F933712C24C4}"/>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26643014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80ca090-da8c-4360-a3bc-148c3bd51ef5}" enabled="1" method="Standard" siteId="{ec37a091-b9a6-47e5-98d0-903d4a419203}" contentBits="0" removed="0"/>
</clbl:labelList>
</file>

<file path=docProps/app.xml><?xml version="1.0" encoding="utf-8"?>
<Properties xmlns="http://schemas.openxmlformats.org/officeDocument/2006/extended-properties" xmlns:vt="http://schemas.openxmlformats.org/officeDocument/2006/docPropsVTypes">
  <Template>Wisp</Template>
  <TotalTime>17991</TotalTime>
  <Words>17688</Words>
  <Application>Microsoft Office PowerPoint</Application>
  <PresentationFormat>Widescreen</PresentationFormat>
  <Paragraphs>864</Paragraphs>
  <Slides>54</Slides>
  <Notes>54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Adobe Devanagari</vt:lpstr>
      <vt:lpstr>Aptos</vt:lpstr>
      <vt:lpstr>Arial</vt:lpstr>
      <vt:lpstr>Calibri</vt:lpstr>
      <vt:lpstr>Century Gothic</vt:lpstr>
      <vt:lpstr>Courier New</vt:lpstr>
      <vt:lpstr>Helvetica</vt:lpstr>
      <vt:lpstr>Nunito</vt:lpstr>
      <vt:lpstr>Nunito SemiBold</vt:lpstr>
      <vt:lpstr>Proxima Nova</vt:lpstr>
      <vt:lpstr>Roboto</vt:lpstr>
      <vt:lpstr>Wingdings</vt:lpstr>
      <vt:lpstr>Wingdings 3</vt:lpstr>
      <vt:lpstr>Wisp</vt:lpstr>
      <vt:lpstr>Case Studies in Hematologic Malignancy Mutations</vt:lpstr>
      <vt:lpstr>Objectives</vt:lpstr>
      <vt:lpstr>Introduction</vt:lpstr>
      <vt:lpstr>Questions for You</vt:lpstr>
      <vt:lpstr>The 2022 WHO Classification System </vt:lpstr>
      <vt:lpstr>PowerPoint Presentation</vt:lpstr>
      <vt:lpstr>The International Consensus Classification(ICC) </vt:lpstr>
      <vt:lpstr>2022 WHO Classification Hematolymphoid Tumor Changes Part 1</vt:lpstr>
      <vt:lpstr>2022 WHO Classification Hematolymphoid Tumor Changes Part 2: Nomenclature Information </vt:lpstr>
      <vt:lpstr>Myeloid Proliferations and Neoplasms</vt:lpstr>
      <vt:lpstr>2022 WHO Classification of Hematopoietic Neoplasms</vt:lpstr>
      <vt:lpstr>2022 WHO Classification of Hematopoietic Neoplasms: MPNs</vt:lpstr>
      <vt:lpstr>2022 WHO Classification of Hematopoietic Neoplasms: MDN</vt:lpstr>
      <vt:lpstr>2022 WHO Classification of Hematopoietic Neoplasms: MDN/MPN</vt:lpstr>
      <vt:lpstr>2022 WHO Classification of Hematopoietic Neoplasms:AMLs</vt:lpstr>
      <vt:lpstr>2022 WHO Classification of Hematopoietic Neoplasms: AML</vt:lpstr>
      <vt:lpstr>2022 WHO Classification of Hematopoietic Neoplasms: AML</vt:lpstr>
      <vt:lpstr>One Company’s AML Rapid Mutation Panel</vt:lpstr>
      <vt:lpstr>2022 WHO Classification of Hematopoietic Neoplasms: AML</vt:lpstr>
      <vt:lpstr>2022 WHO Classification of Hematopoietic Neoplasms: M/L</vt:lpstr>
      <vt:lpstr>2022 WHO Classification of Hematopoietic Neoplasms: Precursor B-Cell Neoplasms</vt:lpstr>
      <vt:lpstr>2022 WHO Classification of Hematopoietic Neoplasms</vt:lpstr>
      <vt:lpstr>2022 WHO Classification of Hematopoietic Neoplasms: T-cell ALL</vt:lpstr>
      <vt:lpstr>2022 WHO Classification of Hematopoietic Neoplasms: AL Ambiguous Lineage</vt:lpstr>
      <vt:lpstr>2022 WHO Classification of Hematopoietic Neoplasms: Mature B-Cell Neoplasms</vt:lpstr>
      <vt:lpstr>2022 WHO Classification of Hematopoietic Neoplasms: Mature B-Cell Neoplasms</vt:lpstr>
      <vt:lpstr>2022 WHO Classification of Hematopoietic Neoplasms: Mature T and NK Cell Lymphoid Neoplasms</vt:lpstr>
      <vt:lpstr>WHO 5th ed and ICC Classification  Part I</vt:lpstr>
      <vt:lpstr>WHO 5th ed and ICC Classification Part 2 </vt:lpstr>
      <vt:lpstr>WHO 5th ed and ICC Classification Part 3 </vt:lpstr>
      <vt:lpstr>Clonal Hematopoiesis (CH): Part 1: A product of Aging</vt:lpstr>
      <vt:lpstr>Clonal Hematopoiesis (CH): Part 2 </vt:lpstr>
      <vt:lpstr>Factors of Risk for CHIP and CCUS</vt:lpstr>
      <vt:lpstr>Case Study 1: Part 1</vt:lpstr>
      <vt:lpstr>Case 1: Part 2, Common FISH Abnormalities and Somatic Mutations in CLL</vt:lpstr>
      <vt:lpstr>Genetics and Epigenetics in CLL</vt:lpstr>
      <vt:lpstr>CLL Biology: Bruton Tyrosine Kinase</vt:lpstr>
      <vt:lpstr>Case 1: Part 3 Diagnosis and Treatment</vt:lpstr>
      <vt:lpstr>Case 2: Part 1</vt:lpstr>
      <vt:lpstr>Case 2: Part 2</vt:lpstr>
      <vt:lpstr>Case 2: Part 3</vt:lpstr>
      <vt:lpstr>Case 3: Part 1</vt:lpstr>
      <vt:lpstr>Case 3: Part 2</vt:lpstr>
      <vt:lpstr>Case 3:Part 3</vt:lpstr>
      <vt:lpstr>Case Study #4: Part 1</vt:lpstr>
      <vt:lpstr>Case Study 4: Part 2</vt:lpstr>
      <vt:lpstr>A List of Mutations, Not all-Inclusive: Part 1</vt:lpstr>
      <vt:lpstr>A List of Mutations, Not all-Inclusive: Part 2</vt:lpstr>
      <vt:lpstr>Hematologic Malignancies’ Therapies</vt:lpstr>
      <vt:lpstr>What is Happening Now in Molecular Testing?   </vt:lpstr>
      <vt:lpstr>Summary</vt:lpstr>
      <vt:lpstr>Dedicated to Kayleen Larson and her Grandfather James Bettendorf</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Mary</dc:creator>
  <cp:lastModifiedBy>Coleman, Mary</cp:lastModifiedBy>
  <cp:revision>97</cp:revision>
  <cp:lastPrinted>2026-04-20T14:39:40Z</cp:lastPrinted>
  <dcterms:created xsi:type="dcterms:W3CDTF">2022-04-02T19:06:13Z</dcterms:created>
  <dcterms:modified xsi:type="dcterms:W3CDTF">2026-04-20T19:01:38Z</dcterms:modified>
</cp:coreProperties>
</file>